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sldIdLst>
    <p:sldId id="256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8" r:id="rId21"/>
    <p:sldId id="273" r:id="rId22"/>
    <p:sldId id="275" r:id="rId23"/>
    <p:sldId id="276" r:id="rId24"/>
    <p:sldId id="277" r:id="rId25"/>
    <p:sldId id="279" r:id="rId26"/>
  </p:sldIdLst>
  <p:sldSz cx="10058400" cy="5659438"/>
  <p:notesSz cx="6858000" cy="9144000"/>
  <p:defaultTextStyle>
    <a:defPPr>
      <a:defRPr lang="en-US"/>
    </a:defPPr>
    <a:lvl1pPr marL="0" algn="l" defTabSz="4490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49013" algn="l" defTabSz="4490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98026" algn="l" defTabSz="4490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47040" algn="l" defTabSz="4490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96053" algn="l" defTabSz="4490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45066" algn="l" defTabSz="4490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694079" algn="l" defTabSz="4490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43093" algn="l" defTabSz="4490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592106" algn="l" defTabSz="4490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7" autoAdjust="0"/>
    <p:restoredTop sz="94660"/>
  </p:normalViewPr>
  <p:slideViewPr>
    <p:cSldViewPr snapToGrid="0" snapToObjects="1">
      <p:cViewPr>
        <p:scale>
          <a:sx n="105" d="100"/>
          <a:sy n="105" d="100"/>
        </p:scale>
        <p:origin x="-848" y="-264"/>
      </p:cViewPr>
      <p:guideLst>
        <p:guide orient="horz" pos="1783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913" name="Picture 9" descr="SlideHeaderH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58400" cy="282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7907" name="Rectangle 3"/>
          <p:cNvSpPr>
            <a:spLocks noChangeArrowheads="1"/>
          </p:cNvSpPr>
          <p:nvPr/>
        </p:nvSpPr>
        <p:spPr bwMode="white">
          <a:xfrm>
            <a:off x="0" y="2834474"/>
            <a:ext cx="10077408" cy="282496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460" tIns="40730" rIns="81460" bIns="40730" anchor="ctr"/>
          <a:lstStyle/>
          <a:p>
            <a:endParaRPr lang="en-US"/>
          </a:p>
        </p:txBody>
      </p:sp>
      <p:sp>
        <p:nvSpPr>
          <p:cNvPr id="507908" name="Line 4"/>
          <p:cNvSpPr>
            <a:spLocks noChangeShapeType="1"/>
          </p:cNvSpPr>
          <p:nvPr/>
        </p:nvSpPr>
        <p:spPr bwMode="white">
          <a:xfrm>
            <a:off x="0" y="2834473"/>
            <a:ext cx="1009008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1460" tIns="40730" rIns="81460" bIns="40730"/>
          <a:lstStyle/>
          <a:p>
            <a:endParaRPr lang="en-US"/>
          </a:p>
        </p:txBody>
      </p:sp>
      <p:sp>
        <p:nvSpPr>
          <p:cNvPr id="50790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340561" y="1125472"/>
            <a:ext cx="8303328" cy="1351276"/>
          </a:xfrm>
          <a:effectLst>
            <a:outerShdw blurRad="63500" dist="38099" dir="2700000" algn="ctr" rotWithShape="0">
              <a:schemeClr val="bg2">
                <a:alpha val="50000"/>
              </a:schemeClr>
            </a:outerShdw>
          </a:effectLst>
        </p:spPr>
        <p:txBody>
          <a:bodyPr anchor="t"/>
          <a:lstStyle>
            <a:lvl1pPr>
              <a:defRPr sz="35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507910" name="Rectangle 6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354817" y="329203"/>
            <a:ext cx="4693392" cy="810317"/>
          </a:xfrm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>
            <a:lvl1pPr marL="0" indent="0">
              <a:spcBef>
                <a:spcPct val="0"/>
              </a:spcBef>
              <a:buFont typeface="Arial" charset="0"/>
              <a:buNone/>
              <a:defRPr sz="23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sp>
        <p:nvSpPr>
          <p:cNvPr id="507911" name="Line 7"/>
          <p:cNvSpPr>
            <a:spLocks noChangeShapeType="1"/>
          </p:cNvSpPr>
          <p:nvPr/>
        </p:nvSpPr>
        <p:spPr bwMode="black">
          <a:xfrm>
            <a:off x="0" y="2829719"/>
            <a:ext cx="1009008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1460" tIns="40730" rIns="81460" bIns="40730"/>
          <a:lstStyle/>
          <a:p>
            <a:endParaRPr lang="en-US"/>
          </a:p>
        </p:txBody>
      </p:sp>
      <p:pic>
        <p:nvPicPr>
          <p:cNvPr id="507912" name="Picture 8" descr="LogoSlideCorn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193" y="4734819"/>
            <a:ext cx="2235024" cy="75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1966253" y="1083875"/>
            <a:ext cx="11733197" cy="1302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4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75104" y="131921"/>
            <a:ext cx="2391840" cy="22545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3137" y="131921"/>
            <a:ext cx="2499903" cy="22545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52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00" y="131920"/>
            <a:ext cx="8571024" cy="5989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07296" y="1083874"/>
            <a:ext cx="9459648" cy="36584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08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00" y="131920"/>
            <a:ext cx="8571024" cy="5989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7296" y="1083875"/>
            <a:ext cx="4653792" cy="1569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152" y="1083875"/>
            <a:ext cx="4653792" cy="15691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35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154" y="3116464"/>
            <a:ext cx="7915961" cy="1213111"/>
          </a:xfrm>
        </p:spPr>
        <p:txBody>
          <a:bodyPr vert="horz" lIns="89803" tIns="44901" rIns="89803" bIns="44901" rtlCol="0" anchor="b" anchorCtr="0">
            <a:noAutofit/>
          </a:bodyPr>
          <a:lstStyle>
            <a:lvl1pPr algn="l" defTabSz="898026" rtl="0" eaLnBrk="1" latinLnBrk="0" hangingPunct="1">
              <a:spcBef>
                <a:spcPct val="0"/>
              </a:spcBef>
              <a:buNone/>
              <a:defRPr sz="47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154" y="4338902"/>
            <a:ext cx="7915961" cy="814959"/>
          </a:xfrm>
        </p:spPr>
        <p:txBody>
          <a:bodyPr vert="horz" lIns="89803" tIns="44901" rIns="89803" bIns="44901" rtlCol="0" anchor="t" anchorCtr="0">
            <a:noAutofit/>
          </a:bodyPr>
          <a:lstStyle>
            <a:lvl1pPr marL="0" indent="0" algn="l" defTabSz="898026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49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8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7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6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5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4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3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2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579" y="3114695"/>
            <a:ext cx="7919242" cy="1213111"/>
          </a:xfrm>
        </p:spPr>
        <p:txBody>
          <a:bodyPr anchor="b" anchorCtr="0"/>
          <a:lstStyle>
            <a:lvl1pPr algn="l">
              <a:defRPr sz="47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577" y="4338903"/>
            <a:ext cx="7919243" cy="817474"/>
          </a:xfrm>
        </p:spPr>
        <p:txBody>
          <a:bodyPr vert="horz" lIns="89803" tIns="44901" rIns="89803" bIns="44901" rtlCol="0" anchor="t" anchorCtr="0">
            <a:noAutofit/>
          </a:bodyPr>
          <a:lstStyle>
            <a:lvl1pPr marL="0" indent="0" algn="l" defTabSz="898026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49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8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7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6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5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4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3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2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942898" y="458039"/>
            <a:ext cx="4556706" cy="254616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94" y="1845791"/>
            <a:ext cx="8373269" cy="1124027"/>
          </a:xfrm>
        </p:spPr>
        <p:txBody>
          <a:bodyPr vert="horz" lIns="89803" tIns="44901" rIns="89803" bIns="44901" rtlCol="0" anchor="b" anchorCtr="0">
            <a:noAutofit/>
          </a:bodyPr>
          <a:lstStyle>
            <a:lvl1pPr algn="ctr" defTabSz="898026" rtl="0" eaLnBrk="1" latinLnBrk="0" hangingPunct="1">
              <a:spcBef>
                <a:spcPct val="0"/>
              </a:spcBef>
              <a:buNone/>
              <a:defRPr sz="47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694" y="2985077"/>
            <a:ext cx="8373269" cy="1238001"/>
          </a:xfrm>
        </p:spPr>
        <p:txBody>
          <a:bodyPr vert="horz" lIns="89803" tIns="44901" rIns="89803" bIns="44901" rtlCol="0" anchor="t" anchorCtr="0">
            <a:noAutofit/>
          </a:bodyPr>
          <a:lstStyle>
            <a:lvl1pPr marL="0" indent="0" algn="ctr" defTabSz="898026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4901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980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47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7960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450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6940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430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5921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92" y="65579"/>
            <a:ext cx="8373269" cy="11698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693" y="1720103"/>
            <a:ext cx="4023360" cy="34519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19001" indent="-338319">
              <a:defRPr sz="1800"/>
            </a:lvl6pPr>
            <a:lvl7pPr marL="2019001" indent="-338319">
              <a:defRPr sz="1800"/>
            </a:lvl7pPr>
            <a:lvl8pPr marL="2019001" indent="-338319">
              <a:defRPr sz="1800"/>
            </a:lvl8pPr>
            <a:lvl9pPr marL="2019001" indent="-338319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1601" y="1720103"/>
            <a:ext cx="4023360" cy="34519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19001" indent="-338319">
              <a:defRPr sz="1800"/>
            </a:lvl6pPr>
            <a:lvl7pPr marL="2019001" indent="-338319">
              <a:defRPr sz="1800"/>
            </a:lvl7pPr>
            <a:lvl8pPr marL="2019001" indent="-338319">
              <a:defRPr sz="1800"/>
            </a:lvl8pPr>
            <a:lvl9pPr marL="2019001" indent="-338319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92" y="65579"/>
            <a:ext cx="8373269" cy="116988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691" y="1392588"/>
            <a:ext cx="4023360" cy="74542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49013" indent="0">
              <a:buNone/>
              <a:defRPr sz="2000" b="1"/>
            </a:lvl2pPr>
            <a:lvl3pPr marL="898026" indent="0">
              <a:buNone/>
              <a:defRPr sz="1800" b="1"/>
            </a:lvl3pPr>
            <a:lvl4pPr marL="1347040" indent="0">
              <a:buNone/>
              <a:defRPr sz="1600" b="1"/>
            </a:lvl4pPr>
            <a:lvl5pPr marL="1796053" indent="0">
              <a:buNone/>
              <a:defRPr sz="1600" b="1"/>
            </a:lvl5pPr>
            <a:lvl6pPr marL="2245066" indent="0">
              <a:buNone/>
              <a:defRPr sz="1600" b="1"/>
            </a:lvl6pPr>
            <a:lvl7pPr marL="2694079" indent="0">
              <a:buNone/>
              <a:defRPr sz="1600" b="1"/>
            </a:lvl7pPr>
            <a:lvl8pPr marL="3143093" indent="0">
              <a:buNone/>
              <a:defRPr sz="1600" b="1"/>
            </a:lvl8pPr>
            <a:lvl9pPr marL="359210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691" y="2186097"/>
            <a:ext cx="4023360" cy="297767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19001" indent="-338319">
              <a:defRPr sz="1600"/>
            </a:lvl6pPr>
            <a:lvl7pPr marL="2019001" indent="-338319">
              <a:defRPr sz="1600"/>
            </a:lvl7pPr>
            <a:lvl8pPr marL="2019001" indent="-338319">
              <a:defRPr sz="1600"/>
            </a:lvl8pPr>
            <a:lvl9pPr marL="2019001" indent="-338319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1601" y="1392588"/>
            <a:ext cx="4023360" cy="74542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49013" indent="0">
              <a:buNone/>
              <a:defRPr sz="2000" b="1"/>
            </a:lvl2pPr>
            <a:lvl3pPr marL="898026" indent="0">
              <a:buNone/>
              <a:defRPr sz="1800" b="1"/>
            </a:lvl3pPr>
            <a:lvl4pPr marL="1347040" indent="0">
              <a:buNone/>
              <a:defRPr sz="1600" b="1"/>
            </a:lvl4pPr>
            <a:lvl5pPr marL="1796053" indent="0">
              <a:buNone/>
              <a:defRPr sz="1600" b="1"/>
            </a:lvl5pPr>
            <a:lvl6pPr marL="2245066" indent="0">
              <a:buNone/>
              <a:defRPr sz="1600" b="1"/>
            </a:lvl6pPr>
            <a:lvl7pPr marL="2694079" indent="0">
              <a:buNone/>
              <a:defRPr sz="1600" b="1"/>
            </a:lvl7pPr>
            <a:lvl8pPr marL="3143093" indent="0">
              <a:buNone/>
              <a:defRPr sz="1600" b="1"/>
            </a:lvl8pPr>
            <a:lvl9pPr marL="359210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91601" y="2186097"/>
            <a:ext cx="4023360" cy="297767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19001" indent="-338319">
              <a:defRPr sz="1600"/>
            </a:lvl6pPr>
            <a:lvl7pPr marL="2019001" indent="-338319">
              <a:defRPr sz="1600"/>
            </a:lvl7pPr>
            <a:lvl8pPr marL="2019001" indent="-338319">
              <a:defRPr sz="1600"/>
            </a:lvl8pPr>
            <a:lvl9pPr marL="2019001" indent="-338319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09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841" y="314413"/>
            <a:ext cx="3575396" cy="1346737"/>
          </a:xfrm>
        </p:spPr>
        <p:txBody>
          <a:bodyPr anchor="b"/>
          <a:lstStyle>
            <a:lvl1pPr algn="ctr">
              <a:defRPr sz="35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314413"/>
            <a:ext cx="4564698" cy="4857684"/>
          </a:xfrm>
        </p:spPr>
        <p:txBody>
          <a:bodyPr>
            <a:normAutofit/>
          </a:bodyPr>
          <a:lstStyle>
            <a:lvl1pPr>
              <a:defRPr sz="2300"/>
            </a:lvl1pPr>
            <a:lvl2pPr>
              <a:defRPr sz="2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841" y="1720104"/>
            <a:ext cx="3575396" cy="3247626"/>
          </a:xfrm>
        </p:spPr>
        <p:txBody>
          <a:bodyPr vert="horz" lIns="89803" tIns="44901" rIns="89803" bIns="44901" rtlCol="0" anchor="t" anchorCtr="0">
            <a:noAutofit/>
          </a:bodyPr>
          <a:lstStyle>
            <a:lvl1pPr marL="0" indent="0" algn="ctr" defTabSz="898026" rtl="0" eaLnBrk="1" latinLnBrk="0" hangingPunct="1">
              <a:spcBef>
                <a:spcPts val="589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49013" indent="0">
              <a:buNone/>
              <a:defRPr sz="1200"/>
            </a:lvl2pPr>
            <a:lvl3pPr marL="898026" indent="0">
              <a:buNone/>
              <a:defRPr sz="1000"/>
            </a:lvl3pPr>
            <a:lvl4pPr marL="1347040" indent="0">
              <a:buNone/>
              <a:defRPr sz="900"/>
            </a:lvl4pPr>
            <a:lvl5pPr marL="1796053" indent="0">
              <a:buNone/>
              <a:defRPr sz="900"/>
            </a:lvl5pPr>
            <a:lvl6pPr marL="2245066" indent="0">
              <a:buNone/>
              <a:defRPr sz="900"/>
            </a:lvl6pPr>
            <a:lvl7pPr marL="2694079" indent="0">
              <a:buNone/>
              <a:defRPr sz="900"/>
            </a:lvl7pPr>
            <a:lvl8pPr marL="3143093" indent="0">
              <a:buNone/>
              <a:defRPr sz="900"/>
            </a:lvl8pPr>
            <a:lvl9pPr marL="359210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45380" y="5245461"/>
            <a:ext cx="1257300" cy="301313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70320" y="5245461"/>
            <a:ext cx="3185160" cy="301313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4169" y="5245461"/>
            <a:ext cx="586740" cy="3013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694" y="3521428"/>
            <a:ext cx="8373269" cy="907869"/>
          </a:xfrm>
        </p:spPr>
        <p:txBody>
          <a:bodyPr anchor="b"/>
          <a:lstStyle>
            <a:lvl1pPr algn="ctr">
              <a:defRPr sz="43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956988" y="371738"/>
            <a:ext cx="6035040" cy="2992466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89803" tIns="44901" rIns="89803" bIns="44901" rtlCol="0">
            <a:normAutofit/>
          </a:bodyPr>
          <a:lstStyle>
            <a:lvl1pPr marL="336760" indent="-336760" algn="l" defTabSz="898026" rtl="0" eaLnBrk="1" latinLnBrk="0" hangingPunct="1">
              <a:spcBef>
                <a:spcPts val="1964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49013" indent="0">
              <a:buNone/>
              <a:defRPr sz="2800"/>
            </a:lvl2pPr>
            <a:lvl3pPr marL="898026" indent="0">
              <a:buNone/>
              <a:defRPr sz="2300"/>
            </a:lvl3pPr>
            <a:lvl4pPr marL="1347040" indent="0">
              <a:buNone/>
              <a:defRPr sz="2000"/>
            </a:lvl4pPr>
            <a:lvl5pPr marL="1796053" indent="0">
              <a:buNone/>
              <a:defRPr sz="2000"/>
            </a:lvl5pPr>
            <a:lvl6pPr marL="2245066" indent="0">
              <a:buNone/>
              <a:defRPr sz="2000"/>
            </a:lvl6pPr>
            <a:lvl7pPr marL="2694079" indent="0">
              <a:buNone/>
              <a:defRPr sz="2000"/>
            </a:lvl7pPr>
            <a:lvl8pPr marL="3143093" indent="0">
              <a:buNone/>
              <a:defRPr sz="2000"/>
            </a:lvl8pPr>
            <a:lvl9pPr marL="3592106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694" y="4492180"/>
            <a:ext cx="8373269" cy="664197"/>
          </a:xfrm>
        </p:spPr>
        <p:txBody>
          <a:bodyPr>
            <a:normAutofit/>
          </a:bodyPr>
          <a:lstStyle>
            <a:lvl1pPr marL="0" indent="0" algn="ctr">
              <a:spcBef>
                <a:spcPts val="295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49013" indent="0">
              <a:buNone/>
              <a:defRPr sz="1200"/>
            </a:lvl2pPr>
            <a:lvl3pPr marL="898026" indent="0">
              <a:buNone/>
              <a:defRPr sz="1000"/>
            </a:lvl3pPr>
            <a:lvl4pPr marL="1347040" indent="0">
              <a:buNone/>
              <a:defRPr sz="900"/>
            </a:lvl4pPr>
            <a:lvl5pPr marL="1796053" indent="0">
              <a:buNone/>
              <a:defRPr sz="900"/>
            </a:lvl5pPr>
            <a:lvl6pPr marL="2245066" indent="0">
              <a:buNone/>
              <a:defRPr sz="900"/>
            </a:lvl6pPr>
            <a:lvl7pPr marL="2694079" indent="0">
              <a:buNone/>
              <a:defRPr sz="900"/>
            </a:lvl7pPr>
            <a:lvl8pPr marL="3143093" indent="0">
              <a:buNone/>
              <a:defRPr sz="900"/>
            </a:lvl8pPr>
            <a:lvl9pPr marL="359210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841" y="314413"/>
            <a:ext cx="3575396" cy="1346737"/>
          </a:xfrm>
        </p:spPr>
        <p:txBody>
          <a:bodyPr anchor="b"/>
          <a:lstStyle>
            <a:lvl1pPr algn="ctr">
              <a:defRPr sz="35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841" y="1720104"/>
            <a:ext cx="3575396" cy="3247626"/>
          </a:xfrm>
        </p:spPr>
        <p:txBody>
          <a:bodyPr vert="horz" lIns="89803" tIns="44901" rIns="89803" bIns="44901" rtlCol="0" anchor="t" anchorCtr="0">
            <a:noAutofit/>
          </a:bodyPr>
          <a:lstStyle>
            <a:lvl1pPr marL="0" indent="0" algn="ctr" defTabSz="898026" rtl="0" eaLnBrk="1" latinLnBrk="0" hangingPunct="1">
              <a:spcBef>
                <a:spcPts val="589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49013" indent="0">
              <a:buNone/>
              <a:defRPr sz="1200"/>
            </a:lvl2pPr>
            <a:lvl3pPr marL="898026" indent="0">
              <a:buNone/>
              <a:defRPr sz="1000"/>
            </a:lvl3pPr>
            <a:lvl4pPr marL="1347040" indent="0">
              <a:buNone/>
              <a:defRPr sz="900"/>
            </a:lvl4pPr>
            <a:lvl5pPr marL="1796053" indent="0">
              <a:buNone/>
              <a:defRPr sz="900"/>
            </a:lvl5pPr>
            <a:lvl6pPr marL="2245066" indent="0">
              <a:buNone/>
              <a:defRPr sz="900"/>
            </a:lvl6pPr>
            <a:lvl7pPr marL="2694079" indent="0">
              <a:buNone/>
              <a:defRPr sz="900"/>
            </a:lvl7pPr>
            <a:lvl8pPr marL="3143093" indent="0">
              <a:buNone/>
              <a:defRPr sz="900"/>
            </a:lvl8pPr>
            <a:lvl9pPr marL="3592106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45380" y="5245461"/>
            <a:ext cx="1257300" cy="301313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370320" y="5245461"/>
            <a:ext cx="3185160" cy="301313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4169" y="5245461"/>
            <a:ext cx="586740" cy="3013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491161" y="2630617"/>
            <a:ext cx="4555254" cy="237780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5085816" y="278954"/>
            <a:ext cx="4555254" cy="237780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2000" y="377296"/>
            <a:ext cx="1646817" cy="479480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6577" y="377296"/>
            <a:ext cx="7164862" cy="479480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168" y="3636683"/>
            <a:ext cx="8548848" cy="112428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168" y="3270843"/>
            <a:ext cx="8548848" cy="36584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7300" indent="0">
              <a:buNone/>
              <a:defRPr sz="1600"/>
            </a:lvl2pPr>
            <a:lvl3pPr marL="814600" indent="0">
              <a:buNone/>
              <a:defRPr sz="1400"/>
            </a:lvl3pPr>
            <a:lvl4pPr marL="1221899" indent="0">
              <a:buNone/>
              <a:defRPr sz="1300"/>
            </a:lvl4pPr>
            <a:lvl5pPr marL="1629199" indent="0">
              <a:buNone/>
              <a:defRPr sz="1300"/>
            </a:lvl5pPr>
            <a:lvl6pPr marL="2036500" indent="0">
              <a:buNone/>
              <a:defRPr sz="1300"/>
            </a:lvl6pPr>
            <a:lvl7pPr marL="2443800" indent="0">
              <a:buNone/>
              <a:defRPr sz="1300"/>
            </a:lvl7pPr>
            <a:lvl8pPr marL="2851100" indent="0">
              <a:buNone/>
              <a:defRPr sz="1300"/>
            </a:lvl8pPr>
            <a:lvl9pPr marL="325839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64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296" y="1083874"/>
            <a:ext cx="4653792" cy="204532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152" y="1083874"/>
            <a:ext cx="4653792" cy="204532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6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13" y="226997"/>
            <a:ext cx="9052560" cy="94244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712" y="1375819"/>
            <a:ext cx="4443120" cy="41875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7300" indent="0">
              <a:buNone/>
              <a:defRPr sz="1800" b="1"/>
            </a:lvl2pPr>
            <a:lvl3pPr marL="814600" indent="0">
              <a:buNone/>
              <a:defRPr sz="1600" b="1"/>
            </a:lvl3pPr>
            <a:lvl4pPr marL="1221899" indent="0">
              <a:buNone/>
              <a:defRPr sz="1400" b="1"/>
            </a:lvl4pPr>
            <a:lvl5pPr marL="1629199" indent="0">
              <a:buNone/>
              <a:defRPr sz="1400" b="1"/>
            </a:lvl5pPr>
            <a:lvl6pPr marL="2036500" indent="0">
              <a:buNone/>
              <a:defRPr sz="1400" b="1"/>
            </a:lvl6pPr>
            <a:lvl7pPr marL="2443800" indent="0">
              <a:buNone/>
              <a:defRPr sz="1400" b="1"/>
            </a:lvl7pPr>
            <a:lvl8pPr marL="2851100" indent="0">
              <a:buNone/>
              <a:defRPr sz="1400" b="1"/>
            </a:lvl8pPr>
            <a:lvl9pPr marL="325839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712" y="1794572"/>
            <a:ext cx="4443120" cy="147052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985" y="1375819"/>
            <a:ext cx="4446288" cy="41875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7300" indent="0">
              <a:buNone/>
              <a:defRPr sz="1800" b="1"/>
            </a:lvl2pPr>
            <a:lvl3pPr marL="814600" indent="0">
              <a:buNone/>
              <a:defRPr sz="1600" b="1"/>
            </a:lvl3pPr>
            <a:lvl4pPr marL="1221899" indent="0">
              <a:buNone/>
              <a:defRPr sz="1400" b="1"/>
            </a:lvl4pPr>
            <a:lvl5pPr marL="1629199" indent="0">
              <a:buNone/>
              <a:defRPr sz="1400" b="1"/>
            </a:lvl5pPr>
            <a:lvl6pPr marL="2036500" indent="0">
              <a:buNone/>
              <a:defRPr sz="1400" b="1"/>
            </a:lvl6pPr>
            <a:lvl7pPr marL="2443800" indent="0">
              <a:buNone/>
              <a:defRPr sz="1400" b="1"/>
            </a:lvl7pPr>
            <a:lvl8pPr marL="2851100" indent="0">
              <a:buNone/>
              <a:defRPr sz="1400" b="1"/>
            </a:lvl8pPr>
            <a:lvl9pPr marL="325839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985" y="1794572"/>
            <a:ext cx="4446288" cy="147052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4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1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843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12" y="225807"/>
            <a:ext cx="3308976" cy="95789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3073" y="225808"/>
            <a:ext cx="5623200" cy="1953145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712" y="1183705"/>
            <a:ext cx="3308976" cy="291760"/>
          </a:xfrm>
        </p:spPr>
        <p:txBody>
          <a:bodyPr/>
          <a:lstStyle>
            <a:lvl1pPr marL="0" indent="0">
              <a:buNone/>
              <a:defRPr sz="1300"/>
            </a:lvl1pPr>
            <a:lvl2pPr marL="407300" indent="0">
              <a:buNone/>
              <a:defRPr sz="1100"/>
            </a:lvl2pPr>
            <a:lvl3pPr marL="814600" indent="0">
              <a:buNone/>
              <a:defRPr sz="900"/>
            </a:lvl3pPr>
            <a:lvl4pPr marL="1221899" indent="0">
              <a:buNone/>
              <a:defRPr sz="800"/>
            </a:lvl4pPr>
            <a:lvl5pPr marL="1629199" indent="0">
              <a:buNone/>
              <a:defRPr sz="800"/>
            </a:lvl5pPr>
            <a:lvl6pPr marL="2036500" indent="0">
              <a:buNone/>
              <a:defRPr sz="800"/>
            </a:lvl6pPr>
            <a:lvl7pPr marL="2443800" indent="0">
              <a:buNone/>
              <a:defRPr sz="800"/>
            </a:lvl7pPr>
            <a:lvl8pPr marL="2851100" indent="0">
              <a:buNone/>
              <a:defRPr sz="800"/>
            </a:lvl8pPr>
            <a:lvl9pPr marL="325839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967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2081" y="3961132"/>
            <a:ext cx="6035040" cy="4682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2081" y="505096"/>
            <a:ext cx="6035040" cy="958476"/>
          </a:xfrm>
        </p:spPr>
        <p:txBody>
          <a:bodyPr/>
          <a:lstStyle>
            <a:lvl1pPr marL="0" indent="0">
              <a:buNone/>
              <a:defRPr sz="2800"/>
            </a:lvl1pPr>
            <a:lvl2pPr marL="407300" indent="0">
              <a:buNone/>
              <a:defRPr sz="2500"/>
            </a:lvl2pPr>
            <a:lvl3pPr marL="814600" indent="0">
              <a:buNone/>
              <a:defRPr sz="2100"/>
            </a:lvl3pPr>
            <a:lvl4pPr marL="1221899" indent="0">
              <a:buNone/>
              <a:defRPr sz="1800"/>
            </a:lvl4pPr>
            <a:lvl5pPr marL="1629199" indent="0">
              <a:buNone/>
              <a:defRPr sz="1800"/>
            </a:lvl5pPr>
            <a:lvl6pPr marL="2036500" indent="0">
              <a:buNone/>
              <a:defRPr sz="1800"/>
            </a:lvl6pPr>
            <a:lvl7pPr marL="2443800" indent="0">
              <a:buNone/>
              <a:defRPr sz="1800"/>
            </a:lvl7pPr>
            <a:lvl8pPr marL="2851100" indent="0">
              <a:buNone/>
              <a:defRPr sz="1800"/>
            </a:lvl8pPr>
            <a:lvl9pPr marL="3258399" indent="0">
              <a:buNone/>
              <a:defRPr sz="18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2081" y="4429385"/>
            <a:ext cx="6035040" cy="291760"/>
          </a:xfrm>
        </p:spPr>
        <p:txBody>
          <a:bodyPr/>
          <a:lstStyle>
            <a:lvl1pPr marL="0" indent="0">
              <a:buNone/>
              <a:defRPr sz="1300"/>
            </a:lvl1pPr>
            <a:lvl2pPr marL="407300" indent="0">
              <a:buNone/>
              <a:defRPr sz="1100"/>
            </a:lvl2pPr>
            <a:lvl3pPr marL="814600" indent="0">
              <a:buNone/>
              <a:defRPr sz="900"/>
            </a:lvl3pPr>
            <a:lvl4pPr marL="1221899" indent="0">
              <a:buNone/>
              <a:defRPr sz="800"/>
            </a:lvl4pPr>
            <a:lvl5pPr marL="1629199" indent="0">
              <a:buNone/>
              <a:defRPr sz="800"/>
            </a:lvl5pPr>
            <a:lvl6pPr marL="2036500" indent="0">
              <a:buNone/>
              <a:defRPr sz="800"/>
            </a:lvl6pPr>
            <a:lvl7pPr marL="2443800" indent="0">
              <a:buNone/>
              <a:defRPr sz="800"/>
            </a:lvl7pPr>
            <a:lvl8pPr marL="2851100" indent="0">
              <a:buNone/>
              <a:defRPr sz="800"/>
            </a:lvl8pPr>
            <a:lvl9pPr marL="325839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728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6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CC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893" name="Picture 13" descr="SlideHeaderRegHW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58400" cy="88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6883" name="Rectangle 3"/>
          <p:cNvSpPr>
            <a:spLocks noChangeArrowheads="1"/>
          </p:cNvSpPr>
          <p:nvPr/>
        </p:nvSpPr>
        <p:spPr bwMode="white">
          <a:xfrm>
            <a:off x="0" y="910359"/>
            <a:ext cx="10069488" cy="47490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460" tIns="40730" rIns="81460" bIns="40730" anchor="ctr"/>
          <a:lstStyle/>
          <a:p>
            <a:endParaRPr lang="en-US"/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0" y="5440762"/>
            <a:ext cx="10058400" cy="21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9783" tIns="44892" rIns="89783" bIns="44892">
            <a:spAutoFit/>
          </a:bodyPr>
          <a:lstStyle>
            <a:lvl1pPr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503238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008063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511300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16125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4733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305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3877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449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800">
                <a:solidFill>
                  <a:schemeClr val="tx1"/>
                </a:solidFill>
                <a:cs typeface="Times New Roman" charset="0"/>
              </a:rPr>
              <a:t>©</a:t>
            </a:r>
            <a:r>
              <a:rPr lang="en-US" sz="800">
                <a:solidFill>
                  <a:schemeClr val="tx1"/>
                </a:solidFill>
                <a:cs typeface="Arial" charset="0"/>
              </a:rPr>
              <a:t> Copyright 2008, 2009 Holden Web LLC: All rights reserved. Not to be reproduced without prior written consent.</a:t>
            </a:r>
          </a:p>
        </p:txBody>
      </p:sp>
      <p:sp>
        <p:nvSpPr>
          <p:cNvPr id="506885" name="Rectangle 5"/>
          <p:cNvSpPr>
            <a:spLocks noGrp="1" noChangeArrowheads="1"/>
          </p:cNvSpPr>
          <p:nvPr>
            <p:ph type="title"/>
          </p:nvPr>
        </p:nvSpPr>
        <p:spPr bwMode="black">
          <a:xfrm>
            <a:off x="198000" y="131920"/>
            <a:ext cx="8571024" cy="598983"/>
          </a:xfrm>
          <a:prstGeom prst="rect">
            <a:avLst/>
          </a:prstGeom>
          <a:noFill/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9783" tIns="44892" rIns="89783" bIns="44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06886" name="Text Box 6"/>
          <p:cNvSpPr txBox="1">
            <a:spLocks noChangeArrowheads="1"/>
          </p:cNvSpPr>
          <p:nvPr/>
        </p:nvSpPr>
        <p:spPr bwMode="auto">
          <a:xfrm>
            <a:off x="7668145" y="5387281"/>
            <a:ext cx="1591920" cy="30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9783" tIns="44892" rIns="89783" bIns="44892">
            <a:spAutoFit/>
          </a:bodyPr>
          <a:lstStyle>
            <a:lvl1pPr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503238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008063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511300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16125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4733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305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3877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449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1400" b="1">
                <a:solidFill>
                  <a:schemeClr val="accent2"/>
                </a:solidFill>
                <a:cs typeface="Arial" charset="0"/>
              </a:rPr>
              <a:t>PyIntro-</a:t>
            </a:r>
            <a:fld id="{CFD70736-8E28-F642-9A5E-FC77514F0D96}" type="slidenum">
              <a:rPr lang="en-US" sz="1400" b="1">
                <a:solidFill>
                  <a:schemeClr val="accent2"/>
                </a:solidFill>
                <a:cs typeface="Arial" charset="0"/>
              </a:rPr>
              <a:pPr algn="r" eaLnBrk="0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t>‹#›</a:t>
            </a:fld>
            <a:endParaRPr lang="en-US" sz="1400" b="1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06887" name="Line 7"/>
          <p:cNvSpPr>
            <a:spLocks noChangeShapeType="1"/>
          </p:cNvSpPr>
          <p:nvPr/>
        </p:nvSpPr>
        <p:spPr bwMode="auto">
          <a:xfrm>
            <a:off x="335808" y="5407485"/>
            <a:ext cx="8821296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1460" tIns="40730" rIns="81460" bIns="40730"/>
          <a:lstStyle/>
          <a:p>
            <a:endParaRPr lang="en-US"/>
          </a:p>
        </p:txBody>
      </p:sp>
      <p:sp>
        <p:nvSpPr>
          <p:cNvPr id="506888" name="Line 8"/>
          <p:cNvSpPr>
            <a:spLocks noChangeShapeType="1"/>
          </p:cNvSpPr>
          <p:nvPr/>
        </p:nvSpPr>
        <p:spPr bwMode="auto">
          <a:xfrm>
            <a:off x="0" y="880647"/>
            <a:ext cx="10058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1460" tIns="40730" rIns="81460" bIns="40730"/>
          <a:lstStyle/>
          <a:p>
            <a:endParaRPr lang="en-US"/>
          </a:p>
        </p:txBody>
      </p:sp>
      <p:sp>
        <p:nvSpPr>
          <p:cNvPr id="50688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7296" y="1083875"/>
            <a:ext cx="9459648" cy="156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9783" tIns="44892" rIns="89783" bIns="4489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06890" name="Text Box 10"/>
          <p:cNvSpPr txBox="1">
            <a:spLocks noChangeArrowheads="1"/>
          </p:cNvSpPr>
          <p:nvPr/>
        </p:nvSpPr>
        <p:spPr bwMode="auto">
          <a:xfrm>
            <a:off x="1509552" y="5344497"/>
            <a:ext cx="1172160" cy="21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9783" tIns="44892" rIns="89783" bIns="44892">
            <a:spAutoFit/>
          </a:bodyPr>
          <a:lstStyle>
            <a:lvl1pPr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503238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008063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511300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16125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4733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305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3877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449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80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506891" name="Text Box 11"/>
          <p:cNvSpPr txBox="1">
            <a:spLocks noChangeArrowheads="1"/>
          </p:cNvSpPr>
          <p:nvPr/>
        </p:nvSpPr>
        <p:spPr bwMode="auto">
          <a:xfrm>
            <a:off x="335808" y="5407485"/>
            <a:ext cx="1173744" cy="21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9783" tIns="44892" rIns="89783" bIns="44892">
            <a:spAutoFit/>
          </a:bodyPr>
          <a:lstStyle>
            <a:lvl1pPr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1pPr>
            <a:lvl2pPr marL="503238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2pPr>
            <a:lvl3pPr marL="1008063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3pPr>
            <a:lvl4pPr marL="1511300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4pPr>
            <a:lvl5pPr marL="2016125" defTabSz="1008063"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5pPr>
            <a:lvl6pPr marL="24733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6pPr>
            <a:lvl7pPr marL="29305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7pPr>
            <a:lvl8pPr marL="33877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8pPr>
            <a:lvl9pPr marL="3844925" defTabSz="1008063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>
                <a:solidFill>
                  <a:srgbClr val="000000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sz="800">
              <a:solidFill>
                <a:schemeClr val="tx1"/>
              </a:solidFill>
              <a:cs typeface="Arial" charset="0"/>
            </a:endParaRPr>
          </a:p>
        </p:txBody>
      </p:sp>
      <p:pic>
        <p:nvPicPr>
          <p:cNvPr id="506892" name="Picture 12" descr="Hwlogo64x56Blue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752" y="5216144"/>
            <a:ext cx="513216" cy="33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8980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980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defTabSz="8980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defTabSz="8980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defTabSz="8980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07300" algn="l" defTabSz="8980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814600" algn="l" defTabSz="8980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221899" algn="l" defTabSz="8980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629199" algn="l" defTabSz="898040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226278" indent="-226278" algn="l" defTabSz="898040" rtl="0" eaLnBrk="1" fontAlgn="base" hangingPunct="1">
        <a:spcBef>
          <a:spcPts val="1370"/>
        </a:spcBef>
        <a:spcAft>
          <a:spcPct val="0"/>
        </a:spcAft>
        <a:buClr>
          <a:schemeClr val="accent2"/>
        </a:buClr>
        <a:buSzPct val="115000"/>
        <a:buFont typeface="Arial" charset="0"/>
        <a:buChar char="•"/>
        <a:defRPr sz="1800" b="1">
          <a:solidFill>
            <a:srgbClr val="000080"/>
          </a:solidFill>
          <a:latin typeface="+mn-lt"/>
          <a:ea typeface="+mn-ea"/>
          <a:cs typeface="+mn-cs"/>
        </a:defRPr>
      </a:lvl1pPr>
      <a:lvl2pPr marL="673176" indent="-335174" algn="l" defTabSz="898040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—"/>
        <a:defRPr sz="1800">
          <a:solidFill>
            <a:srgbClr val="000080"/>
          </a:solidFill>
          <a:latin typeface="+mn-lt"/>
          <a:ea typeface="Arial" charset="0"/>
          <a:cs typeface="+mn-cs"/>
        </a:defRPr>
      </a:lvl2pPr>
      <a:lvl3pPr marL="999865" indent="-213551" algn="l" defTabSz="898040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  <a:ea typeface="Arial" charset="0"/>
          <a:cs typeface="+mn-cs"/>
        </a:defRPr>
      </a:lvl3pPr>
      <a:lvl4pPr marL="1339282" indent="-227692" algn="l" defTabSz="898040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Font typeface="Arial" charset="0"/>
        <a:buChar char="–"/>
        <a:defRPr sz="1800">
          <a:solidFill>
            <a:srgbClr val="000080"/>
          </a:solidFill>
          <a:latin typeface="+mn-lt"/>
          <a:ea typeface="Arial" charset="0"/>
          <a:cs typeface="+mn-cs"/>
        </a:defRPr>
      </a:lvl4pPr>
      <a:lvl5pPr marL="1678699" indent="-226278" algn="l" defTabSz="898040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 sz="1800">
          <a:solidFill>
            <a:schemeClr val="tx1"/>
          </a:solidFill>
          <a:latin typeface="+mn-lt"/>
          <a:ea typeface="Arial" charset="0"/>
          <a:cs typeface="+mn-cs"/>
        </a:defRPr>
      </a:lvl5pPr>
      <a:lvl6pPr marL="2085999" indent="-226278" algn="l" defTabSz="898040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 sz="1800">
          <a:solidFill>
            <a:schemeClr val="tx1"/>
          </a:solidFill>
          <a:latin typeface="+mn-lt"/>
          <a:ea typeface="Arial" charset="0"/>
          <a:cs typeface="+mn-cs"/>
        </a:defRPr>
      </a:lvl6pPr>
      <a:lvl7pPr marL="2493299" indent="-226278" algn="l" defTabSz="898040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 sz="1800">
          <a:solidFill>
            <a:schemeClr val="tx1"/>
          </a:solidFill>
          <a:latin typeface="+mn-lt"/>
          <a:ea typeface="Arial" charset="0"/>
          <a:cs typeface="+mn-cs"/>
        </a:defRPr>
      </a:lvl7pPr>
      <a:lvl8pPr marL="2900598" indent="-226278" algn="l" defTabSz="898040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 sz="1800">
          <a:solidFill>
            <a:schemeClr val="tx1"/>
          </a:solidFill>
          <a:latin typeface="+mn-lt"/>
          <a:ea typeface="Arial" charset="0"/>
          <a:cs typeface="+mn-cs"/>
        </a:defRPr>
      </a:lvl8pPr>
      <a:lvl9pPr marL="3307898" indent="-226278" algn="l" defTabSz="898040" rtl="0" eaLnBrk="1" fontAlgn="base" hangingPunct="1">
        <a:spcBef>
          <a:spcPts val="200"/>
        </a:spcBef>
        <a:spcAft>
          <a:spcPct val="0"/>
        </a:spcAft>
        <a:buClr>
          <a:schemeClr val="accent2"/>
        </a:buClr>
        <a:buChar char="–"/>
        <a:defRPr sz="18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073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7300" algn="l" defTabSz="4073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4600" algn="l" defTabSz="4073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1899" algn="l" defTabSz="4073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9199" algn="l" defTabSz="4073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6500" algn="l" defTabSz="4073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3800" algn="l" defTabSz="4073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1100" algn="l" defTabSz="4073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8399" algn="l" defTabSz="4073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692" y="65579"/>
            <a:ext cx="8373269" cy="1169880"/>
          </a:xfrm>
          <a:prstGeom prst="rect">
            <a:avLst/>
          </a:prstGeom>
        </p:spPr>
        <p:txBody>
          <a:bodyPr vert="horz" lIns="89803" tIns="44901" rIns="89803" bIns="44901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693" y="1708928"/>
            <a:ext cx="8373270" cy="3451147"/>
          </a:xfrm>
          <a:prstGeom prst="rect">
            <a:avLst/>
          </a:prstGeom>
        </p:spPr>
        <p:txBody>
          <a:bodyPr vert="horz" lIns="89803" tIns="44901" rIns="89803" bIns="449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8520" y="5245461"/>
            <a:ext cx="2346960" cy="301313"/>
          </a:xfrm>
          <a:prstGeom prst="rect">
            <a:avLst/>
          </a:prstGeom>
        </p:spPr>
        <p:txBody>
          <a:bodyPr vert="horz" lIns="89803" tIns="44901" rIns="89803" bIns="44901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128" y="5245461"/>
            <a:ext cx="3185160" cy="301313"/>
          </a:xfrm>
          <a:prstGeom prst="rect">
            <a:avLst/>
          </a:prstGeom>
        </p:spPr>
        <p:txBody>
          <a:bodyPr vert="horz" lIns="89803" tIns="44901" rIns="89803" bIns="44901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35830" y="5245461"/>
            <a:ext cx="586740" cy="301313"/>
          </a:xfrm>
          <a:prstGeom prst="rect">
            <a:avLst/>
          </a:prstGeom>
        </p:spPr>
        <p:txBody>
          <a:bodyPr vert="horz" lIns="89803" tIns="44901" rIns="89803" bIns="44901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ctr" defTabSz="898026" rtl="0" eaLnBrk="1" latinLnBrk="0" hangingPunct="1">
        <a:spcBef>
          <a:spcPct val="0"/>
        </a:spcBef>
        <a:buNone/>
        <a:defRPr sz="47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36760" indent="-336760" algn="l" defTabSz="898026" rtl="0" eaLnBrk="1" latinLnBrk="0" hangingPunct="1">
        <a:spcBef>
          <a:spcPts val="1964"/>
        </a:spcBef>
        <a:buFont typeface="Wingdings 2" pitchFamily="18" charset="2"/>
        <a:buChar char=""/>
        <a:defRPr sz="23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73520" indent="-330524" algn="l" defTabSz="898026" rtl="0" eaLnBrk="1" latinLnBrk="0" hangingPunct="1">
        <a:spcBef>
          <a:spcPts val="589"/>
        </a:spcBef>
        <a:buFont typeface="Wingdings 2" pitchFamily="18" charset="2"/>
        <a:buChar char=""/>
        <a:defRPr sz="21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16516" indent="-342997" algn="l" defTabSz="898026" rtl="0" eaLnBrk="1" latinLnBrk="0" hangingPunct="1">
        <a:spcBef>
          <a:spcPts val="589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47040" indent="-330524" algn="l" defTabSz="898026" rtl="0" eaLnBrk="1" latinLnBrk="0" hangingPunct="1">
        <a:spcBef>
          <a:spcPts val="589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690036" indent="-342997" algn="l" defTabSz="898026" rtl="0" eaLnBrk="1" latinLnBrk="0" hangingPunct="1">
        <a:spcBef>
          <a:spcPts val="589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19001" indent="-338319" algn="l" defTabSz="898026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55761" indent="-338319" algn="l" defTabSz="898026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694079" indent="-338319" algn="l" defTabSz="898026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32399" indent="-338319" algn="l" defTabSz="898026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898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9013" algn="l" defTabSz="898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8026" algn="l" defTabSz="898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47040" algn="l" defTabSz="898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96053" algn="l" defTabSz="898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5066" algn="l" defTabSz="898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4079" algn="l" defTabSz="898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3093" algn="l" defTabSz="898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92106" algn="l" defTabSz="8980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154" y="2755474"/>
            <a:ext cx="7915961" cy="1213111"/>
          </a:xfrm>
        </p:spPr>
        <p:txBody>
          <a:bodyPr/>
          <a:lstStyle/>
          <a:p>
            <a:r>
              <a:rPr lang="en-US" sz="4300" dirty="0" err="1"/>
              <a:t>Iterables</a:t>
            </a:r>
            <a:r>
              <a:rPr lang="en-US" sz="4300" dirty="0"/>
              <a:t> and Iterators:</a:t>
            </a:r>
            <a:br>
              <a:rPr lang="en-US" sz="4300" dirty="0"/>
            </a:br>
            <a:r>
              <a:rPr lang="en-US" sz="4300" dirty="0"/>
              <a:t>Going Loopy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3154" y="3977912"/>
            <a:ext cx="7915961" cy="814959"/>
          </a:xfrm>
        </p:spPr>
        <p:txBody>
          <a:bodyPr/>
          <a:lstStyle/>
          <a:p>
            <a:r>
              <a:rPr lang="en-US" sz="2300" b="1" i="1" dirty="0"/>
              <a:t>Steve Holden</a:t>
            </a:r>
          </a:p>
          <a:p>
            <a:r>
              <a:rPr lang="en-US" sz="2300" b="1" dirty="0"/>
              <a:t>BMLL Technologies</a:t>
            </a:r>
          </a:p>
          <a:p>
            <a:r>
              <a:rPr lang="en-US" sz="2300" dirty="0" err="1"/>
              <a:t>PyData</a:t>
            </a:r>
            <a:r>
              <a:rPr lang="en-US" sz="2300" dirty="0"/>
              <a:t> London 2016</a:t>
            </a:r>
          </a:p>
        </p:txBody>
      </p:sp>
    </p:spTree>
    <p:extLst>
      <p:ext uri="{BB962C8B-B14F-4D97-AF65-F5344CB8AC3E}">
        <p14:creationId xmlns:p14="http://schemas.microsoft.com/office/powerpoint/2010/main" val="375464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/>
              <a:t>Pseudo-Code of a </a:t>
            </a:r>
            <a:r>
              <a:rPr lang="en-US" sz="4300" b="1" dirty="0">
                <a:latin typeface="Courier"/>
                <a:cs typeface="Courier"/>
              </a:rPr>
              <a:t>for</a:t>
            </a:r>
            <a:r>
              <a:rPr lang="en-US" sz="4300" dirty="0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692" y="1708928"/>
            <a:ext cx="9108052" cy="3451147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cs typeface="Courier"/>
              </a:rPr>
              <a:t>The interpreter’s logic looks something like this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_ = test_list.__</a:t>
            </a:r>
            <a:r>
              <a:rPr lang="en-US" sz="2000" b="1" dirty="0" err="1">
                <a:latin typeface="Courier"/>
                <a:cs typeface="Courier"/>
              </a:rPr>
              <a:t>iter</a:t>
            </a:r>
            <a:r>
              <a:rPr lang="en-US" sz="2000" b="1" dirty="0">
                <a:latin typeface="Courier"/>
                <a:cs typeface="Courier"/>
              </a:rPr>
              <a:t>__()  # creates an </a:t>
            </a:r>
            <a:r>
              <a:rPr lang="en-US" sz="2000" b="1" i="1" dirty="0">
                <a:latin typeface="Courier"/>
                <a:cs typeface="Courier"/>
              </a:rPr>
              <a:t>iterator</a:t>
            </a:r>
            <a:r>
              <a:rPr lang="en-US" sz="2000" b="1" dirty="0">
                <a:latin typeface="Courier"/>
                <a:cs typeface="Courier"/>
              </a:rPr>
              <a:t/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while True: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try: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    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 = _.__next__()  # Gets next iterator value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                      # Python 2: _.next()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except </a:t>
            </a:r>
            <a:r>
              <a:rPr lang="en-US" sz="2000" b="1" dirty="0" err="1">
                <a:latin typeface="Courier"/>
                <a:cs typeface="Courier"/>
              </a:rPr>
              <a:t>StopIteration</a:t>
            </a:r>
            <a:r>
              <a:rPr lang="en-US" sz="2000" b="1" dirty="0">
                <a:latin typeface="Courier"/>
                <a:cs typeface="Courier"/>
              </a:rPr>
              <a:t>: # iterator is exhausted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    break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sz="2000" b="1" dirty="0">
                <a:latin typeface="Courier"/>
                <a:cs typeface="Courier"/>
              </a:rPr>
              <a:t>    </a:t>
            </a:r>
            <a:r>
              <a:rPr lang="en-US" sz="2000" b="1" dirty="0" err="1">
                <a:latin typeface="Courier"/>
                <a:cs typeface="Courier"/>
              </a:rPr>
              <a:t>do_something_with</a:t>
            </a:r>
            <a:r>
              <a:rPr lang="en-US" sz="2000" b="1" dirty="0">
                <a:latin typeface="Courier"/>
                <a:cs typeface="Courier"/>
              </a:rPr>
              <a:t>(</a:t>
            </a:r>
            <a:r>
              <a:rPr lang="en-US" sz="2000" b="1" dirty="0" err="1">
                <a:latin typeface="Courier"/>
                <a:cs typeface="Courier"/>
              </a:rPr>
              <a:t>i</a:t>
            </a:r>
            <a:r>
              <a:rPr lang="en-US" sz="2000" b="1" dirty="0">
                <a:latin typeface="Courier"/>
                <a:cs typeface="Courier"/>
              </a:rPr>
              <a:t>)</a:t>
            </a:r>
          </a:p>
          <a:p>
            <a:r>
              <a:rPr lang="en-US" sz="2000" b="1" dirty="0">
                <a:cs typeface="Courier"/>
              </a:rPr>
              <a:t>See example in notebook </a:t>
            </a:r>
          </a:p>
        </p:txBody>
      </p:sp>
    </p:spTree>
    <p:extLst>
      <p:ext uri="{BB962C8B-B14F-4D97-AF65-F5344CB8AC3E}">
        <p14:creationId xmlns:p14="http://schemas.microsoft.com/office/powerpoint/2010/main" val="3298766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Iterables</a:t>
            </a:r>
            <a:r>
              <a:rPr lang="en-US" dirty="0" smtClean="0"/>
              <a:t> </a:t>
            </a:r>
            <a:r>
              <a:rPr lang="en-US" i="1" dirty="0" smtClean="0"/>
              <a:t>vs.</a:t>
            </a:r>
            <a:r>
              <a:rPr lang="en-US" dirty="0" smtClean="0"/>
              <a:t>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Iterables</a:t>
            </a:r>
            <a:r>
              <a:rPr lang="en-US" dirty="0" smtClean="0"/>
              <a:t> (lists, tuples, sets, </a:t>
            </a:r>
            <a:r>
              <a:rPr lang="en-US" dirty="0" err="1" smtClean="0"/>
              <a:t>dicts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have a </a:t>
            </a:r>
            <a:r>
              <a:rPr lang="en-US" b="1" dirty="0" smtClean="0">
                <a:latin typeface="Courier"/>
                <a:cs typeface="Courier"/>
              </a:rPr>
              <a:t>__next__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Have an </a:t>
            </a:r>
            <a:r>
              <a:rPr lang="en-US" b="1" dirty="0" smtClean="0">
                <a:latin typeface="Courier"/>
                <a:cs typeface="Courier"/>
              </a:rPr>
              <a:t>__</a:t>
            </a:r>
            <a:r>
              <a:rPr lang="en-US" b="1" dirty="0" err="1" smtClean="0">
                <a:latin typeface="Courier"/>
                <a:cs typeface="Courier"/>
              </a:rPr>
              <a:t>iter</a:t>
            </a:r>
            <a:r>
              <a:rPr lang="en-US" b="1" dirty="0" smtClean="0">
                <a:latin typeface="Courier"/>
                <a:cs typeface="Courier"/>
              </a:rPr>
              <a:t>__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Whose result is an </a:t>
            </a:r>
            <a:r>
              <a:rPr lang="en-US" i="1" dirty="0" smtClean="0"/>
              <a:t>iterator</a:t>
            </a:r>
            <a:endParaRPr lang="en-US" dirty="0" smtClean="0"/>
          </a:p>
          <a:p>
            <a:r>
              <a:rPr lang="en-US" dirty="0" smtClean="0"/>
              <a:t>Iterators (built-in types, usually created by factory)</a:t>
            </a:r>
          </a:p>
          <a:p>
            <a:pPr lvl="1"/>
            <a:r>
              <a:rPr lang="en-US" dirty="0" smtClean="0"/>
              <a:t>Have both </a:t>
            </a:r>
            <a:r>
              <a:rPr lang="en-US" dirty="0"/>
              <a:t>a </a:t>
            </a:r>
            <a:r>
              <a:rPr lang="en-US" b="1" dirty="0" smtClean="0">
                <a:latin typeface="Courier"/>
                <a:cs typeface="Courier"/>
              </a:rPr>
              <a:t>__</a:t>
            </a:r>
            <a:r>
              <a:rPr lang="en-US" b="1" dirty="0" err="1" smtClean="0">
                <a:latin typeface="Courier"/>
                <a:cs typeface="Courier"/>
              </a:rPr>
              <a:t>iter</a:t>
            </a:r>
            <a:r>
              <a:rPr lang="en-US" b="1" dirty="0" smtClean="0">
                <a:latin typeface="Courier"/>
                <a:cs typeface="Courier"/>
              </a:rPr>
              <a:t>__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> </a:t>
            </a:r>
            <a:r>
              <a:rPr lang="en-US" dirty="0" err="1" smtClean="0"/>
              <a:t>a</a:t>
            </a:r>
            <a:r>
              <a:rPr lang="en-US" b="1" dirty="0" err="1" smtClean="0">
                <a:latin typeface="Courier"/>
                <a:cs typeface="Courier"/>
              </a:rPr>
              <a:t>__next</a:t>
            </a:r>
            <a:r>
              <a:rPr lang="en-US" b="1" dirty="0" smtClean="0">
                <a:latin typeface="Courier"/>
                <a:cs typeface="Courier"/>
              </a:rPr>
              <a:t>__</a:t>
            </a:r>
            <a:r>
              <a:rPr lang="en-US" dirty="0"/>
              <a:t>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latin typeface="Courier"/>
                <a:cs typeface="Courier"/>
              </a:rPr>
              <a:t>__</a:t>
            </a:r>
            <a:r>
              <a:rPr lang="en-US" b="1" dirty="0" err="1" smtClean="0">
                <a:latin typeface="Courier"/>
                <a:cs typeface="Courier"/>
              </a:rPr>
              <a:t>iter</a:t>
            </a:r>
            <a:r>
              <a:rPr lang="en-US" b="1" dirty="0" smtClean="0">
                <a:latin typeface="Courier"/>
                <a:cs typeface="Courier"/>
              </a:rPr>
              <a:t>__</a:t>
            </a:r>
            <a:r>
              <a:rPr lang="en-US" dirty="0" smtClean="0"/>
              <a:t> method returns self</a:t>
            </a:r>
          </a:p>
          <a:p>
            <a:pPr lvl="2"/>
            <a:r>
              <a:rPr lang="en-US" dirty="0" smtClean="0"/>
              <a:t>So iterators </a:t>
            </a:r>
            <a:r>
              <a:rPr lang="en-US" i="1" dirty="0" smtClean="0"/>
              <a:t>can</a:t>
            </a:r>
            <a:r>
              <a:rPr lang="en-US" dirty="0" smtClean="0"/>
              <a:t> be iterated over</a:t>
            </a:r>
          </a:p>
          <a:p>
            <a:pPr lvl="2"/>
            <a:r>
              <a:rPr lang="en-US" dirty="0" smtClean="0"/>
              <a:t>With some interesting differences in </a:t>
            </a:r>
            <a:r>
              <a:rPr lang="en-US" dirty="0" err="1" smtClean="0"/>
              <a:t>behaviour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5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</a:t>
            </a:r>
            <a:r>
              <a:rPr lang="en-US" dirty="0" err="1" smtClean="0"/>
              <a:t>Iterables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589"/>
              </a:spcBef>
              <a:buNone/>
            </a:pPr>
            <a:r>
              <a:rPr lang="en-US" b="1" dirty="0" err="1" smtClean="0">
                <a:latin typeface="Courier"/>
              </a:rPr>
              <a:t>test_list</a:t>
            </a:r>
            <a:r>
              <a:rPr lang="en-US" b="1" dirty="0" smtClean="0">
                <a:latin typeface="Courier"/>
              </a:rPr>
              <a:t> = [</a:t>
            </a:r>
            <a:r>
              <a:rPr lang="fr-FR" b="1" dirty="0">
                <a:latin typeface="Courier"/>
              </a:rPr>
              <a:t>'</a:t>
            </a:r>
            <a:r>
              <a:rPr lang="en-US" b="1" dirty="0" smtClean="0">
                <a:latin typeface="Courier"/>
              </a:rPr>
              <a:t>Roberta</a:t>
            </a:r>
            <a:r>
              <a:rPr lang="fr-FR" b="1" dirty="0">
                <a:latin typeface="Courier"/>
              </a:rPr>
              <a:t>'</a:t>
            </a:r>
            <a:r>
              <a:rPr lang="en-US" b="1" dirty="0" smtClean="0">
                <a:latin typeface="Courier"/>
              </a:rPr>
              <a:t>, </a:t>
            </a:r>
            <a:r>
              <a:rPr lang="fr-FR" b="1" dirty="0">
                <a:latin typeface="Courier"/>
              </a:rPr>
              <a:t>'</a:t>
            </a:r>
            <a:r>
              <a:rPr lang="en-US" b="1" dirty="0" smtClean="0">
                <a:latin typeface="Courier"/>
              </a:rPr>
              <a:t>Tom, </a:t>
            </a:r>
            <a:r>
              <a:rPr lang="fr-FR" b="1" dirty="0">
                <a:latin typeface="Courier"/>
              </a:rPr>
              <a:t>'</a:t>
            </a:r>
            <a:r>
              <a:rPr lang="en-US" b="1" dirty="0" smtClean="0">
                <a:latin typeface="Courier"/>
              </a:rPr>
              <a:t>Alice</a:t>
            </a:r>
            <a:r>
              <a:rPr lang="fr-FR" b="1" dirty="0">
                <a:latin typeface="Courier"/>
              </a:rPr>
              <a:t>'</a:t>
            </a:r>
            <a:r>
              <a:rPr lang="en-US" b="1" dirty="0" smtClean="0">
                <a:latin typeface="Courier"/>
              </a:rPr>
              <a:t>]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b="1" dirty="0" smtClean="0">
                <a:latin typeface="Courier"/>
              </a:rPr>
              <a:t>for </a:t>
            </a:r>
            <a:r>
              <a:rPr lang="en-US" b="1" dirty="0" err="1">
                <a:latin typeface="Courier"/>
              </a:rPr>
              <a:t>i</a:t>
            </a:r>
            <a:r>
              <a:rPr lang="en-US" b="1" dirty="0">
                <a:latin typeface="Courier"/>
              </a:rPr>
              <a:t> in </a:t>
            </a:r>
            <a:r>
              <a:rPr lang="en-US" b="1" dirty="0" err="1">
                <a:latin typeface="Courier"/>
              </a:rPr>
              <a:t>test_list</a:t>
            </a:r>
            <a:r>
              <a:rPr lang="en-US" b="1" dirty="0">
                <a:latin typeface="Courier"/>
              </a:rPr>
              <a:t>: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b="1" dirty="0">
                <a:latin typeface="Courier"/>
              </a:rPr>
              <a:t>    for j in </a:t>
            </a:r>
            <a:r>
              <a:rPr lang="en-US" b="1" dirty="0" err="1">
                <a:latin typeface="Courier"/>
              </a:rPr>
              <a:t>test_list</a:t>
            </a:r>
            <a:r>
              <a:rPr lang="en-US" b="1" dirty="0">
                <a:latin typeface="Courier"/>
              </a:rPr>
              <a:t>: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b="1" dirty="0">
                <a:latin typeface="Courier"/>
              </a:rPr>
              <a:t>        </a:t>
            </a:r>
            <a:r>
              <a:rPr lang="en-US" b="1" dirty="0" err="1">
                <a:latin typeface="Courier"/>
              </a:rPr>
              <a:t>do_something_with</a:t>
            </a:r>
            <a:r>
              <a:rPr lang="en-US" b="1" dirty="0">
                <a:latin typeface="Courier"/>
              </a:rPr>
              <a:t>(</a:t>
            </a:r>
            <a:r>
              <a:rPr lang="en-US" b="1" dirty="0" err="1">
                <a:latin typeface="Courier"/>
              </a:rPr>
              <a:t>i</a:t>
            </a:r>
            <a:r>
              <a:rPr lang="en-US" b="1" dirty="0">
                <a:latin typeface="Courier"/>
              </a:rPr>
              <a:t> + ":" + j</a:t>
            </a:r>
            <a:r>
              <a:rPr lang="en-US" b="1" dirty="0" smtClean="0">
                <a:latin typeface="Courier"/>
              </a:rPr>
              <a:t>)</a:t>
            </a:r>
          </a:p>
          <a:p>
            <a:pPr marL="0" indent="0">
              <a:spcBef>
                <a:spcPts val="589"/>
              </a:spcBef>
              <a:buNone/>
            </a:pPr>
            <a:endParaRPr lang="en-US" b="1" dirty="0">
              <a:latin typeface="Courier"/>
            </a:endParaRP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--- </a:t>
            </a:r>
            <a:r>
              <a:rPr lang="en-US" sz="1700" b="1" dirty="0" err="1">
                <a:latin typeface="Courier"/>
              </a:rPr>
              <a:t>Roberta:Roberta</a:t>
            </a:r>
            <a:r>
              <a:rPr lang="en-US" sz="1700" b="1" dirty="0">
                <a:latin typeface="Courier"/>
              </a:rPr>
              <a:t> ---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--- </a:t>
            </a:r>
            <a:r>
              <a:rPr lang="en-US" sz="1700" b="1" dirty="0" err="1">
                <a:latin typeface="Courier"/>
              </a:rPr>
              <a:t>Roberta:Tom</a:t>
            </a:r>
            <a:r>
              <a:rPr lang="en-US" sz="1700" b="1" dirty="0">
                <a:latin typeface="Courier"/>
              </a:rPr>
              <a:t> ---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--- </a:t>
            </a:r>
            <a:r>
              <a:rPr lang="en-US" sz="1700" b="1" dirty="0" err="1">
                <a:latin typeface="Courier"/>
              </a:rPr>
              <a:t>Roberta:Alice</a:t>
            </a:r>
            <a:r>
              <a:rPr lang="en-US" sz="1700" b="1" dirty="0">
                <a:latin typeface="Courier"/>
              </a:rPr>
              <a:t> ---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--- </a:t>
            </a:r>
            <a:r>
              <a:rPr lang="en-US" sz="1700" b="1" dirty="0" err="1">
                <a:latin typeface="Courier"/>
              </a:rPr>
              <a:t>Tom:Roberta</a:t>
            </a:r>
            <a:r>
              <a:rPr lang="en-US" sz="1700" b="1" dirty="0">
                <a:latin typeface="Courier"/>
              </a:rPr>
              <a:t> ---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--- </a:t>
            </a:r>
            <a:r>
              <a:rPr lang="en-US" sz="1700" b="1" dirty="0" err="1">
                <a:latin typeface="Courier"/>
              </a:rPr>
              <a:t>Tom:Tom</a:t>
            </a:r>
            <a:r>
              <a:rPr lang="en-US" sz="1700" b="1" dirty="0">
                <a:latin typeface="Courier"/>
              </a:rPr>
              <a:t> ---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--- </a:t>
            </a:r>
            <a:r>
              <a:rPr lang="en-US" sz="1700" b="1" dirty="0" err="1">
                <a:latin typeface="Courier"/>
              </a:rPr>
              <a:t>Tom:Alice</a:t>
            </a:r>
            <a:r>
              <a:rPr lang="en-US" sz="1700" b="1" dirty="0">
                <a:latin typeface="Courier"/>
              </a:rPr>
              <a:t> ---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--- </a:t>
            </a:r>
            <a:r>
              <a:rPr lang="en-US" sz="1700" b="1" dirty="0" err="1">
                <a:latin typeface="Courier"/>
              </a:rPr>
              <a:t>Alice:Roberta</a:t>
            </a:r>
            <a:r>
              <a:rPr lang="en-US" sz="1700" b="1" dirty="0">
                <a:latin typeface="Courier"/>
              </a:rPr>
              <a:t> ---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--- </a:t>
            </a:r>
            <a:r>
              <a:rPr lang="en-US" sz="1700" b="1" dirty="0" err="1">
                <a:latin typeface="Courier"/>
              </a:rPr>
              <a:t>Alice:Tom</a:t>
            </a:r>
            <a:r>
              <a:rPr lang="en-US" sz="1700" b="1" dirty="0">
                <a:latin typeface="Courier"/>
              </a:rPr>
              <a:t> ---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--- </a:t>
            </a:r>
            <a:r>
              <a:rPr lang="en-US" sz="1700" b="1" dirty="0" err="1">
                <a:latin typeface="Courier"/>
              </a:rPr>
              <a:t>Alice:Alice</a:t>
            </a:r>
            <a:r>
              <a:rPr lang="en-US" sz="1700" b="1" dirty="0">
                <a:latin typeface="Courier"/>
              </a:rPr>
              <a:t> ---</a:t>
            </a:r>
          </a:p>
        </p:txBody>
      </p:sp>
    </p:spTree>
    <p:extLst>
      <p:ext uri="{BB962C8B-B14F-4D97-AF65-F5344CB8AC3E}">
        <p14:creationId xmlns:p14="http://schemas.microsoft.com/office/powerpoint/2010/main" val="147714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Iterating Over Iterators (1)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589"/>
              </a:spcBef>
              <a:buNone/>
            </a:pPr>
            <a:r>
              <a:rPr lang="en-US" b="1" dirty="0">
                <a:latin typeface="Courier"/>
              </a:rPr>
              <a:t>iterator_1 = </a:t>
            </a:r>
            <a:r>
              <a:rPr lang="en-US" b="1" dirty="0" err="1">
                <a:latin typeface="Courier"/>
              </a:rPr>
              <a:t>iter</a:t>
            </a:r>
            <a:r>
              <a:rPr lang="en-US" b="1" dirty="0">
                <a:latin typeface="Courier"/>
              </a:rPr>
              <a:t>(</a:t>
            </a:r>
            <a:r>
              <a:rPr lang="en-US" b="1" dirty="0" err="1">
                <a:latin typeface="Courier"/>
              </a:rPr>
              <a:t>test_list</a:t>
            </a:r>
            <a:r>
              <a:rPr lang="en-US" b="1" dirty="0">
                <a:latin typeface="Courier"/>
              </a:rPr>
              <a:t>)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b="1" dirty="0">
                <a:latin typeface="Courier"/>
              </a:rPr>
              <a:t>iterator_2 = </a:t>
            </a:r>
            <a:r>
              <a:rPr lang="en-US" b="1" dirty="0" err="1">
                <a:latin typeface="Courier"/>
              </a:rPr>
              <a:t>iter</a:t>
            </a:r>
            <a:r>
              <a:rPr lang="en-US" b="1" dirty="0">
                <a:latin typeface="Courier"/>
              </a:rPr>
              <a:t>(</a:t>
            </a:r>
            <a:r>
              <a:rPr lang="en-US" b="1" dirty="0" err="1">
                <a:latin typeface="Courier"/>
              </a:rPr>
              <a:t>test_list</a:t>
            </a:r>
            <a:r>
              <a:rPr lang="en-US" b="1" dirty="0">
                <a:latin typeface="Courier"/>
              </a:rPr>
              <a:t>)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b="1" dirty="0">
                <a:latin typeface="Courier"/>
              </a:rPr>
              <a:t>for </a:t>
            </a:r>
            <a:r>
              <a:rPr lang="en-US" b="1" dirty="0" err="1">
                <a:latin typeface="Courier"/>
              </a:rPr>
              <a:t>i</a:t>
            </a:r>
            <a:r>
              <a:rPr lang="en-US" b="1" dirty="0">
                <a:latin typeface="Courier"/>
              </a:rPr>
              <a:t> in iterator_1: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b="1" dirty="0">
                <a:latin typeface="Courier"/>
              </a:rPr>
              <a:t>    print("outer loop")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b="1" dirty="0">
                <a:latin typeface="Courier"/>
              </a:rPr>
              <a:t>    for j in iterator_2: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b="1" dirty="0">
                <a:latin typeface="Courier"/>
              </a:rPr>
              <a:t>        print("inner loop")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b="1" dirty="0">
                <a:latin typeface="Courier"/>
              </a:rPr>
              <a:t>        </a:t>
            </a:r>
            <a:r>
              <a:rPr lang="en-US" b="1" dirty="0" err="1">
                <a:latin typeface="Courier"/>
              </a:rPr>
              <a:t>do_something_with</a:t>
            </a:r>
            <a:r>
              <a:rPr lang="en-US" b="1" dirty="0">
                <a:latin typeface="Courier"/>
              </a:rPr>
              <a:t>(</a:t>
            </a:r>
            <a:r>
              <a:rPr lang="en-US" b="1" dirty="0" err="1">
                <a:latin typeface="Courier"/>
              </a:rPr>
              <a:t>i</a:t>
            </a:r>
            <a:r>
              <a:rPr lang="en-US" b="1" dirty="0">
                <a:latin typeface="Courier"/>
              </a:rPr>
              <a:t> + ":" + j</a:t>
            </a:r>
            <a:r>
              <a:rPr lang="en-US" b="1" dirty="0" smtClean="0">
                <a:latin typeface="Courier"/>
              </a:rPr>
              <a:t>)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outer loop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inner loop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--- </a:t>
            </a:r>
            <a:r>
              <a:rPr lang="en-US" sz="1700" b="1" dirty="0" err="1">
                <a:latin typeface="Courier"/>
              </a:rPr>
              <a:t>Roberta:Roberta</a:t>
            </a:r>
            <a:r>
              <a:rPr lang="en-US" sz="1700" b="1" dirty="0">
                <a:latin typeface="Courier"/>
              </a:rPr>
              <a:t> ---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inner loop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--- </a:t>
            </a:r>
            <a:r>
              <a:rPr lang="en-US" sz="1700" b="1" dirty="0" err="1">
                <a:latin typeface="Courier"/>
              </a:rPr>
              <a:t>Roberta:Tom</a:t>
            </a:r>
            <a:r>
              <a:rPr lang="en-US" sz="1700" b="1" dirty="0">
                <a:latin typeface="Courier"/>
              </a:rPr>
              <a:t> ---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inner loop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--- </a:t>
            </a:r>
            <a:r>
              <a:rPr lang="en-US" sz="1700" b="1" dirty="0" err="1">
                <a:latin typeface="Courier"/>
              </a:rPr>
              <a:t>Roberta:Alice</a:t>
            </a:r>
            <a:r>
              <a:rPr lang="en-US" sz="1700" b="1" dirty="0">
                <a:latin typeface="Courier"/>
              </a:rPr>
              <a:t> ---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outer loop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outer loop</a:t>
            </a:r>
          </a:p>
          <a:p>
            <a:pPr marL="0" indent="0">
              <a:spcBef>
                <a:spcPts val="589"/>
              </a:spcBef>
              <a:buNone/>
            </a:pPr>
            <a:endParaRPr lang="en-US" sz="1700" b="1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92837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Iterators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589"/>
              </a:spcBef>
              <a:buNone/>
            </a:pPr>
            <a:r>
              <a:rPr lang="en-US" b="1" dirty="0">
                <a:latin typeface="Courier"/>
              </a:rPr>
              <a:t>iterator_1 = </a:t>
            </a:r>
            <a:r>
              <a:rPr lang="en-US" b="1" dirty="0" err="1">
                <a:latin typeface="Courier"/>
              </a:rPr>
              <a:t>iter</a:t>
            </a:r>
            <a:r>
              <a:rPr lang="en-US" b="1" dirty="0">
                <a:latin typeface="Courier"/>
              </a:rPr>
              <a:t>(</a:t>
            </a:r>
            <a:r>
              <a:rPr lang="en-US" b="1" dirty="0" err="1">
                <a:latin typeface="Courier"/>
              </a:rPr>
              <a:t>test_list</a:t>
            </a:r>
            <a:r>
              <a:rPr lang="en-US" b="1" dirty="0">
                <a:latin typeface="Courier"/>
              </a:rPr>
              <a:t>)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b="1" dirty="0">
                <a:latin typeface="Courier"/>
              </a:rPr>
              <a:t>for </a:t>
            </a:r>
            <a:r>
              <a:rPr lang="en-US" b="1" dirty="0" err="1">
                <a:latin typeface="Courier"/>
              </a:rPr>
              <a:t>i</a:t>
            </a:r>
            <a:r>
              <a:rPr lang="en-US" b="1" dirty="0">
                <a:latin typeface="Courier"/>
              </a:rPr>
              <a:t> in iterator_1: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b="1" dirty="0">
                <a:latin typeface="Courier"/>
              </a:rPr>
              <a:t>    print("outer loop")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b="1" dirty="0">
                <a:latin typeface="Courier"/>
              </a:rPr>
              <a:t>    for j in iterator_1: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b="1" dirty="0">
                <a:latin typeface="Courier"/>
              </a:rPr>
              <a:t>        print("inner loop")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b="1" dirty="0">
                <a:latin typeface="Courier"/>
              </a:rPr>
              <a:t>        </a:t>
            </a:r>
            <a:r>
              <a:rPr lang="en-US" b="1" dirty="0" err="1">
                <a:latin typeface="Courier"/>
              </a:rPr>
              <a:t>do_something_with</a:t>
            </a:r>
            <a:r>
              <a:rPr lang="en-US" b="1" dirty="0">
                <a:latin typeface="Courier"/>
              </a:rPr>
              <a:t>(</a:t>
            </a:r>
            <a:r>
              <a:rPr lang="en-US" b="1" dirty="0" err="1">
                <a:latin typeface="Courier"/>
              </a:rPr>
              <a:t>i</a:t>
            </a:r>
            <a:r>
              <a:rPr lang="en-US" b="1" dirty="0">
                <a:latin typeface="Courier"/>
              </a:rPr>
              <a:t> + ":" + j</a:t>
            </a:r>
            <a:r>
              <a:rPr lang="en-US" b="1" dirty="0" smtClean="0">
                <a:latin typeface="Courier"/>
              </a:rPr>
              <a:t>)</a:t>
            </a:r>
          </a:p>
          <a:p>
            <a:pPr marL="0" indent="0">
              <a:spcBef>
                <a:spcPts val="589"/>
              </a:spcBef>
              <a:buNone/>
            </a:pPr>
            <a:endParaRPr lang="en-US" sz="1700" b="1" dirty="0">
              <a:latin typeface="Courier"/>
            </a:endParaRP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outer loop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inner loop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--- </a:t>
            </a:r>
            <a:r>
              <a:rPr lang="en-US" sz="1700" b="1" dirty="0" err="1">
                <a:latin typeface="Courier"/>
              </a:rPr>
              <a:t>Roberta:Tom</a:t>
            </a:r>
            <a:r>
              <a:rPr lang="en-US" sz="1700" b="1" dirty="0">
                <a:latin typeface="Courier"/>
              </a:rPr>
              <a:t> ---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inner loop</a:t>
            </a:r>
          </a:p>
          <a:p>
            <a:pPr marL="0" indent="0">
              <a:spcBef>
                <a:spcPts val="589"/>
              </a:spcBef>
              <a:buNone/>
            </a:pPr>
            <a:r>
              <a:rPr lang="en-US" sz="1700" b="1" dirty="0">
                <a:latin typeface="Courier"/>
              </a:rPr>
              <a:t>--- </a:t>
            </a:r>
            <a:r>
              <a:rPr lang="en-US" sz="1700" b="1" dirty="0" err="1">
                <a:latin typeface="Courier"/>
              </a:rPr>
              <a:t>Roberta:Alice</a:t>
            </a:r>
            <a:r>
              <a:rPr lang="en-US" sz="1700" b="1" dirty="0">
                <a:latin typeface="Courier"/>
              </a:rPr>
              <a:t> ---</a:t>
            </a:r>
          </a:p>
        </p:txBody>
      </p:sp>
    </p:spTree>
    <p:extLst>
      <p:ext uri="{BB962C8B-B14F-4D97-AF65-F5344CB8AC3E}">
        <p14:creationId xmlns:p14="http://schemas.microsoft.com/office/powerpoint/2010/main" val="401020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Identities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spcAft>
                <a:spcPts val="2947"/>
              </a:spcAft>
              <a:buNone/>
            </a:pPr>
            <a:r>
              <a:rPr lang="en-US" sz="3900" b="1" dirty="0" err="1">
                <a:latin typeface="Courier"/>
              </a:rPr>
              <a:t>iter</a:t>
            </a:r>
            <a:r>
              <a:rPr lang="en-US" sz="3900" b="1" dirty="0">
                <a:latin typeface="Courier"/>
              </a:rPr>
              <a:t>(o) == o.__</a:t>
            </a:r>
            <a:r>
              <a:rPr lang="en-US" sz="3900" b="1" dirty="0" err="1">
                <a:latin typeface="Courier"/>
              </a:rPr>
              <a:t>iter</a:t>
            </a:r>
            <a:r>
              <a:rPr lang="en-US" sz="3900" b="1" dirty="0">
                <a:latin typeface="Courier"/>
              </a:rPr>
              <a:t>__()</a:t>
            </a:r>
          </a:p>
          <a:p>
            <a:pPr marL="0" indent="0" algn="ctr">
              <a:spcAft>
                <a:spcPts val="2947"/>
              </a:spcAft>
              <a:buNone/>
            </a:pPr>
            <a:r>
              <a:rPr lang="en-US" sz="3900" b="1" dirty="0">
                <a:latin typeface="Courier"/>
              </a:rPr>
              <a:t>next(o) == </a:t>
            </a:r>
            <a:r>
              <a:rPr lang="en-US" sz="3900" b="1" dirty="0" err="1">
                <a:latin typeface="Courier"/>
              </a:rPr>
              <a:t>o.__next</a:t>
            </a:r>
            <a:r>
              <a:rPr lang="en-US" sz="3900" b="1" dirty="0">
                <a:latin typeface="Courier"/>
              </a:rPr>
              <a:t>__()</a:t>
            </a:r>
          </a:p>
          <a:p>
            <a:pPr marL="0" indent="0" algn="ctr">
              <a:buNone/>
            </a:pPr>
            <a:r>
              <a:rPr lang="en-US" sz="3900" b="1" dirty="0"/>
              <a:t>in Python 2:</a:t>
            </a:r>
          </a:p>
          <a:p>
            <a:pPr marL="0" indent="0" algn="ctr">
              <a:buNone/>
            </a:pPr>
            <a:r>
              <a:rPr lang="en-US" sz="3900" b="1" dirty="0">
                <a:latin typeface="Courier"/>
              </a:rPr>
              <a:t>next(o) == </a:t>
            </a:r>
            <a:r>
              <a:rPr lang="en-US" sz="3900" b="1" dirty="0" err="1">
                <a:latin typeface="Courier"/>
              </a:rPr>
              <a:t>o.next</a:t>
            </a:r>
            <a:r>
              <a:rPr lang="en-US" sz="3900" b="1" dirty="0">
                <a:latin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39442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Homebrew Iterator (1)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41693" y="1708928"/>
            <a:ext cx="8373270" cy="345114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class </a:t>
            </a:r>
            <a:r>
              <a:rPr lang="en-US" b="1" dirty="0" err="1">
                <a:latin typeface="Courier"/>
              </a:rPr>
              <a:t>MyIterator</a:t>
            </a:r>
            <a:r>
              <a:rPr lang="en-US" b="1" dirty="0">
                <a:latin typeface="Courier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</a:t>
            </a:r>
            <a:r>
              <a:rPr lang="en-US" b="1" dirty="0" smtClean="0">
                <a:latin typeface="Courier"/>
              </a:rPr>
              <a:t>”””An </a:t>
            </a:r>
            <a:r>
              <a:rPr lang="en-US" b="1" dirty="0">
                <a:latin typeface="Courier"/>
              </a:rPr>
              <a:t>iterator to produce </a:t>
            </a:r>
            <a:r>
              <a:rPr lang="en-US" b="1" dirty="0" smtClean="0">
                <a:latin typeface="Courier"/>
              </a:rPr>
              <a:t>each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</a:t>
            </a:r>
            <a:r>
              <a:rPr lang="en-US" b="1" dirty="0" smtClean="0">
                <a:latin typeface="Courier"/>
              </a:rPr>
              <a:t>   character </a:t>
            </a:r>
            <a:r>
              <a:rPr lang="en-US" b="1" dirty="0">
                <a:latin typeface="Courier"/>
              </a:rPr>
              <a:t>of a string N times</a:t>
            </a:r>
            <a:r>
              <a:rPr lang="en-US" b="1" dirty="0" smtClean="0">
                <a:latin typeface="Courier"/>
              </a:rPr>
              <a:t>.”””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</a:t>
            </a:r>
            <a:r>
              <a:rPr lang="en-US" b="1" dirty="0" err="1">
                <a:latin typeface="Courier"/>
              </a:rPr>
              <a:t>def</a:t>
            </a:r>
            <a:r>
              <a:rPr lang="en-US" b="1" dirty="0">
                <a:latin typeface="Courier"/>
              </a:rPr>
              <a:t> __</a:t>
            </a:r>
            <a:r>
              <a:rPr lang="en-US" b="1" dirty="0" err="1">
                <a:latin typeface="Courier"/>
              </a:rPr>
              <a:t>init</a:t>
            </a:r>
            <a:r>
              <a:rPr lang="en-US" b="1" dirty="0">
                <a:latin typeface="Courier"/>
              </a:rPr>
              <a:t>__(self, s, 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    </a:t>
            </a:r>
            <a:r>
              <a:rPr lang="en-US" b="1" dirty="0" err="1">
                <a:latin typeface="Courier"/>
              </a:rPr>
              <a:t>self.s</a:t>
            </a:r>
            <a:r>
              <a:rPr lang="en-US" b="1" dirty="0">
                <a:latin typeface="Courier"/>
              </a:rPr>
              <a:t> =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    </a:t>
            </a:r>
            <a:r>
              <a:rPr lang="en-US" b="1" dirty="0" err="1">
                <a:latin typeface="Courier"/>
              </a:rPr>
              <a:t>self.N</a:t>
            </a:r>
            <a:r>
              <a:rPr lang="en-US" b="1" dirty="0">
                <a:latin typeface="Courier"/>
              </a:rPr>
              <a:t> =  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    </a:t>
            </a:r>
            <a:r>
              <a:rPr lang="en-US" b="1" dirty="0" err="1">
                <a:latin typeface="Courier"/>
              </a:rPr>
              <a:t>self.pos</a:t>
            </a:r>
            <a:r>
              <a:rPr lang="en-US" b="1" dirty="0">
                <a:latin typeface="Courier"/>
              </a:rPr>
              <a:t> = </a:t>
            </a:r>
            <a:r>
              <a:rPr lang="en-US" b="1" dirty="0" err="1">
                <a:latin typeface="Courier"/>
              </a:rPr>
              <a:t>self.count</a:t>
            </a:r>
            <a:r>
              <a:rPr lang="en-US" b="1" dirty="0">
                <a:latin typeface="Courier"/>
              </a:rPr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</a:t>
            </a:r>
            <a:r>
              <a:rPr lang="en-US" b="1" dirty="0" err="1">
                <a:latin typeface="Courier"/>
              </a:rPr>
              <a:t>def</a:t>
            </a:r>
            <a:r>
              <a:rPr lang="en-US" b="1" dirty="0">
                <a:latin typeface="Courier"/>
              </a:rPr>
              <a:t> __</a:t>
            </a:r>
            <a:r>
              <a:rPr lang="en-US" b="1" dirty="0" err="1">
                <a:latin typeface="Courier"/>
              </a:rPr>
              <a:t>iter</a:t>
            </a:r>
            <a:r>
              <a:rPr lang="en-US" b="1" dirty="0">
                <a:latin typeface="Courier"/>
              </a:rPr>
              <a:t>__(self):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    return </a:t>
            </a:r>
            <a:r>
              <a:rPr lang="en-US" b="1" dirty="0" smtClean="0">
                <a:latin typeface="Courier"/>
              </a:rPr>
              <a:t>self</a:t>
            </a:r>
            <a:endParaRPr lang="en-US" b="1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05457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Homebrew Iterator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"/>
              </a:rPr>
              <a:t>    </a:t>
            </a:r>
            <a:r>
              <a:rPr lang="en-US" b="1" dirty="0" err="1" smtClean="0">
                <a:latin typeface="Courier"/>
              </a:rPr>
              <a:t>def</a:t>
            </a:r>
            <a:r>
              <a:rPr lang="en-US" b="1" dirty="0" smtClean="0">
                <a:latin typeface="Courier"/>
              </a:rPr>
              <a:t> __next__(self):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"/>
              </a:rPr>
              <a:t>        if </a:t>
            </a:r>
            <a:r>
              <a:rPr lang="en-US" b="1" dirty="0" err="1" smtClean="0">
                <a:latin typeface="Courier"/>
              </a:rPr>
              <a:t>self.pos</a:t>
            </a:r>
            <a:r>
              <a:rPr lang="en-US" b="1" dirty="0" smtClean="0">
                <a:latin typeface="Courier"/>
              </a:rPr>
              <a:t> == </a:t>
            </a:r>
            <a:r>
              <a:rPr lang="en-US" b="1" dirty="0" err="1" smtClean="0">
                <a:latin typeface="Courier"/>
              </a:rPr>
              <a:t>len</a:t>
            </a:r>
            <a:r>
              <a:rPr lang="en-US" b="1" dirty="0" smtClean="0">
                <a:latin typeface="Courier"/>
              </a:rPr>
              <a:t>(</a:t>
            </a:r>
            <a:r>
              <a:rPr lang="en-US" b="1" dirty="0" err="1" smtClean="0">
                <a:latin typeface="Courier"/>
              </a:rPr>
              <a:t>self.s</a:t>
            </a:r>
            <a:r>
              <a:rPr lang="en-US" b="1" dirty="0" smtClean="0">
                <a:latin typeface="Courier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"/>
              </a:rPr>
              <a:t>            raise </a:t>
            </a:r>
            <a:r>
              <a:rPr lang="en-US" b="1" dirty="0" err="1" smtClean="0">
                <a:latin typeface="Courier"/>
              </a:rPr>
              <a:t>StopIteration</a:t>
            </a:r>
            <a:endParaRPr lang="en-US" b="1" dirty="0" smtClean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"/>
              </a:rPr>
              <a:t>        result = </a:t>
            </a:r>
            <a:r>
              <a:rPr lang="en-US" b="1" dirty="0" err="1" smtClean="0">
                <a:latin typeface="Courier"/>
              </a:rPr>
              <a:t>self.s</a:t>
            </a:r>
            <a:r>
              <a:rPr lang="en-US" b="1" dirty="0" smtClean="0">
                <a:latin typeface="Courier"/>
              </a:rPr>
              <a:t>[</a:t>
            </a:r>
            <a:r>
              <a:rPr lang="en-US" b="1" dirty="0" err="1" smtClean="0">
                <a:latin typeface="Courier"/>
              </a:rPr>
              <a:t>self.pos</a:t>
            </a:r>
            <a:r>
              <a:rPr lang="en-US" b="1" dirty="0" smtClean="0">
                <a:latin typeface="Courier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"/>
              </a:rPr>
              <a:t>        </a:t>
            </a:r>
            <a:r>
              <a:rPr lang="en-US" b="1" dirty="0" err="1" smtClean="0">
                <a:latin typeface="Courier"/>
              </a:rPr>
              <a:t>self.count</a:t>
            </a:r>
            <a:r>
              <a:rPr lang="en-US" b="1" dirty="0" smtClean="0">
                <a:latin typeface="Courier"/>
              </a:rPr>
              <a:t> +=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"/>
              </a:rPr>
              <a:t>        if </a:t>
            </a:r>
            <a:r>
              <a:rPr lang="en-US" b="1" dirty="0" err="1" smtClean="0">
                <a:latin typeface="Courier"/>
              </a:rPr>
              <a:t>self.count</a:t>
            </a:r>
            <a:r>
              <a:rPr lang="en-US" b="1" dirty="0" smtClean="0">
                <a:latin typeface="Courier"/>
              </a:rPr>
              <a:t> == </a:t>
            </a:r>
            <a:r>
              <a:rPr lang="en-US" b="1" dirty="0" err="1" smtClean="0">
                <a:latin typeface="Courier"/>
              </a:rPr>
              <a:t>self.N</a:t>
            </a:r>
            <a:r>
              <a:rPr lang="en-US" b="1" dirty="0" smtClean="0">
                <a:latin typeface="Courier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"/>
              </a:rPr>
              <a:t>            </a:t>
            </a:r>
            <a:r>
              <a:rPr lang="en-US" b="1" dirty="0" err="1" smtClean="0">
                <a:latin typeface="Courier"/>
              </a:rPr>
              <a:t>self.pos</a:t>
            </a:r>
            <a:r>
              <a:rPr lang="en-US" b="1" dirty="0" smtClean="0">
                <a:latin typeface="Courier"/>
              </a:rPr>
              <a:t> +=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"/>
              </a:rPr>
              <a:t>            </a:t>
            </a:r>
            <a:r>
              <a:rPr lang="en-US" b="1" dirty="0" err="1" smtClean="0">
                <a:latin typeface="Courier"/>
              </a:rPr>
              <a:t>self.count</a:t>
            </a:r>
            <a:r>
              <a:rPr lang="en-US" b="1" dirty="0" smtClean="0">
                <a:latin typeface="Courier"/>
              </a:rPr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"/>
              </a:rPr>
              <a:t>        return result</a:t>
            </a:r>
            <a:endParaRPr lang="en-US" b="1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98080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Generators: Easier </a:t>
            </a:r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Function</a:t>
            </a:r>
            <a:r>
              <a:rPr lang="en-US" dirty="0"/>
              <a:t> bodies </a:t>
            </a:r>
            <a:r>
              <a:rPr lang="en-US" dirty="0" smtClean="0"/>
              <a:t>with </a:t>
            </a:r>
            <a:r>
              <a:rPr lang="en-US" b="1" dirty="0" smtClean="0">
                <a:latin typeface="Courier"/>
                <a:cs typeface="Courier"/>
              </a:rPr>
              <a:t>yield</a:t>
            </a:r>
            <a:r>
              <a:rPr lang="en-US" dirty="0"/>
              <a:t> </a:t>
            </a:r>
            <a:r>
              <a:rPr lang="en-US" dirty="0" smtClean="0"/>
              <a:t>in them are special</a:t>
            </a:r>
          </a:p>
          <a:p>
            <a:r>
              <a:rPr lang="en-US" dirty="0" smtClean="0"/>
              <a:t>They are called </a:t>
            </a:r>
            <a:r>
              <a:rPr lang="en-US" i="1" dirty="0" smtClean="0"/>
              <a:t>generator functions</a:t>
            </a:r>
            <a:endParaRPr lang="en-US" dirty="0" smtClean="0"/>
          </a:p>
          <a:p>
            <a:r>
              <a:rPr lang="en-US" dirty="0" smtClean="0"/>
              <a:t>Calling them does not execute the code in the body</a:t>
            </a:r>
          </a:p>
          <a:p>
            <a:r>
              <a:rPr lang="en-US" dirty="0" smtClean="0">
                <a:cs typeface="Courier"/>
              </a:rPr>
              <a:t>Instead, it returns an iterator!</a:t>
            </a:r>
          </a:p>
          <a:p>
            <a:pPr marL="0" indent="0">
              <a:spcBef>
                <a:spcPts val="0"/>
              </a:spcBef>
              <a:buNone/>
            </a:pPr>
            <a:endParaRPr lang="tr-TR" b="1" dirty="0" smtClean="0">
              <a:latin typeface="Courier"/>
              <a:cs typeface="Courier"/>
            </a:endParaRPr>
          </a:p>
          <a:p>
            <a:pPr marL="679756" lvl="2" indent="0">
              <a:spcBef>
                <a:spcPts val="0"/>
              </a:spcBef>
              <a:buNone/>
            </a:pPr>
            <a:r>
              <a:rPr lang="tr-TR" b="1" dirty="0" smtClean="0">
                <a:latin typeface="Courier"/>
                <a:cs typeface="Courier"/>
              </a:rPr>
              <a:t>&gt;</a:t>
            </a:r>
            <a:r>
              <a:rPr lang="tr-TR" b="1" dirty="0">
                <a:latin typeface="Courier"/>
                <a:cs typeface="Courier"/>
              </a:rPr>
              <a:t>&gt;&gt; def </a:t>
            </a:r>
            <a:r>
              <a:rPr lang="tr-TR" b="1" dirty="0" err="1">
                <a:latin typeface="Courier"/>
                <a:cs typeface="Courier"/>
              </a:rPr>
              <a:t>gen_func</a:t>
            </a:r>
            <a:r>
              <a:rPr lang="tr-TR" b="1" dirty="0">
                <a:latin typeface="Courier"/>
                <a:cs typeface="Courier"/>
              </a:rPr>
              <a:t>():</a:t>
            </a:r>
          </a:p>
          <a:p>
            <a:pPr marL="679756" lvl="2" indent="0">
              <a:spcBef>
                <a:spcPts val="0"/>
              </a:spcBef>
              <a:buNone/>
            </a:pPr>
            <a:r>
              <a:rPr lang="tr-TR" b="1" dirty="0">
                <a:latin typeface="Courier"/>
                <a:cs typeface="Courier"/>
              </a:rPr>
              <a:t>...     </a:t>
            </a:r>
            <a:r>
              <a:rPr lang="tr-TR" b="1" dirty="0" err="1">
                <a:latin typeface="Courier"/>
                <a:cs typeface="Courier"/>
              </a:rPr>
              <a:t>yield</a:t>
            </a:r>
            <a:endParaRPr lang="tr-TR" b="1" dirty="0">
              <a:latin typeface="Courier"/>
              <a:cs typeface="Courier"/>
            </a:endParaRPr>
          </a:p>
          <a:p>
            <a:pPr marL="679756" lvl="2" indent="0">
              <a:spcBef>
                <a:spcPts val="0"/>
              </a:spcBef>
              <a:buNone/>
            </a:pPr>
            <a:r>
              <a:rPr lang="tr-TR" b="1" dirty="0">
                <a:latin typeface="Courier"/>
                <a:cs typeface="Courier"/>
              </a:rPr>
              <a:t>...</a:t>
            </a:r>
          </a:p>
          <a:p>
            <a:pPr marL="679756" lvl="2" indent="0">
              <a:spcBef>
                <a:spcPts val="0"/>
              </a:spcBef>
              <a:buNone/>
            </a:pPr>
            <a:r>
              <a:rPr lang="tr-TR" b="1" dirty="0">
                <a:latin typeface="Courier"/>
                <a:cs typeface="Courier"/>
              </a:rPr>
              <a:t>&gt;&gt;&gt; f = </a:t>
            </a:r>
            <a:r>
              <a:rPr lang="tr-TR" b="1" dirty="0" err="1">
                <a:latin typeface="Courier"/>
                <a:cs typeface="Courier"/>
              </a:rPr>
              <a:t>gen_func</a:t>
            </a:r>
            <a:r>
              <a:rPr lang="tr-TR" b="1" dirty="0">
                <a:latin typeface="Courier"/>
                <a:cs typeface="Courier"/>
              </a:rPr>
              <a:t>()</a:t>
            </a:r>
          </a:p>
          <a:p>
            <a:pPr marL="679756" lvl="2" indent="0">
              <a:spcBef>
                <a:spcPts val="0"/>
              </a:spcBef>
              <a:buNone/>
            </a:pPr>
            <a:r>
              <a:rPr lang="tr-TR" b="1" dirty="0">
                <a:latin typeface="Courier"/>
                <a:cs typeface="Courier"/>
              </a:rPr>
              <a:t>&gt;&gt;&gt; </a:t>
            </a:r>
            <a:r>
              <a:rPr lang="tr-TR" b="1" dirty="0" err="1">
                <a:latin typeface="Courier"/>
                <a:cs typeface="Courier"/>
              </a:rPr>
              <a:t>type</a:t>
            </a:r>
            <a:r>
              <a:rPr lang="tr-TR" b="1" dirty="0">
                <a:latin typeface="Courier"/>
                <a:cs typeface="Courier"/>
              </a:rPr>
              <a:t>(f)</a:t>
            </a:r>
          </a:p>
          <a:p>
            <a:pPr marL="679756" lvl="2" indent="0">
              <a:spcBef>
                <a:spcPts val="0"/>
              </a:spcBef>
              <a:buNone/>
            </a:pPr>
            <a:r>
              <a:rPr lang="tr-TR" b="1" dirty="0">
                <a:latin typeface="Courier"/>
                <a:cs typeface="Courier"/>
              </a:rPr>
              <a:t>&lt;</a:t>
            </a:r>
            <a:r>
              <a:rPr lang="tr-TR" b="1" dirty="0" err="1">
                <a:latin typeface="Courier"/>
                <a:cs typeface="Courier"/>
              </a:rPr>
              <a:t>type</a:t>
            </a:r>
            <a:r>
              <a:rPr lang="tr-TR" b="1" dirty="0">
                <a:latin typeface="Courier"/>
                <a:cs typeface="Courier"/>
              </a:rPr>
              <a:t> '</a:t>
            </a:r>
            <a:r>
              <a:rPr lang="tr-TR" b="1" dirty="0" err="1">
                <a:latin typeface="Courier"/>
                <a:cs typeface="Courier"/>
              </a:rPr>
              <a:t>generator</a:t>
            </a:r>
            <a:r>
              <a:rPr lang="tr-TR" b="1" dirty="0">
                <a:latin typeface="Courier"/>
                <a:cs typeface="Courier"/>
              </a:rPr>
              <a:t>'&gt;</a:t>
            </a:r>
            <a:endParaRPr lang="en-US" b="1" dirty="0" smtClean="0">
              <a:latin typeface="Courier"/>
              <a:cs typeface="Courier"/>
            </a:endParaRPr>
          </a:p>
          <a:p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42915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Generators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Generators are iterators</a:t>
            </a:r>
          </a:p>
          <a:p>
            <a:r>
              <a:rPr lang="en-US" dirty="0" smtClean="0"/>
              <a:t>Generator functions are iterator </a:t>
            </a:r>
            <a:r>
              <a:rPr lang="en-US" i="1" dirty="0" smtClean="0"/>
              <a:t>factories</a:t>
            </a:r>
          </a:p>
          <a:p>
            <a:r>
              <a:rPr lang="en-US" dirty="0" smtClean="0"/>
              <a:t>Calling the generator’s </a:t>
            </a:r>
            <a:r>
              <a:rPr lang="en-US" b="1" dirty="0" smtClean="0">
                <a:latin typeface="Courier"/>
                <a:cs typeface="Courier"/>
              </a:rPr>
              <a:t>__next__</a:t>
            </a:r>
            <a:r>
              <a:rPr lang="en-US" dirty="0" smtClean="0"/>
              <a:t> method</a:t>
            </a:r>
            <a:br>
              <a:rPr lang="en-US" dirty="0" smtClean="0"/>
            </a:br>
            <a:r>
              <a:rPr lang="en-US" dirty="0" smtClean="0"/>
              <a:t>runs the code in the function body</a:t>
            </a:r>
          </a:p>
          <a:p>
            <a:r>
              <a:rPr lang="en-US" dirty="0" smtClean="0"/>
              <a:t>Each yield becomes the return value of the </a:t>
            </a:r>
            <a:r>
              <a:rPr lang="en-US" b="1" dirty="0">
                <a:latin typeface="Courier"/>
                <a:cs typeface="Courier"/>
              </a:rPr>
              <a:t>__next__</a:t>
            </a:r>
            <a:r>
              <a:rPr lang="en-US" dirty="0"/>
              <a:t> </a:t>
            </a:r>
            <a:r>
              <a:rPr lang="en-US" dirty="0" smtClean="0"/>
              <a:t>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16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40+ years interest in object-oriented programming</a:t>
            </a:r>
          </a:p>
          <a:p>
            <a:r>
              <a:rPr lang="en-US" dirty="0" smtClean="0"/>
              <a:t>20+ years Python experience</a:t>
            </a:r>
          </a:p>
          <a:p>
            <a:r>
              <a:rPr lang="en-US" dirty="0" smtClean="0"/>
              <a:t>Taught Python classes for a living</a:t>
            </a:r>
          </a:p>
          <a:p>
            <a:pPr lvl="1"/>
            <a:r>
              <a:rPr lang="en-US" dirty="0" smtClean="0"/>
              <a:t>Also consulted with all sorts of clients</a:t>
            </a:r>
          </a:p>
          <a:p>
            <a:r>
              <a:rPr lang="en-US" dirty="0" smtClean="0"/>
              <a:t>Started </a:t>
            </a:r>
            <a:r>
              <a:rPr lang="en-US" dirty="0" err="1" smtClean="0"/>
              <a:t>PyCon</a:t>
            </a:r>
            <a:r>
              <a:rPr lang="en-US" dirty="0" smtClean="0"/>
              <a:t> in the USA</a:t>
            </a:r>
          </a:p>
          <a:p>
            <a:r>
              <a:rPr lang="en-US" dirty="0" smtClean="0"/>
              <a:t>Former director and chair of Python Software Foundation</a:t>
            </a:r>
          </a:p>
          <a:p>
            <a:r>
              <a:rPr lang="en-US" dirty="0" smtClean="0"/>
              <a:t>Generally just </a:t>
            </a:r>
            <a:r>
              <a:rPr lang="en-US" i="1" dirty="0" smtClean="0"/>
              <a:t>really</a:t>
            </a:r>
            <a:r>
              <a:rPr lang="en-US" dirty="0" smtClean="0"/>
              <a:t> enthusiastic about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15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/>
              <a:t>A Simple Generator Function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err="1">
                <a:latin typeface="Courier"/>
              </a:rPr>
              <a:t>def</a:t>
            </a:r>
            <a:r>
              <a:rPr lang="en-US" b="1" dirty="0">
                <a:latin typeface="Courier"/>
              </a:rPr>
              <a:t> </a:t>
            </a:r>
            <a:r>
              <a:rPr lang="en-US" b="1" dirty="0" err="1">
                <a:latin typeface="Courier"/>
              </a:rPr>
              <a:t>rangedown</a:t>
            </a:r>
            <a:r>
              <a:rPr lang="en-US" b="1" dirty="0">
                <a:latin typeface="Courier"/>
              </a:rPr>
              <a:t>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for </a:t>
            </a:r>
            <a:r>
              <a:rPr lang="en-US" b="1" dirty="0" err="1">
                <a:latin typeface="Courier"/>
              </a:rPr>
              <a:t>i</a:t>
            </a:r>
            <a:r>
              <a:rPr lang="en-US" b="1" dirty="0">
                <a:latin typeface="Courier"/>
              </a:rPr>
              <a:t> in reversed(range(n)):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    yield </a:t>
            </a:r>
            <a:r>
              <a:rPr lang="en-US" b="1" dirty="0" smtClean="0">
                <a:latin typeface="Courier"/>
              </a:rPr>
              <a:t>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"/>
              </a:rPr>
              <a:t>generator </a:t>
            </a:r>
            <a:r>
              <a:rPr lang="en-US" b="1" dirty="0">
                <a:latin typeface="Courier"/>
              </a:rPr>
              <a:t>= </a:t>
            </a:r>
            <a:r>
              <a:rPr lang="en-US" b="1" dirty="0" err="1">
                <a:latin typeface="Courier"/>
              </a:rPr>
              <a:t>rangedown</a:t>
            </a:r>
            <a:r>
              <a:rPr lang="en-US" b="1" dirty="0" smtClean="0">
                <a:latin typeface="Courier"/>
              </a:rPr>
              <a:t>(4)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"/>
              </a:rPr>
              <a:t>for </a:t>
            </a:r>
            <a:r>
              <a:rPr lang="en-US" b="1" dirty="0">
                <a:latin typeface="Courier"/>
              </a:rPr>
              <a:t>x in generator: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print(x</a:t>
            </a:r>
            <a:r>
              <a:rPr lang="en-US" b="1" dirty="0" smtClean="0">
                <a:latin typeface="Courier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>
                <a:latin typeface="Courier"/>
              </a:rPr>
              <a:t>3</a:t>
            </a:r>
            <a:endParaRPr lang="en-US" sz="2000" b="1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/>
              </a:rPr>
              <a:t>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/>
              </a:rPr>
              <a:t>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21420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Expressions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 err="1">
                <a:latin typeface="Courier"/>
              </a:rPr>
              <a:t>genexp</a:t>
            </a:r>
            <a:r>
              <a:rPr lang="en-US" sz="2000" b="1" dirty="0">
                <a:latin typeface="Courier"/>
              </a:rPr>
              <a:t> = (</a:t>
            </a:r>
            <a:r>
              <a:rPr lang="en-US" sz="2000" b="1" dirty="0" err="1">
                <a:latin typeface="Courier"/>
              </a:rPr>
              <a:t>i</a:t>
            </a:r>
            <a:r>
              <a:rPr lang="en-US" sz="2000" b="1" dirty="0">
                <a:latin typeface="Courier"/>
              </a:rPr>
              <a:t>*2 for </a:t>
            </a:r>
            <a:r>
              <a:rPr lang="en-US" sz="2000" b="1" dirty="0" err="1">
                <a:latin typeface="Courier"/>
              </a:rPr>
              <a:t>i</a:t>
            </a:r>
            <a:r>
              <a:rPr lang="en-US" sz="2000" b="1" dirty="0">
                <a:latin typeface="Courier"/>
              </a:rPr>
              <a:t> in range</a:t>
            </a:r>
            <a:r>
              <a:rPr lang="en-US" sz="2000" b="1" dirty="0" smtClean="0">
                <a:latin typeface="Courier"/>
              </a:rPr>
              <a:t>(4)</a:t>
            </a:r>
            <a:r>
              <a:rPr lang="en-US" sz="2000" b="1" dirty="0">
                <a:latin typeface="Courier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/>
              </a:rPr>
              <a:t>type(</a:t>
            </a:r>
            <a:r>
              <a:rPr lang="en-US" sz="2000" b="1" dirty="0" err="1">
                <a:latin typeface="Courier"/>
              </a:rPr>
              <a:t>rangedown</a:t>
            </a:r>
            <a:r>
              <a:rPr lang="en-US" sz="2000" b="1" dirty="0">
                <a:latin typeface="Courier"/>
              </a:rPr>
              <a:t>), type(generator), type(</a:t>
            </a:r>
            <a:r>
              <a:rPr lang="en-US" sz="2000" b="1" dirty="0" err="1">
                <a:latin typeface="Courier"/>
              </a:rPr>
              <a:t>genexp</a:t>
            </a:r>
            <a:r>
              <a:rPr lang="en-US" sz="2000" b="1" dirty="0">
                <a:latin typeface="Courier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"/>
              </a:rPr>
              <a:t>(function, generator, generator)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/>
              </a:rPr>
              <a:t>for o in </a:t>
            </a:r>
            <a:r>
              <a:rPr lang="en-US" sz="2000" b="1" dirty="0" err="1">
                <a:latin typeface="Courier"/>
              </a:rPr>
              <a:t>genexp</a:t>
            </a:r>
            <a:r>
              <a:rPr lang="en-US" sz="2000" b="1" dirty="0">
                <a:latin typeface="Courier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/>
              </a:rPr>
              <a:t>    print(o)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"/>
              </a:rPr>
              <a:t>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"/>
              </a:rPr>
              <a:t>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"/>
              </a:rPr>
              <a:t>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latin typeface="Courier"/>
              </a:rPr>
              <a:t>6</a:t>
            </a:r>
            <a:endParaRPr lang="en-US" sz="1800" b="1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08905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</a:t>
            </a:r>
            <a:r>
              <a:rPr lang="en-US" dirty="0" err="1" smtClean="0"/>
              <a:t>Iterable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/>
              </a:rPr>
              <a:t>class </a:t>
            </a:r>
            <a:r>
              <a:rPr lang="en-US" sz="2000" b="1" dirty="0" err="1">
                <a:latin typeface="Courier"/>
              </a:rPr>
              <a:t>MIString</a:t>
            </a:r>
            <a:r>
              <a:rPr lang="en-US" sz="2000" b="1" dirty="0">
                <a:latin typeface="Courier"/>
              </a:rPr>
              <a:t>(</a:t>
            </a:r>
            <a:r>
              <a:rPr lang="en-US" sz="2000" b="1" dirty="0" err="1">
                <a:latin typeface="Courier"/>
              </a:rPr>
              <a:t>str</a:t>
            </a:r>
            <a:r>
              <a:rPr lang="en-US" sz="2000" b="1" dirty="0">
                <a:latin typeface="Courier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/>
              </a:rPr>
              <a:t>    </a:t>
            </a:r>
            <a:r>
              <a:rPr lang="en-US" sz="2000" b="1" dirty="0" err="1">
                <a:latin typeface="Courier"/>
              </a:rPr>
              <a:t>def</a:t>
            </a:r>
            <a:r>
              <a:rPr lang="en-US" sz="2000" b="1" dirty="0">
                <a:latin typeface="Courier"/>
              </a:rPr>
              <a:t> __new__(</a:t>
            </a:r>
            <a:r>
              <a:rPr lang="en-US" sz="2000" b="1" dirty="0" err="1">
                <a:latin typeface="Courier"/>
              </a:rPr>
              <a:t>cls</a:t>
            </a:r>
            <a:r>
              <a:rPr lang="en-US" sz="2000" b="1" dirty="0" smtClean="0">
                <a:latin typeface="Courier"/>
              </a:rPr>
              <a:t>, value</a:t>
            </a:r>
            <a:r>
              <a:rPr lang="en-US" sz="2000" b="1" dirty="0">
                <a:latin typeface="Courier"/>
              </a:rPr>
              <a:t>, 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/>
              </a:rPr>
              <a:t>        return </a:t>
            </a:r>
            <a:r>
              <a:rPr lang="en-US" sz="2000" b="1" dirty="0" err="1">
                <a:latin typeface="Courier"/>
              </a:rPr>
              <a:t>str</a:t>
            </a:r>
            <a:r>
              <a:rPr lang="en-US" sz="2000" b="1" dirty="0">
                <a:latin typeface="Courier"/>
              </a:rPr>
              <a:t>.__new__(</a:t>
            </a:r>
            <a:r>
              <a:rPr lang="en-US" sz="2000" b="1" dirty="0" err="1">
                <a:latin typeface="Courier"/>
              </a:rPr>
              <a:t>cls</a:t>
            </a:r>
            <a:r>
              <a:rPr lang="en-US" sz="2000" b="1" dirty="0">
                <a:latin typeface="Courier"/>
              </a:rPr>
              <a:t>,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/>
              </a:rPr>
              <a:t>    </a:t>
            </a:r>
            <a:r>
              <a:rPr lang="en-US" sz="2000" b="1" dirty="0" err="1">
                <a:latin typeface="Courier"/>
              </a:rPr>
              <a:t>def</a:t>
            </a:r>
            <a:r>
              <a:rPr lang="en-US" sz="2000" b="1" dirty="0">
                <a:latin typeface="Courier"/>
              </a:rPr>
              <a:t> __</a:t>
            </a:r>
            <a:r>
              <a:rPr lang="en-US" sz="2000" b="1" dirty="0" err="1">
                <a:latin typeface="Courier"/>
              </a:rPr>
              <a:t>init</a:t>
            </a:r>
            <a:r>
              <a:rPr lang="en-US" sz="2000" b="1" dirty="0">
                <a:latin typeface="Courier"/>
              </a:rPr>
              <a:t>__(self, value, 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/>
              </a:rPr>
              <a:t>        </a:t>
            </a:r>
            <a:r>
              <a:rPr lang="en-US" sz="2000" b="1" dirty="0" err="1">
                <a:latin typeface="Courier"/>
              </a:rPr>
              <a:t>self.N</a:t>
            </a:r>
            <a:r>
              <a:rPr lang="en-US" sz="2000" b="1" dirty="0">
                <a:latin typeface="Courier"/>
              </a:rPr>
              <a:t> = 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/>
              </a:rPr>
              <a:t>    </a:t>
            </a:r>
            <a:r>
              <a:rPr lang="en-US" sz="2000" b="1" dirty="0" err="1">
                <a:latin typeface="Courier"/>
              </a:rPr>
              <a:t>def</a:t>
            </a:r>
            <a:r>
              <a:rPr lang="en-US" sz="2000" b="1" dirty="0">
                <a:latin typeface="Courier"/>
              </a:rPr>
              <a:t> __</a:t>
            </a:r>
            <a:r>
              <a:rPr lang="en-US" sz="2000" b="1" dirty="0" err="1">
                <a:latin typeface="Courier"/>
              </a:rPr>
              <a:t>iter</a:t>
            </a:r>
            <a:r>
              <a:rPr lang="en-US" sz="2000" b="1" dirty="0">
                <a:latin typeface="Courier"/>
              </a:rPr>
              <a:t>__(self):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/>
              </a:rPr>
              <a:t>        return </a:t>
            </a:r>
            <a:r>
              <a:rPr lang="en-US" sz="2000" b="1" dirty="0" err="1">
                <a:latin typeface="Courier"/>
              </a:rPr>
              <a:t>MyIterator</a:t>
            </a:r>
            <a:r>
              <a:rPr lang="en-US" sz="2000" b="1" dirty="0">
                <a:latin typeface="Courier"/>
              </a:rPr>
              <a:t>(self, </a:t>
            </a:r>
            <a:r>
              <a:rPr lang="en-US" sz="2000" b="1" dirty="0" err="1">
                <a:latin typeface="Courier"/>
              </a:rPr>
              <a:t>self.N</a:t>
            </a:r>
            <a:r>
              <a:rPr lang="en-US" sz="2000" b="1" dirty="0" smtClean="0">
                <a:latin typeface="Courier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"/>
              </a:rPr>
              <a:t>[s for s in </a:t>
            </a:r>
            <a:r>
              <a:rPr lang="en-US" sz="2000" b="1" dirty="0" err="1">
                <a:latin typeface="Courier"/>
              </a:rPr>
              <a:t>MIString</a:t>
            </a:r>
            <a:r>
              <a:rPr lang="en-US" sz="2000" b="1" dirty="0">
                <a:latin typeface="Courier"/>
              </a:rPr>
              <a:t>("xyz", 3)</a:t>
            </a:r>
            <a:r>
              <a:rPr lang="en-US" sz="2000" b="1" dirty="0" smtClean="0">
                <a:latin typeface="Courier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2000" b="1" dirty="0">
                <a:latin typeface="Courier"/>
              </a:rPr>
              <a:t>['x', 'x', 'x', 'y', 'y', 'y', 'z', 'z', 'z']</a:t>
            </a:r>
            <a:endParaRPr lang="en-US" sz="2000" b="1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11867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Using a Generator as </a:t>
            </a:r>
            <a:r>
              <a:rPr lang="en-US" sz="3900" b="1" dirty="0">
                <a:latin typeface="Courier"/>
                <a:cs typeface="Courier"/>
              </a:rPr>
              <a:t>__</a:t>
            </a:r>
            <a:r>
              <a:rPr lang="en-US" sz="3900" b="1" dirty="0" err="1">
                <a:latin typeface="Courier"/>
                <a:cs typeface="Courier"/>
              </a:rPr>
              <a:t>iter</a:t>
            </a:r>
            <a:r>
              <a:rPr lang="en-US" sz="3900" b="1" dirty="0">
                <a:latin typeface="Courier"/>
                <a:cs typeface="Courier"/>
              </a:rPr>
              <a:t>__</a:t>
            </a:r>
            <a:r>
              <a:rPr lang="en-US" sz="3900" dirty="0"/>
              <a:t>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</a:t>
            </a:r>
            <a:r>
              <a:rPr lang="en-US" b="1" dirty="0" err="1">
                <a:latin typeface="Courier"/>
              </a:rPr>
              <a:t>def</a:t>
            </a:r>
            <a:r>
              <a:rPr lang="en-US" b="1" dirty="0">
                <a:latin typeface="Courier"/>
              </a:rPr>
              <a:t> __</a:t>
            </a:r>
            <a:r>
              <a:rPr lang="en-US" b="1" dirty="0" err="1">
                <a:latin typeface="Courier"/>
              </a:rPr>
              <a:t>iter</a:t>
            </a:r>
            <a:r>
              <a:rPr lang="en-US" b="1" dirty="0">
                <a:latin typeface="Courier"/>
              </a:rPr>
              <a:t>__(self):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    for c in </a:t>
            </a:r>
            <a:r>
              <a:rPr lang="en-US" b="1" dirty="0" err="1">
                <a:latin typeface="Courier"/>
              </a:rPr>
              <a:t>str</a:t>
            </a:r>
            <a:r>
              <a:rPr lang="en-US" b="1" dirty="0">
                <a:latin typeface="Courier"/>
              </a:rPr>
              <a:t>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        for </a:t>
            </a:r>
            <a:r>
              <a:rPr lang="en-US" b="1" dirty="0" err="1">
                <a:latin typeface="Courier"/>
              </a:rPr>
              <a:t>i</a:t>
            </a:r>
            <a:r>
              <a:rPr lang="en-US" b="1" dirty="0">
                <a:latin typeface="Courier"/>
              </a:rPr>
              <a:t> in range(</a:t>
            </a:r>
            <a:r>
              <a:rPr lang="en-US" b="1" dirty="0" err="1">
                <a:latin typeface="Courier"/>
              </a:rPr>
              <a:t>self.N</a:t>
            </a:r>
            <a:r>
              <a:rPr lang="en-US" b="1" dirty="0">
                <a:latin typeface="Courier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"/>
              </a:rPr>
              <a:t>                yield </a:t>
            </a:r>
            <a:r>
              <a:rPr lang="en-US" b="1" dirty="0" smtClean="0">
                <a:latin typeface="Courier"/>
              </a:rPr>
              <a:t>c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dirty="0" smtClean="0"/>
              <a:t>Why isn’t the second line</a:t>
            </a:r>
            <a:r>
              <a:rPr lang="en-US" dirty="0"/>
              <a:t> </a:t>
            </a:r>
            <a:r>
              <a:rPr lang="en-US" dirty="0" smtClean="0"/>
              <a:t>as follows?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latin typeface="Courier"/>
              </a:rPr>
              <a:t>for c in </a:t>
            </a:r>
            <a:r>
              <a:rPr lang="en-US" b="1" dirty="0" err="1">
                <a:latin typeface="Courier"/>
              </a:rPr>
              <a:t>str</a:t>
            </a:r>
            <a:r>
              <a:rPr lang="en-US" b="1" dirty="0">
                <a:latin typeface="Courier"/>
              </a:rPr>
              <a:t>(self</a:t>
            </a:r>
            <a:r>
              <a:rPr lang="en-US" b="1" dirty="0" smtClean="0">
                <a:latin typeface="Courier"/>
              </a:rPr>
              <a:t>):</a:t>
            </a:r>
            <a:endParaRPr lang="en-US" b="1" dirty="0">
              <a:latin typeface="Courier"/>
            </a:endParaRPr>
          </a:p>
          <a:p>
            <a:pPr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70243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Listening!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dirty="0" smtClean="0"/>
              <a:t>?</a:t>
            </a:r>
            <a:endParaRPr lang="en-US" dirty="0" smtClean="0"/>
          </a:p>
          <a:p>
            <a:pPr marL="0" indent="0" algn="ctr">
              <a:buNone/>
            </a:pPr>
            <a:r>
              <a:rPr lang="en-US" sz="3600" b="1" dirty="0" err="1" smtClean="0">
                <a:latin typeface="Courier"/>
                <a:cs typeface="Courier"/>
              </a:rPr>
              <a:t>steveholden@bmlltech.com</a:t>
            </a:r>
            <a:endParaRPr lang="en-US" sz="3600" b="1" dirty="0" smtClean="0">
              <a:latin typeface="Courier"/>
              <a:cs typeface="Courier"/>
            </a:endParaRPr>
          </a:p>
          <a:p>
            <a:pPr marL="0" indent="0" algn="ctr">
              <a:buNone/>
            </a:pPr>
            <a:r>
              <a:rPr lang="en-US" sz="2400" b="1" dirty="0">
                <a:latin typeface="Courier"/>
                <a:cs typeface="Courier"/>
              </a:rPr>
              <a:t>https://</a:t>
            </a:r>
            <a:r>
              <a:rPr lang="en-US" sz="2400" b="1" dirty="0" err="1">
                <a:latin typeface="Courier"/>
                <a:cs typeface="Courier"/>
              </a:rPr>
              <a:t>github.com</a:t>
            </a:r>
            <a:r>
              <a:rPr lang="en-US" sz="2400" b="1" dirty="0">
                <a:latin typeface="Courier"/>
                <a:cs typeface="Courier"/>
              </a:rPr>
              <a:t>/</a:t>
            </a:r>
            <a:r>
              <a:rPr lang="en-US" sz="2400" b="1" dirty="0" err="1">
                <a:latin typeface="Courier"/>
                <a:cs typeface="Courier"/>
              </a:rPr>
              <a:t>steveholden</a:t>
            </a:r>
            <a:r>
              <a:rPr lang="en-US" sz="2400" b="1" dirty="0">
                <a:latin typeface="Courier"/>
                <a:cs typeface="Courier"/>
              </a:rPr>
              <a:t>/</a:t>
            </a:r>
            <a:r>
              <a:rPr lang="en-US" sz="2400" b="1" dirty="0" err="1">
                <a:latin typeface="Courier"/>
                <a:cs typeface="Courier"/>
              </a:rPr>
              <a:t>iteration.git</a:t>
            </a:r>
            <a:endParaRPr lang="en-US" sz="24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4911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in slides for discussion</a:t>
            </a:r>
          </a:p>
          <a:p>
            <a:r>
              <a:rPr lang="en-US" dirty="0" smtClean="0"/>
              <a:t>Executable </a:t>
            </a:r>
            <a:r>
              <a:rPr lang="en-US" dirty="0" err="1" smtClean="0"/>
              <a:t>Jupyter</a:t>
            </a:r>
            <a:r>
              <a:rPr lang="en-US" dirty="0" smtClean="0"/>
              <a:t> Notebook for demonstration</a:t>
            </a:r>
          </a:p>
          <a:p>
            <a:pPr lvl="1"/>
            <a:r>
              <a:rPr lang="en-US" dirty="0" smtClean="0"/>
              <a:t>Think of it as a multimedia presentation</a:t>
            </a:r>
          </a:p>
          <a:p>
            <a:r>
              <a:rPr lang="en-US" dirty="0" smtClean="0"/>
              <a:t>Please feel free to ask questions</a:t>
            </a:r>
          </a:p>
          <a:p>
            <a:pPr lvl="1"/>
            <a:r>
              <a:rPr lang="en-US" dirty="0" smtClean="0"/>
              <a:t>Happy to enter </a:t>
            </a:r>
            <a:r>
              <a:rPr lang="en-US" i="1" dirty="0" smtClean="0"/>
              <a:t>ad hoc</a:t>
            </a:r>
            <a:r>
              <a:rPr lang="en-US" dirty="0" smtClean="0"/>
              <a:t> code to answer them</a:t>
            </a:r>
          </a:p>
          <a:p>
            <a:r>
              <a:rPr lang="en-US" dirty="0" smtClean="0"/>
              <a:t>There’ll be a short Q&amp;A session at the end too</a:t>
            </a:r>
          </a:p>
          <a:p>
            <a:r>
              <a:rPr lang="en-US" dirty="0" smtClean="0"/>
              <a:t>Leaving before lunch– buttonhole me now!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4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Iteration is generally an enumerative technique</a:t>
            </a:r>
          </a:p>
          <a:p>
            <a:pPr lvl="1"/>
            <a:r>
              <a:rPr lang="en-US" dirty="0" smtClean="0"/>
              <a:t>“Do this on every one of these”</a:t>
            </a:r>
          </a:p>
          <a:p>
            <a:r>
              <a:rPr lang="en-US" dirty="0" smtClean="0"/>
              <a:t>Generally, anything that uses the </a:t>
            </a:r>
            <a:r>
              <a:rPr lang="en-US" b="1" dirty="0" smtClean="0">
                <a:latin typeface="Courier"/>
                <a:cs typeface="Courier"/>
              </a:rPr>
              <a:t>for</a:t>
            </a:r>
            <a:r>
              <a:rPr lang="en-US" dirty="0" smtClean="0"/>
              <a:t> keyword</a:t>
            </a:r>
          </a:p>
          <a:p>
            <a:pPr lvl="1"/>
            <a:r>
              <a:rPr lang="en-US" b="1" dirty="0" smtClean="0">
                <a:latin typeface="Courier"/>
                <a:cs typeface="Courier"/>
              </a:rPr>
              <a:t>for</a:t>
            </a:r>
            <a:r>
              <a:rPr lang="en-US" dirty="0" smtClean="0"/>
              <a:t> statements</a:t>
            </a:r>
          </a:p>
          <a:p>
            <a:pPr lvl="1"/>
            <a:r>
              <a:rPr lang="en-US" dirty="0" smtClean="0"/>
              <a:t>List, </a:t>
            </a:r>
            <a:r>
              <a:rPr lang="en-US" dirty="0" err="1" smtClean="0"/>
              <a:t>dict</a:t>
            </a:r>
            <a:r>
              <a:rPr lang="en-US" dirty="0" smtClean="0"/>
              <a:t> and set comprehensions</a:t>
            </a:r>
          </a:p>
          <a:p>
            <a:r>
              <a:rPr lang="en-US" dirty="0" smtClean="0"/>
              <a:t>This material is </a:t>
            </a:r>
            <a:r>
              <a:rPr lang="en-US" i="1" dirty="0" smtClean="0"/>
              <a:t>not</a:t>
            </a:r>
            <a:r>
              <a:rPr lang="en-US" dirty="0" smtClean="0"/>
              <a:t> relevant to </a:t>
            </a:r>
            <a:r>
              <a:rPr lang="en-US" b="1" dirty="0" smtClean="0">
                <a:latin typeface="Courier"/>
                <a:cs typeface="Courier"/>
              </a:rPr>
              <a:t>while</a:t>
            </a:r>
            <a:r>
              <a:rPr lang="en-US" dirty="0" smtClean="0"/>
              <a:t>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64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of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 Python </a:t>
            </a:r>
            <a:r>
              <a:rPr lang="en-US" i="1" dirty="0" smtClean="0"/>
              <a:t>originally</a:t>
            </a:r>
            <a:r>
              <a:rPr lang="en-US" dirty="0" smtClean="0"/>
              <a:t> did loops (</a:t>
            </a:r>
            <a:r>
              <a:rPr lang="en-US" dirty="0" err="1" smtClean="0"/>
              <a:t>pseudocode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_</a:t>
            </a:r>
            <a:r>
              <a:rPr lang="en-US" b="1" dirty="0" err="1">
                <a:latin typeface="Courier"/>
                <a:cs typeface="Courier"/>
              </a:rPr>
              <a:t>private_var</a:t>
            </a:r>
            <a:r>
              <a:rPr lang="en-US" b="1" dirty="0">
                <a:latin typeface="Courier"/>
                <a:cs typeface="Courier"/>
              </a:rPr>
              <a:t> = </a:t>
            </a:r>
            <a:r>
              <a:rPr lang="en-US" b="1" dirty="0" smtClean="0">
                <a:latin typeface="Courier"/>
                <a:cs typeface="Courier"/>
              </a:rPr>
              <a:t>0</a:t>
            </a:r>
            <a:br>
              <a:rPr lang="en-US" b="1" dirty="0" smtClean="0">
                <a:latin typeface="Courier"/>
                <a:cs typeface="Courier"/>
              </a:rPr>
            </a:br>
            <a:r>
              <a:rPr lang="en-US" b="1" dirty="0" smtClean="0">
                <a:latin typeface="Courier"/>
                <a:cs typeface="Courier"/>
              </a:rPr>
              <a:t>while </a:t>
            </a:r>
            <a:r>
              <a:rPr lang="en-US" b="1" dirty="0">
                <a:latin typeface="Courier"/>
                <a:cs typeface="Courier"/>
              </a:rPr>
              <a:t>True</a:t>
            </a:r>
            <a:r>
              <a:rPr lang="en-US" b="1" dirty="0" smtClean="0">
                <a:latin typeface="Courier"/>
                <a:cs typeface="Courier"/>
              </a:rPr>
              <a:t>:</a:t>
            </a:r>
            <a:br>
              <a:rPr lang="en-US" b="1" dirty="0" smtClean="0">
                <a:latin typeface="Courier"/>
                <a:cs typeface="Courier"/>
              </a:rPr>
            </a:br>
            <a:r>
              <a:rPr lang="en-US" b="1" dirty="0" smtClean="0">
                <a:latin typeface="Courier"/>
                <a:cs typeface="Courier"/>
              </a:rPr>
              <a:t>    </a:t>
            </a:r>
            <a:r>
              <a:rPr lang="en-US" b="1" dirty="0">
                <a:latin typeface="Courier"/>
                <a:cs typeface="Courier"/>
              </a:rPr>
              <a:t>try</a:t>
            </a:r>
            <a:r>
              <a:rPr lang="en-US" b="1" dirty="0" smtClean="0">
                <a:latin typeface="Courier"/>
                <a:cs typeface="Courier"/>
              </a:rPr>
              <a:t>:</a:t>
            </a:r>
            <a:br>
              <a:rPr lang="en-US" b="1" dirty="0" smtClean="0">
                <a:latin typeface="Courier"/>
                <a:cs typeface="Courier"/>
              </a:rPr>
            </a:br>
            <a:r>
              <a:rPr lang="en-US" b="1" dirty="0" smtClean="0">
                <a:latin typeface="Courier"/>
                <a:cs typeface="Courier"/>
              </a:rPr>
              <a:t>        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>
                <a:latin typeface="Courier"/>
                <a:cs typeface="Courier"/>
              </a:rPr>
              <a:t> = test_list.__</a:t>
            </a:r>
            <a:r>
              <a:rPr lang="en-US" b="1" dirty="0" err="1">
                <a:latin typeface="Courier"/>
                <a:cs typeface="Courier"/>
              </a:rPr>
              <a:t>getitem</a:t>
            </a:r>
            <a:r>
              <a:rPr lang="en-US" b="1" dirty="0">
                <a:latin typeface="Courier"/>
                <a:cs typeface="Courier"/>
              </a:rPr>
              <a:t>__(_</a:t>
            </a:r>
            <a:r>
              <a:rPr lang="en-US" b="1" dirty="0" err="1">
                <a:latin typeface="Courier"/>
                <a:cs typeface="Courier"/>
              </a:rPr>
              <a:t>private_var</a:t>
            </a:r>
            <a:r>
              <a:rPr lang="en-US" b="1" dirty="0" smtClean="0">
                <a:latin typeface="Courier"/>
                <a:cs typeface="Courier"/>
              </a:rPr>
              <a:t>)</a:t>
            </a:r>
            <a:br>
              <a:rPr lang="en-US" b="1" dirty="0" smtClean="0">
                <a:latin typeface="Courier"/>
                <a:cs typeface="Courier"/>
              </a:rPr>
            </a:br>
            <a:r>
              <a:rPr lang="en-US" b="1" dirty="0" smtClean="0">
                <a:latin typeface="Courier"/>
                <a:cs typeface="Courier"/>
              </a:rPr>
              <a:t>    </a:t>
            </a:r>
            <a:r>
              <a:rPr lang="en-US" b="1" dirty="0">
                <a:latin typeface="Courier"/>
                <a:cs typeface="Courier"/>
              </a:rPr>
              <a:t>except </a:t>
            </a:r>
            <a:r>
              <a:rPr lang="en-US" b="1" dirty="0" err="1">
                <a:latin typeface="Courier"/>
                <a:cs typeface="Courier"/>
              </a:rPr>
              <a:t>IndexError</a:t>
            </a:r>
            <a:r>
              <a:rPr lang="en-US" b="1" dirty="0" smtClean="0">
                <a:latin typeface="Courier"/>
                <a:cs typeface="Courier"/>
              </a:rPr>
              <a:t>:</a:t>
            </a:r>
            <a:br>
              <a:rPr lang="en-US" b="1" dirty="0" smtClean="0">
                <a:latin typeface="Courier"/>
                <a:cs typeface="Courier"/>
              </a:rPr>
            </a:br>
            <a:r>
              <a:rPr lang="en-US" b="1" dirty="0" smtClean="0">
                <a:latin typeface="Courier"/>
                <a:cs typeface="Courier"/>
              </a:rPr>
              <a:t>        break</a:t>
            </a:r>
            <a:br>
              <a:rPr lang="en-US" b="1" dirty="0" smtClean="0">
                <a:latin typeface="Courier"/>
                <a:cs typeface="Courier"/>
              </a:rPr>
            </a:br>
            <a:r>
              <a:rPr lang="en-US" b="1" dirty="0" smtClean="0">
                <a:latin typeface="Courier"/>
                <a:cs typeface="Courier"/>
              </a:rPr>
              <a:t>    </a:t>
            </a:r>
            <a:r>
              <a:rPr lang="en-US" b="1" dirty="0" err="1">
                <a:latin typeface="Courier"/>
                <a:cs typeface="Courier"/>
              </a:rPr>
              <a:t>do_something_with</a:t>
            </a:r>
            <a:r>
              <a:rPr lang="en-US" b="1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i</a:t>
            </a:r>
            <a:r>
              <a:rPr lang="en-US" b="1" dirty="0" smtClean="0">
                <a:latin typeface="Courier"/>
                <a:cs typeface="Courier"/>
              </a:rPr>
              <a:t>)</a:t>
            </a:r>
            <a:br>
              <a:rPr lang="en-US" b="1" dirty="0" smtClean="0">
                <a:latin typeface="Courier"/>
                <a:cs typeface="Courier"/>
              </a:rPr>
            </a:br>
            <a:r>
              <a:rPr lang="en-US" b="1" dirty="0" smtClean="0">
                <a:latin typeface="Courier"/>
                <a:cs typeface="Courier"/>
              </a:rPr>
              <a:t>    </a:t>
            </a:r>
            <a:r>
              <a:rPr lang="en-US" b="1" dirty="0">
                <a:latin typeface="Courier"/>
                <a:cs typeface="Courier"/>
              </a:rPr>
              <a:t>_</a:t>
            </a:r>
            <a:r>
              <a:rPr lang="en-US" b="1" dirty="0" err="1">
                <a:latin typeface="Courier"/>
                <a:cs typeface="Courier"/>
              </a:rPr>
              <a:t>private_var</a:t>
            </a:r>
            <a:r>
              <a:rPr lang="en-US" b="1" dirty="0">
                <a:latin typeface="Courier"/>
                <a:cs typeface="Courier"/>
              </a:rPr>
              <a:t> += 1 </a:t>
            </a:r>
          </a:p>
        </p:txBody>
      </p:sp>
    </p:spTree>
    <p:extLst>
      <p:ext uri="{BB962C8B-B14F-4D97-AF65-F5344CB8AC3E}">
        <p14:creationId xmlns:p14="http://schemas.microsoft.com/office/powerpoint/2010/main" val="118782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/>
              <a:t>This Mechanism Still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is great at backward compatibility!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class Stars()</a:t>
            </a:r>
            <a:r>
              <a:rPr lang="en-US" b="1" dirty="0" smtClean="0">
                <a:latin typeface="Courier"/>
                <a:cs typeface="Courier"/>
              </a:rPr>
              <a:t>:</a:t>
            </a:r>
            <a:br>
              <a:rPr lang="en-US" b="1" dirty="0" smtClean="0">
                <a:latin typeface="Courier"/>
                <a:cs typeface="Courier"/>
              </a:rPr>
            </a:br>
            <a:r>
              <a:rPr lang="en-US" b="1" dirty="0" smtClean="0">
                <a:latin typeface="Courier"/>
                <a:cs typeface="Courier"/>
              </a:rPr>
              <a:t>    </a:t>
            </a:r>
            <a:r>
              <a:rPr lang="en-US" sz="2000" b="1" dirty="0">
                <a:latin typeface="Courier"/>
                <a:cs typeface="Courier"/>
              </a:rPr>
              <a:t>"Class with only __</a:t>
            </a:r>
            <a:r>
              <a:rPr lang="en-US" sz="2000" b="1" dirty="0" err="1">
                <a:latin typeface="Courier"/>
                <a:cs typeface="Courier"/>
              </a:rPr>
              <a:t>init</a:t>
            </a:r>
            <a:r>
              <a:rPr lang="en-US" sz="2000" b="1" dirty="0">
                <a:latin typeface="Courier"/>
                <a:cs typeface="Courier"/>
              </a:rPr>
              <a:t>__ and __</a:t>
            </a:r>
            <a:r>
              <a:rPr lang="en-US" sz="2000" b="1" dirty="0" err="1">
                <a:latin typeface="Courier"/>
                <a:cs typeface="Courier"/>
              </a:rPr>
              <a:t>getitem</a:t>
            </a:r>
            <a:r>
              <a:rPr lang="en-US" sz="2000" b="1" dirty="0">
                <a:latin typeface="Courier"/>
                <a:cs typeface="Courier"/>
              </a:rPr>
              <a:t>__.”</a:t>
            </a:r>
            <a:br>
              <a:rPr lang="en-US" sz="2000" b="1" dirty="0">
                <a:latin typeface="Courier"/>
                <a:cs typeface="Courier"/>
              </a:rPr>
            </a:br>
            <a:r>
              <a:rPr lang="en-US" b="1" dirty="0" smtClean="0">
                <a:latin typeface="Courier"/>
                <a:cs typeface="Courier"/>
              </a:rPr>
              <a:t>    </a:t>
            </a:r>
            <a:r>
              <a:rPr lang="en-US" b="1" dirty="0" err="1">
                <a:latin typeface="Courier"/>
                <a:cs typeface="Courier"/>
              </a:rPr>
              <a:t>def</a:t>
            </a:r>
            <a:r>
              <a:rPr lang="en-US" b="1" dirty="0">
                <a:latin typeface="Courier"/>
                <a:cs typeface="Courier"/>
              </a:rPr>
              <a:t> __</a:t>
            </a:r>
            <a:r>
              <a:rPr lang="en-US" b="1" dirty="0" err="1">
                <a:latin typeface="Courier"/>
                <a:cs typeface="Courier"/>
              </a:rPr>
              <a:t>init</a:t>
            </a:r>
            <a:r>
              <a:rPr lang="en-US" b="1" dirty="0">
                <a:latin typeface="Courier"/>
                <a:cs typeface="Courier"/>
              </a:rPr>
              <a:t>__(self, N)</a:t>
            </a:r>
            <a:r>
              <a:rPr lang="en-US" b="1" dirty="0" smtClean="0">
                <a:latin typeface="Courier"/>
                <a:cs typeface="Courier"/>
              </a:rPr>
              <a:t>:</a:t>
            </a:r>
            <a:br>
              <a:rPr lang="en-US" b="1" dirty="0" smtClean="0">
                <a:latin typeface="Courier"/>
                <a:cs typeface="Courier"/>
              </a:rPr>
            </a:br>
            <a:r>
              <a:rPr lang="en-US" b="1" dirty="0" smtClean="0">
                <a:latin typeface="Courier"/>
                <a:cs typeface="Courier"/>
              </a:rPr>
              <a:t>        </a:t>
            </a:r>
            <a:r>
              <a:rPr lang="en-US" b="1" dirty="0" err="1">
                <a:latin typeface="Courier"/>
                <a:cs typeface="Courier"/>
              </a:rPr>
              <a:t>self.N</a:t>
            </a:r>
            <a:r>
              <a:rPr lang="en-US" b="1" dirty="0">
                <a:latin typeface="Courier"/>
                <a:cs typeface="Courier"/>
              </a:rPr>
              <a:t> = </a:t>
            </a:r>
            <a:r>
              <a:rPr lang="en-US" b="1" dirty="0" smtClean="0">
                <a:latin typeface="Courier"/>
                <a:cs typeface="Courier"/>
              </a:rPr>
              <a:t>N</a:t>
            </a:r>
            <a:br>
              <a:rPr lang="en-US" b="1" dirty="0" smtClean="0">
                <a:latin typeface="Courier"/>
                <a:cs typeface="Courier"/>
              </a:rPr>
            </a:br>
            <a:r>
              <a:rPr lang="en-US" b="1" dirty="0" smtClean="0">
                <a:latin typeface="Courier"/>
                <a:cs typeface="Courier"/>
              </a:rPr>
              <a:t>    </a:t>
            </a:r>
            <a:r>
              <a:rPr lang="en-US" b="1" dirty="0" err="1">
                <a:latin typeface="Courier"/>
                <a:cs typeface="Courier"/>
              </a:rPr>
              <a:t>def</a:t>
            </a:r>
            <a:r>
              <a:rPr lang="en-US" b="1" dirty="0">
                <a:latin typeface="Courier"/>
                <a:cs typeface="Courier"/>
              </a:rPr>
              <a:t> __</a:t>
            </a:r>
            <a:r>
              <a:rPr lang="en-US" b="1" dirty="0" err="1">
                <a:latin typeface="Courier"/>
                <a:cs typeface="Courier"/>
              </a:rPr>
              <a:t>getitem</a:t>
            </a:r>
            <a:r>
              <a:rPr lang="en-US" b="1" dirty="0">
                <a:latin typeface="Courier"/>
                <a:cs typeface="Courier"/>
              </a:rPr>
              <a:t>__(self, index)</a:t>
            </a:r>
            <a:r>
              <a:rPr lang="en-US" b="1" dirty="0" smtClean="0">
                <a:latin typeface="Courier"/>
                <a:cs typeface="Courier"/>
              </a:rPr>
              <a:t>:</a:t>
            </a:r>
            <a:br>
              <a:rPr lang="en-US" b="1" dirty="0" smtClean="0">
                <a:latin typeface="Courier"/>
                <a:cs typeface="Courier"/>
              </a:rPr>
            </a:br>
            <a:r>
              <a:rPr lang="en-US" b="1" dirty="0" smtClean="0">
                <a:latin typeface="Courier"/>
                <a:cs typeface="Courier"/>
              </a:rPr>
              <a:t>        </a:t>
            </a:r>
            <a:r>
              <a:rPr lang="en-US" b="1" dirty="0">
                <a:latin typeface="Courier"/>
                <a:cs typeface="Courier"/>
              </a:rPr>
              <a:t>print("Getting item:", index</a:t>
            </a:r>
            <a:r>
              <a:rPr lang="en-US" b="1" dirty="0" smtClean="0">
                <a:latin typeface="Courier"/>
                <a:cs typeface="Courier"/>
              </a:rPr>
              <a:t>)</a:t>
            </a:r>
            <a:br>
              <a:rPr lang="en-US" b="1" dirty="0" smtClean="0">
                <a:latin typeface="Courier"/>
                <a:cs typeface="Courier"/>
              </a:rPr>
            </a:br>
            <a:r>
              <a:rPr lang="en-US" b="1" dirty="0" smtClean="0">
                <a:latin typeface="Courier"/>
                <a:cs typeface="Courier"/>
              </a:rPr>
              <a:t>        </a:t>
            </a:r>
            <a:r>
              <a:rPr lang="en-US" b="1" dirty="0">
                <a:latin typeface="Courier"/>
                <a:cs typeface="Courier"/>
              </a:rPr>
              <a:t>if index &gt; </a:t>
            </a:r>
            <a:r>
              <a:rPr lang="en-US" b="1" dirty="0" err="1">
                <a:latin typeface="Courier"/>
                <a:cs typeface="Courier"/>
              </a:rPr>
              <a:t>self.N</a:t>
            </a:r>
            <a:r>
              <a:rPr lang="en-US" b="1" dirty="0" smtClean="0">
                <a:latin typeface="Courier"/>
                <a:cs typeface="Courier"/>
              </a:rPr>
              <a:t>:</a:t>
            </a:r>
            <a:br>
              <a:rPr lang="en-US" b="1" dirty="0" smtClean="0">
                <a:latin typeface="Courier"/>
                <a:cs typeface="Courier"/>
              </a:rPr>
            </a:br>
            <a:r>
              <a:rPr lang="en-US" b="1" dirty="0" smtClean="0">
                <a:latin typeface="Courier"/>
                <a:cs typeface="Courier"/>
              </a:rPr>
              <a:t>            </a:t>
            </a:r>
            <a:r>
              <a:rPr lang="en-US" b="1" dirty="0">
                <a:latin typeface="Courier"/>
                <a:cs typeface="Courier"/>
              </a:rPr>
              <a:t>raise </a:t>
            </a:r>
            <a:r>
              <a:rPr lang="en-US" b="1" dirty="0" err="1" smtClean="0">
                <a:latin typeface="Courier"/>
                <a:cs typeface="Courier"/>
              </a:rPr>
              <a:t>IndexError</a:t>
            </a:r>
            <a:r>
              <a:rPr lang="en-US" b="1" dirty="0" smtClean="0">
                <a:latin typeface="Courier"/>
                <a:cs typeface="Courier"/>
              </a:rPr>
              <a:t/>
            </a:r>
            <a:br>
              <a:rPr lang="en-US" b="1" dirty="0" smtClean="0">
                <a:latin typeface="Courier"/>
                <a:cs typeface="Courier"/>
              </a:rPr>
            </a:br>
            <a:r>
              <a:rPr lang="en-US" b="1" dirty="0" smtClean="0">
                <a:latin typeface="Courier"/>
                <a:cs typeface="Courier"/>
              </a:rPr>
              <a:t>        </a:t>
            </a:r>
            <a:r>
              <a:rPr lang="en-US" b="1" dirty="0">
                <a:latin typeface="Courier"/>
                <a:cs typeface="Courier"/>
              </a:rPr>
              <a:t>return "*" * index</a:t>
            </a:r>
          </a:p>
        </p:txBody>
      </p:sp>
    </p:spTree>
    <p:extLst>
      <p:ext uri="{BB962C8B-B14F-4D97-AF65-F5344CB8AC3E}">
        <p14:creationId xmlns:p14="http://schemas.microsoft.com/office/powerpoint/2010/main" val="408060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/>
              <a:t>This Method Has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must be numerically </a:t>
            </a:r>
            <a:r>
              <a:rPr lang="en-US" dirty="0" err="1" smtClean="0"/>
              <a:t>indexable</a:t>
            </a:r>
            <a:endParaRPr lang="en-US" dirty="0" smtClean="0"/>
          </a:p>
          <a:p>
            <a:pPr lvl="1"/>
            <a:r>
              <a:rPr lang="en-US" i="1" dirty="0" smtClean="0"/>
              <a:t>i.e.</a:t>
            </a:r>
            <a:r>
              <a:rPr lang="en-US" dirty="0" smtClean="0"/>
              <a:t> needs a </a:t>
            </a:r>
            <a:r>
              <a:rPr lang="en-US" b="1" dirty="0" smtClean="0">
                <a:latin typeface="Courier"/>
                <a:cs typeface="Courier"/>
              </a:rPr>
              <a:t>__</a:t>
            </a:r>
            <a:r>
              <a:rPr lang="en-US" b="1" dirty="0" err="1" smtClean="0">
                <a:latin typeface="Courier"/>
                <a:cs typeface="Courier"/>
              </a:rPr>
              <a:t>getitem</a:t>
            </a:r>
            <a:r>
              <a:rPr lang="en-US" b="1" dirty="0" smtClean="0">
                <a:latin typeface="Courier"/>
                <a:cs typeface="Courier"/>
              </a:rPr>
              <a:t>__</a:t>
            </a:r>
            <a:r>
              <a:rPr lang="en-US" dirty="0" smtClean="0"/>
              <a:t> method that takes numerical arguments</a:t>
            </a:r>
            <a:endParaRPr lang="en-US" i="1" dirty="0" smtClean="0"/>
          </a:p>
          <a:p>
            <a:r>
              <a:rPr lang="en-US" dirty="0" smtClean="0"/>
              <a:t>Indices must run from 0 through N-1</a:t>
            </a:r>
          </a:p>
          <a:p>
            <a:r>
              <a:rPr lang="en-US" dirty="0" smtClean="0"/>
              <a:t>∴ cannot be used with unordered containers</a:t>
            </a:r>
          </a:p>
          <a:p>
            <a:pPr lvl="1"/>
            <a:r>
              <a:rPr lang="en-US" i="1" dirty="0" smtClean="0"/>
              <a:t>e.g.</a:t>
            </a:r>
            <a:r>
              <a:rPr lang="en-US" dirty="0" smtClean="0"/>
              <a:t> sets, </a:t>
            </a:r>
            <a:r>
              <a:rPr lang="en-US" dirty="0" err="1" smtClean="0"/>
              <a:t>dicts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664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So a New Mechanism Was Born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the subject of a </a:t>
            </a:r>
            <a:r>
              <a:rPr lang="en-US" b="1" dirty="0" smtClean="0">
                <a:latin typeface="Courier"/>
                <a:cs typeface="Courier"/>
              </a:rPr>
              <a:t>for</a:t>
            </a:r>
            <a:r>
              <a:rPr lang="en-US" dirty="0" smtClean="0"/>
              <a:t> has a </a:t>
            </a:r>
            <a:r>
              <a:rPr lang="en-US" b="1" dirty="0" smtClean="0">
                <a:latin typeface="Courier"/>
                <a:cs typeface="Courier"/>
              </a:rPr>
              <a:t>__</a:t>
            </a:r>
            <a:r>
              <a:rPr lang="en-US" b="1" dirty="0" err="1" smtClean="0">
                <a:latin typeface="Courier"/>
                <a:cs typeface="Courier"/>
              </a:rPr>
              <a:t>iter</a:t>
            </a:r>
            <a:r>
              <a:rPr lang="en-US" b="1" dirty="0" smtClean="0">
                <a:latin typeface="Courier"/>
                <a:cs typeface="Courier"/>
              </a:rPr>
              <a:t>__</a:t>
            </a:r>
            <a:r>
              <a:rPr lang="en-US" dirty="0" smtClean="0"/>
              <a:t> method:</a:t>
            </a:r>
          </a:p>
          <a:p>
            <a:pPr lvl="1"/>
            <a:r>
              <a:rPr lang="en-US" dirty="0" smtClean="0"/>
              <a:t>Call that method in a temporary and save the result</a:t>
            </a:r>
          </a:p>
          <a:p>
            <a:pPr lvl="1"/>
            <a:r>
              <a:rPr lang="en-US" dirty="0" smtClean="0"/>
              <a:t>At the start of each iteration:</a:t>
            </a:r>
          </a:p>
          <a:p>
            <a:pPr lvl="2"/>
            <a:r>
              <a:rPr lang="en-US" dirty="0" smtClean="0"/>
              <a:t>Produce the next value for the loop by calling the temporary’s </a:t>
            </a:r>
            <a:r>
              <a:rPr lang="en-US" b="1" dirty="0" smtClean="0">
                <a:latin typeface="Courier"/>
                <a:cs typeface="Courier"/>
              </a:rPr>
              <a:t>__next__</a:t>
            </a:r>
            <a:r>
              <a:rPr lang="en-US" dirty="0" smtClean="0"/>
              <a:t> method</a:t>
            </a:r>
          </a:p>
          <a:p>
            <a:pPr lvl="2"/>
            <a:r>
              <a:rPr lang="en-US" dirty="0" smtClean="0"/>
              <a:t>[Python 2 – call its </a:t>
            </a:r>
            <a:r>
              <a:rPr lang="en-US" b="1" dirty="0" smtClean="0">
                <a:latin typeface="Courier"/>
                <a:cs typeface="Courier"/>
              </a:rPr>
              <a:t>next</a:t>
            </a:r>
            <a:r>
              <a:rPr lang="en-US" dirty="0" smtClean="0"/>
              <a:t> method]</a:t>
            </a:r>
          </a:p>
          <a:p>
            <a:pPr lvl="1"/>
            <a:r>
              <a:rPr lang="en-US" dirty="0" smtClean="0"/>
              <a:t>If the call raises a </a:t>
            </a:r>
            <a:r>
              <a:rPr lang="en-US" b="1" dirty="0" err="1" smtClean="0">
                <a:latin typeface="Courier"/>
                <a:cs typeface="Courier"/>
              </a:rPr>
              <a:t>StopIteration</a:t>
            </a:r>
            <a:r>
              <a:rPr lang="en-US" dirty="0" smtClean="0"/>
              <a:t> exception:</a:t>
            </a:r>
          </a:p>
          <a:p>
            <a:pPr lvl="2"/>
            <a:r>
              <a:rPr lang="en-US" dirty="0" smtClean="0"/>
              <a:t>Terminate the loop</a:t>
            </a:r>
          </a:p>
          <a:p>
            <a:r>
              <a:rPr lang="en-US" dirty="0" smtClean="0"/>
              <a:t>In the absence of the </a:t>
            </a:r>
            <a:r>
              <a:rPr lang="en-US" dirty="0"/>
              <a:t>a </a:t>
            </a:r>
            <a:r>
              <a:rPr lang="en-US" b="1" dirty="0">
                <a:latin typeface="Courier"/>
                <a:cs typeface="Courier"/>
              </a:rPr>
              <a:t>__</a:t>
            </a:r>
            <a:r>
              <a:rPr lang="en-US" b="1" dirty="0" err="1">
                <a:latin typeface="Courier"/>
                <a:cs typeface="Courier"/>
              </a:rPr>
              <a:t>iter</a:t>
            </a:r>
            <a:r>
              <a:rPr lang="en-US" b="1" dirty="0">
                <a:latin typeface="Courier"/>
                <a:cs typeface="Courier"/>
              </a:rPr>
              <a:t>__</a:t>
            </a:r>
            <a:r>
              <a:rPr lang="en-US" dirty="0"/>
              <a:t> method:</a:t>
            </a:r>
          </a:p>
          <a:p>
            <a:pPr lvl="1"/>
            <a:r>
              <a:rPr lang="en-US" dirty="0" smtClean="0"/>
              <a:t>Use the original </a:t>
            </a:r>
            <a:r>
              <a:rPr lang="en-US" b="1" dirty="0" smtClean="0">
                <a:latin typeface="Courier"/>
                <a:cs typeface="Courier"/>
              </a:rPr>
              <a:t>__</a:t>
            </a:r>
            <a:r>
              <a:rPr lang="en-US" b="1" dirty="0" err="1" smtClean="0">
                <a:latin typeface="Courier"/>
                <a:cs typeface="Courier"/>
              </a:rPr>
              <a:t>getitem</a:t>
            </a:r>
            <a:r>
              <a:rPr lang="en-US" b="1" dirty="0" smtClean="0">
                <a:latin typeface="Courier"/>
                <a:cs typeface="Courier"/>
              </a:rPr>
              <a:t>__</a:t>
            </a:r>
            <a:r>
              <a:rPr lang="en-US" dirty="0" smtClean="0"/>
              <a:t>-based mechanism</a:t>
            </a:r>
          </a:p>
        </p:txBody>
      </p:sp>
    </p:spTree>
    <p:extLst>
      <p:ext uri="{BB962C8B-B14F-4D97-AF65-F5344CB8AC3E}">
        <p14:creationId xmlns:p14="http://schemas.microsoft.com/office/powerpoint/2010/main" val="362110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These objects are </a:t>
            </a:r>
            <a:r>
              <a:rPr lang="en-US" i="1" dirty="0" err="1" smtClean="0"/>
              <a:t>Iterables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n object with </a:t>
            </a:r>
            <a:r>
              <a:rPr lang="en-US" b="1" dirty="0" smtClean="0">
                <a:latin typeface="Courier"/>
                <a:cs typeface="Courier"/>
              </a:rPr>
              <a:t>__</a:t>
            </a:r>
            <a:r>
              <a:rPr lang="en-US" b="1" dirty="0" err="1" smtClean="0">
                <a:latin typeface="Courier"/>
                <a:cs typeface="Courier"/>
              </a:rPr>
              <a:t>iter</a:t>
            </a:r>
            <a:r>
              <a:rPr lang="en-US" b="1" dirty="0" smtClean="0">
                <a:latin typeface="Courier"/>
                <a:cs typeface="Courier"/>
              </a:rPr>
              <a:t>__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But no </a:t>
            </a:r>
            <a:r>
              <a:rPr lang="en-US" b="1" dirty="0" smtClean="0">
                <a:latin typeface="Courier"/>
                <a:cs typeface="Courier"/>
              </a:rPr>
              <a:t>__next__</a:t>
            </a:r>
          </a:p>
          <a:p>
            <a:r>
              <a:rPr lang="en-US" dirty="0" smtClean="0"/>
              <a:t>What Python types are </a:t>
            </a:r>
            <a:r>
              <a:rPr lang="en-US" dirty="0" err="1" smtClean="0"/>
              <a:t>iterables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Tuples</a:t>
            </a:r>
          </a:p>
          <a:p>
            <a:pPr lvl="1"/>
            <a:r>
              <a:rPr lang="en-US" dirty="0" err="1" smtClean="0"/>
              <a:t>Dicts</a:t>
            </a:r>
            <a:endParaRPr lang="en-US" dirty="0" smtClean="0"/>
          </a:p>
          <a:p>
            <a:pPr lvl="1"/>
            <a:r>
              <a:rPr lang="en-US" dirty="0" smtClean="0"/>
              <a:t>Sets</a:t>
            </a:r>
          </a:p>
          <a:p>
            <a:r>
              <a:rPr lang="en-US" dirty="0" smtClean="0"/>
              <a:t>In short, anything you might want to iterate over!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92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image" Target="../media/image5.jpeg"/><Relationship Id="rId2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HoldenWebClass">
  <a:themeElements>
    <a:clrScheme name="">
      <a:dk1>
        <a:srgbClr val="000080"/>
      </a:dk1>
      <a:lt1>
        <a:srgbClr val="FFCC99"/>
      </a:lt1>
      <a:dk2>
        <a:srgbClr val="FFFFFF"/>
      </a:dk2>
      <a:lt2>
        <a:srgbClr val="000000"/>
      </a:lt2>
      <a:accent1>
        <a:srgbClr val="FFFFCC"/>
      </a:accent1>
      <a:accent2>
        <a:srgbClr val="B90117"/>
      </a:accent2>
      <a:accent3>
        <a:srgbClr val="FFE2CA"/>
      </a:accent3>
      <a:accent4>
        <a:srgbClr val="00006C"/>
      </a:accent4>
      <a:accent5>
        <a:srgbClr val="FFFFE2"/>
      </a:accent5>
      <a:accent6>
        <a:srgbClr val="A70114"/>
      </a:accent6>
      <a:hlink>
        <a:srgbClr val="FFCCCC"/>
      </a:hlink>
      <a:folHlink>
        <a:srgbClr val="99CCFF"/>
      </a:folHlink>
    </a:clrScheme>
    <a:fontScheme name="Hweb0809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tarSymbol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8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tarSymbol" charset="0"/>
          <a:buNone/>
          <a:tabLst/>
          <a:defRPr kumimoji="0" lang="en-GB" sz="18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Hweb0809 1">
        <a:dk1>
          <a:srgbClr val="000080"/>
        </a:dk1>
        <a:lt1>
          <a:srgbClr val="BCD507"/>
        </a:lt1>
        <a:dk2>
          <a:srgbClr val="FFFFFF"/>
        </a:dk2>
        <a:lt2>
          <a:srgbClr val="000000"/>
        </a:lt2>
        <a:accent1>
          <a:srgbClr val="FFFFCC"/>
        </a:accent1>
        <a:accent2>
          <a:srgbClr val="B90117"/>
        </a:accent2>
        <a:accent3>
          <a:srgbClr val="DAE7AA"/>
        </a:accent3>
        <a:accent4>
          <a:srgbClr val="00006C"/>
        </a:accent4>
        <a:accent5>
          <a:srgbClr val="FFFFE2"/>
        </a:accent5>
        <a:accent6>
          <a:srgbClr val="A70114"/>
        </a:accent6>
        <a:hlink>
          <a:srgbClr val="FFCCCC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Book Antiqua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HoldenWebClass.thmx</Template>
  <TotalTime>795</TotalTime>
  <Words>1206</Words>
  <Application>Microsoft Macintosh PowerPoint</Application>
  <PresentationFormat>Custom</PresentationFormat>
  <Paragraphs>208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HoldenWebClass</vt:lpstr>
      <vt:lpstr>Habitat</vt:lpstr>
      <vt:lpstr>Iterables and Iterators: Going Loopy with Python</vt:lpstr>
      <vt:lpstr>Me</vt:lpstr>
      <vt:lpstr>The Talk</vt:lpstr>
      <vt:lpstr>Iteration in Python</vt:lpstr>
      <vt:lpstr>A Bit of History</vt:lpstr>
      <vt:lpstr>This Mechanism Still Works</vt:lpstr>
      <vt:lpstr>This Method Has Limitations</vt:lpstr>
      <vt:lpstr>So a New Mechanism Was Born</vt:lpstr>
      <vt:lpstr>These objects are Iterables</vt:lpstr>
      <vt:lpstr>Pseudo-Code of a for Loop</vt:lpstr>
      <vt:lpstr>Iterables vs. Iterators</vt:lpstr>
      <vt:lpstr>Iterating Over Iterables</vt:lpstr>
      <vt:lpstr>Iterating Over Iterators (1)</vt:lpstr>
      <vt:lpstr>Iterating Over Iterators (2)</vt:lpstr>
      <vt:lpstr>Identities to Remember</vt:lpstr>
      <vt:lpstr>A Homebrew Iterator (1)</vt:lpstr>
      <vt:lpstr>A Homebrew Iterator (2)</vt:lpstr>
      <vt:lpstr>Generators: Easier Iterables</vt:lpstr>
      <vt:lpstr>How Generators Work</vt:lpstr>
      <vt:lpstr>A Simple Generator Function</vt:lpstr>
      <vt:lpstr>Generator Expressions</vt:lpstr>
      <vt:lpstr>The Basic Iterable</vt:lpstr>
      <vt:lpstr>Using a Generator as __iter__ </vt:lpstr>
      <vt:lpstr>Thanks For Listening!</vt:lpstr>
    </vt:vector>
  </TitlesOfParts>
  <Company>Holden Web,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Holden</dc:creator>
  <cp:lastModifiedBy>Steve Holden</cp:lastModifiedBy>
  <cp:revision>25</cp:revision>
  <dcterms:created xsi:type="dcterms:W3CDTF">2016-05-06T08:32:54Z</dcterms:created>
  <dcterms:modified xsi:type="dcterms:W3CDTF">2016-05-06T21:48:46Z</dcterms:modified>
</cp:coreProperties>
</file>