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5" r:id="rId3"/>
    <p:sldId id="482" r:id="rId4"/>
    <p:sldId id="564" r:id="rId5"/>
    <p:sldId id="602" r:id="rId6"/>
    <p:sldId id="603" r:id="rId7"/>
    <p:sldId id="604" r:id="rId8"/>
    <p:sldId id="605" r:id="rId9"/>
    <p:sldId id="608" r:id="rId10"/>
    <p:sldId id="609" r:id="rId11"/>
    <p:sldId id="607" r:id="rId12"/>
    <p:sldId id="610" r:id="rId13"/>
    <p:sldId id="611" r:id="rId14"/>
    <p:sldId id="613" r:id="rId15"/>
    <p:sldId id="614" r:id="rId16"/>
    <p:sldId id="615" r:id="rId17"/>
    <p:sldId id="616" r:id="rId18"/>
    <p:sldId id="617" r:id="rId19"/>
    <p:sldId id="619" r:id="rId20"/>
    <p:sldId id="620" r:id="rId21"/>
    <p:sldId id="621" r:id="rId22"/>
    <p:sldId id="622" r:id="rId23"/>
    <p:sldId id="626" r:id="rId24"/>
    <p:sldId id="625" r:id="rId25"/>
    <p:sldId id="627" r:id="rId26"/>
    <p:sldId id="628" r:id="rId27"/>
    <p:sldId id="629" r:id="rId28"/>
    <p:sldId id="630" r:id="rId29"/>
    <p:sldId id="576" r:id="rId30"/>
    <p:sldId id="631" r:id="rId31"/>
    <p:sldId id="618" r:id="rId32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5386"/>
    <a:srgbClr val="008000"/>
    <a:srgbClr val="30A4D8"/>
    <a:srgbClr val="24A61E"/>
    <a:srgbClr val="E3AF1B"/>
    <a:srgbClr val="C8D7EA"/>
    <a:srgbClr val="F70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82446" autoAdjust="0"/>
  </p:normalViewPr>
  <p:slideViewPr>
    <p:cSldViewPr>
      <p:cViewPr varScale="1">
        <p:scale>
          <a:sx n="96" d="100"/>
          <a:sy n="96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2614BB8-9DEA-4317-9B59-4AC3E32859FA}" type="datetimeFigureOut">
              <a:rPr lang="pt-BR"/>
              <a:pPr>
                <a:defRPr/>
              </a:pPr>
              <a:t>04/12/2015</a:t>
            </a:fld>
            <a:endParaRPr lang="pt-BR" dirty="0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5F9B847-3A94-4593-93E1-CC30756F753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35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A0A41BE-5C61-4E2C-A3F3-8DB417668C14}" type="datetimeFigureOut">
              <a:rPr lang="en-US"/>
              <a:pPr>
                <a:defRPr/>
              </a:pPr>
              <a:t>12/4/2015</a:t>
            </a:fld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CE1C7DD-9813-4F30-A314-2479383F60B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93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80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Perdas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condução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associada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queda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tensão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no IGBT/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Diodo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e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resistência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incremental para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determinada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corrente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Perda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comutação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relacionada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com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energia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necessária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para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mudança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estado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do semiconductor,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quando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submetido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uma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determinada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tensão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corrente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Perdas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bloqueio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serão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desprezadas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devido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pequeno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valor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quando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comparada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condução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comutação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13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96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67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27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13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Exemplo de comutação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11</m:t>
                        </m:r>
                      </m:sub>
                    </m:sSub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21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considerando a corrente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positiva fluindo inicialmente através da chave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11_1</m:t>
                        </m:r>
                      </m:sub>
                    </m:sSub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e do diodo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11_2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, e a tensão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positiva: </a:t>
                </a:r>
              </a:p>
              <a:p>
                <a:pPr lvl="0"/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- No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primeiro momento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11_2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é desligado, não gerando perdas pois não estava conduzindo corrente;</a:t>
                </a:r>
              </a:p>
              <a:p>
                <a:pPr lvl="0"/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- Após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21_1</m:t>
                        </m:r>
                      </m:sub>
                    </m:sSub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é ligado. Como a tensão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é positiva, nenhum esforço será gerado;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-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11_1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é desligado, vamos gerar perdas por comutação no bloqueio do semicondutor.</a:t>
                </a:r>
              </a:p>
              <a:p>
                <a:endParaRPr lang="en-US" sz="1200" kern="1200" dirty="0">
                  <a:solidFill>
                    <a:schemeClr val="tx1"/>
                  </a:solidFill>
                  <a:effectLst/>
                  <a:latin typeface="Calibri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Exemplo de comutação entre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𝑆_11 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e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𝑆_21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considerando a corrente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𝐼_𝑜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positiva fluindo inicialmente através da chave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𝑇_(11_1) 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e do diodo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𝐷_(11_2)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, e a tensão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𝑉_12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positiva: </a:t>
                </a:r>
              </a:p>
              <a:p>
                <a:pPr lvl="0"/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- No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primeiro momento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𝑇_(11_2)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é desligado, não gerando perdas pois não estava conduzindo corrente;</a:t>
                </a:r>
              </a:p>
              <a:p>
                <a:pPr lvl="0"/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- Após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,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𝑇_(21_1) 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é ligado. Como a tensão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𝑉_12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é positiva, nenhum esforço será gerado;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-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Quando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𝑇_(11_1)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é desligado, vamos gerar perdas por comutação no bloqueio do semicondutor.</a:t>
                </a:r>
              </a:p>
              <a:p>
                <a:endParaRPr lang="en-US" sz="1200" kern="1200" dirty="0">
                  <a:solidFill>
                    <a:schemeClr val="tx1"/>
                  </a:solidFill>
                  <a:effectLst/>
                  <a:latin typeface="Calibri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55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É possível concluir que a cada período de comutação ocorrem uma perda por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Turn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-off,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Turn-on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e recuperação reversa do diodo.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21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58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7288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19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52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37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4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8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36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68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5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24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94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98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4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Genericamente, um número qualquer de entradas pode ser diretamente interligado com um número qualquer de saídas.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2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1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5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É possível realizar uma analogia a um conversor com barramento CC, porém sem o elemento armazenador de energia.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2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Realiza a conexão das fontes de entrada direta e simultaneamente as fontes de saída através de uma chave bidirecional.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Circuito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grampeamento com maior quantidade de componentes do que o conversor indireto.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4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Perdas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condução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associada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queda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tensão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no IGBT/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Diodo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e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resistência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incremental para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determinada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corrente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Perda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comutação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relacionada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com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energia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necessária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para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mudança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estado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do semiconductor,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quando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submetido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uma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determinada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tensão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corrente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Perdas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bloqueio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serão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desprezadas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devido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pequeno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valor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quando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comparada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condução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comutação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9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D3759-20A9-43AA-B66D-5F6D5C08724C}" type="datetime1">
              <a:rPr lang="pt-BR" smtClean="0"/>
              <a:t>04/12/2015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425B-6E50-447D-9D2C-2A144074FA1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98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C836C-7116-4783-B36C-83C3D2D5C787}" type="datetime1">
              <a:rPr lang="pt-BR" smtClean="0"/>
              <a:t>04/12/2015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BA61-A196-4C67-B0DC-22ECEBDB6F6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9899C-10C7-454F-A042-7A072DF1830C}" type="datetime1">
              <a:rPr lang="pt-BR" smtClean="0"/>
              <a:t>04/12/2015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DC3BF-792A-4200-A094-9ADFD2F023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BC896-FC96-4F76-ADDF-61B7CA6D5813}" type="datetime1">
              <a:rPr lang="pt-BR" smtClean="0"/>
              <a:t>04/12/2015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A0D06-5F94-4551-A391-20CFD0B8160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C7ACC-65AB-493E-9DCA-8367F39CE5D5}" type="datetime1">
              <a:rPr lang="pt-BR" smtClean="0"/>
              <a:t>04/12/2015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7D0B-9765-4D47-AFE3-081D43C1CEB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80C78-9282-4796-A57D-D9596BF85D94}" type="datetime1">
              <a:rPr lang="pt-BR" smtClean="0"/>
              <a:t>04/12/2015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D62C-7749-466B-98A2-DDF96BDD86C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9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49B7-97E0-424E-A93A-86BE054F847D}" type="datetime1">
              <a:rPr lang="pt-BR" smtClean="0"/>
              <a:t>04/12/2015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0A0-FDD1-4AAA-9957-BD79B37E740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4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92DE-2B66-4866-BA04-94AC197F48CA}" type="datetime1">
              <a:rPr lang="pt-BR" smtClean="0"/>
              <a:t>04/12/2015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9093-15CB-4658-99BD-2120D58B944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6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71D23-9202-4902-AC68-9103F0D0AE56}" type="datetime1">
              <a:rPr lang="pt-BR" smtClean="0"/>
              <a:t>04/12/2015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C408-B6DC-46BB-A65C-2B5CBEE2E4B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A5FF7-3CFC-454B-960A-668E23AC65D5}" type="datetime1">
              <a:rPr lang="pt-BR" smtClean="0"/>
              <a:t>04/12/2015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FBC6-E169-418F-A024-931F5F2616B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1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6D41-4245-4600-95DB-FC4247B5AF3E}" type="datetime1">
              <a:rPr lang="pt-BR" smtClean="0"/>
              <a:t>04/12/2015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EF1FD-1023-41CD-BEE8-68918FD774F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2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2CDBA07-5F7C-4A3C-82DF-070F3ACC57C0}" type="datetime1">
              <a:rPr lang="pt-BR" smtClean="0"/>
              <a:t>04/12/2015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583AFD-BE81-4719-BEE4-B4E1C0383D4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tools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3.jpe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emf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aixaDeTexto 2"/>
          <p:cNvSpPr txBox="1">
            <a:spLocks noChangeArrowheads="1"/>
          </p:cNvSpPr>
          <p:nvPr/>
        </p:nvSpPr>
        <p:spPr bwMode="auto">
          <a:xfrm>
            <a:off x="539552" y="1916832"/>
            <a:ext cx="79930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SEMINÁRIOS DE ESTUDOS DIRIGIDOS</a:t>
            </a:r>
          </a:p>
          <a:p>
            <a:pPr algn="ctr">
              <a:defRPr/>
            </a:pP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Análise de </a:t>
            </a: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perdas </a:t>
            </a: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 </a:t>
            </a: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conversor Matricial</a:t>
            </a:r>
          </a:p>
        </p:txBody>
      </p:sp>
      <p:sp>
        <p:nvSpPr>
          <p:cNvPr id="2057" name="CaixaDeTexto 4"/>
          <p:cNvSpPr txBox="1">
            <a:spLocks noChangeArrowheads="1"/>
          </p:cNvSpPr>
          <p:nvPr/>
        </p:nvSpPr>
        <p:spPr bwMode="auto">
          <a:xfrm>
            <a:off x="539551" y="5189130"/>
            <a:ext cx="7993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000" b="1" dirty="0" smtClean="0">
                <a:solidFill>
                  <a:schemeClr val="tx2"/>
                </a:solidFill>
              </a:rPr>
              <a:t>Fábio </a:t>
            </a:r>
            <a:r>
              <a:rPr lang="pt-BR" sz="2000" b="1" dirty="0" smtClean="0">
                <a:solidFill>
                  <a:schemeClr val="tx2"/>
                </a:solidFill>
              </a:rPr>
              <a:t>C. </a:t>
            </a:r>
            <a:r>
              <a:rPr lang="pt-BR" sz="2000" b="1" dirty="0" smtClean="0">
                <a:solidFill>
                  <a:schemeClr val="tx2"/>
                </a:solidFill>
              </a:rPr>
              <a:t>Posser</a:t>
            </a:r>
          </a:p>
          <a:p>
            <a:pPr algn="ctr" eaLnBrk="1" hangingPunct="1"/>
            <a:r>
              <a:rPr lang="pt-BR" sz="2000" b="1" dirty="0"/>
              <a:t>Sérgio V. G. Oliveira</a:t>
            </a:r>
            <a:endParaRPr lang="pt-BR" sz="2000" b="1" dirty="0" smtClean="0">
              <a:solidFill>
                <a:schemeClr val="tx2"/>
              </a:solidFill>
            </a:endParaRPr>
          </a:p>
        </p:txBody>
      </p:sp>
      <p:sp>
        <p:nvSpPr>
          <p:cNvPr id="2058" name="CaixaDeTexto 4"/>
          <p:cNvSpPr txBox="1">
            <a:spLocks noChangeArrowheads="1"/>
          </p:cNvSpPr>
          <p:nvPr/>
        </p:nvSpPr>
        <p:spPr bwMode="auto">
          <a:xfrm>
            <a:off x="539551" y="5981218"/>
            <a:ext cx="799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Dezembro 2015</a:t>
            </a: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em semicondutores (IGBT)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539750" y="1421155"/>
                <a:ext cx="7776666" cy="3375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r>
                  <a:rPr lang="pt-BR" noProof="1" smtClean="0"/>
                  <a:t>Perdas em comutação;</a:t>
                </a:r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:endParaRPr lang="pt-BR" dirty="0" smtClean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:r>
                  <a:rPr lang="pt-BR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Onde</a:t>
                </a:r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𝑠𝑤𝑅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É a energia de comutação necessária ao semicondutor quando imposto sobre uma tensão de bloqueio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e corrente instantânea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São a tensão e corrente durante a comutação.</a:t>
                </a:r>
              </a:p>
              <a:p>
                <a:pPr marL="0" lvl="1" algn="just"/>
                <a:endParaRPr lang="pt-BR" noProof="1" smtClean="0"/>
              </a:p>
            </p:txBody>
          </p:sp>
        </mc:Choice>
        <mc:Fallback xmlns=""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421155"/>
                <a:ext cx="7776666" cy="3375283"/>
              </a:xfrm>
              <a:prstGeom prst="rect">
                <a:avLst/>
              </a:prstGeom>
              <a:blipFill rotWithShape="0">
                <a:blip r:embed="rId4"/>
                <a:stretch>
                  <a:fillRect l="-706" t="-903" r="-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531287" y="2132856"/>
                <a:ext cx="2017925" cy="526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  <m:r>
                      <a:rPr lang="pt-B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𝒔𝒘𝑹</m:t>
                        </m:r>
                      </m:sub>
                    </m:sSub>
                    <m:r>
                      <a:rPr lang="pt-B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sub>
                        </m:sSub>
                      </m:den>
                    </m:f>
                    <m:r>
                      <a:rPr lang="pt-B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87" y="2132856"/>
                <a:ext cx="2017925" cy="526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3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tx2"/>
                </a:solidFill>
                <a:cs typeface="Arial" charset="0"/>
              </a:rPr>
              <a:t>Conversor Matricial </a:t>
            </a: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22283"/>
            <a:ext cx="4824536" cy="5239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3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539750" y="1421155"/>
                <a:ext cx="7776666" cy="4206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 algn="just"/>
                <a:r>
                  <a:rPr lang="pt-BR" noProof="1" smtClean="0"/>
                  <a:t>Tensão de entrada e corrente de saída do conversor matricial:</a:t>
                </a:r>
                <a:endParaRPr lang="pt-BR" noProof="1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Onde: 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=1, 2, 3;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Ângulo da tensão de entrada.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Ângulo da corrente de saída.</a:t>
                </a:r>
              </a:p>
              <a:p>
                <a:pPr marL="0" lvl="1" algn="just"/>
                <a:endParaRPr lang="pt-BR" noProof="1" smtClean="0"/>
              </a:p>
            </p:txBody>
          </p:sp>
        </mc:Choice>
        <mc:Fallback xmlns="">
          <p:sp>
            <p:nvSpPr>
              <p:cNvPr id="8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421155"/>
                <a:ext cx="7776666" cy="4206280"/>
              </a:xfrm>
              <a:prstGeom prst="rect">
                <a:avLst/>
              </a:prstGeom>
              <a:blipFill rotWithShape="0">
                <a:blip r:embed="rId3"/>
                <a:stretch>
                  <a:fillRect l="-706" t="-7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no Conversor Matricial 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2049227" y="2044851"/>
                <a:ext cx="4982046" cy="1282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  <a:tabLst>
                    <a:tab pos="1565910" algn="ctr"/>
                    <a:tab pos="3132455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0"/>
                  </a:spcAft>
                  <a:tabLst>
                    <a:tab pos="1565910" algn="ctr"/>
                    <a:tab pos="3132455" algn="r"/>
                  </a:tabLst>
                </a:pPr>
                <a:endParaRPr lang="pt-BR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0"/>
                  </a:spcAft>
                  <a:tabLst>
                    <a:tab pos="1565910" algn="ctr"/>
                    <a:tab pos="3132455" algn="r"/>
                  </a:tabLst>
                </a:pPr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	</a:t>
                </a:r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pt-BR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𝑜𝑘</m:t>
                        </m:r>
                      </m:sub>
                    </m:sSub>
                    <m:d>
                      <m:d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func>
                      <m:func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pt-BR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27" y="2044851"/>
                <a:ext cx="4982046" cy="12828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8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421155"/>
            <a:ext cx="7776666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Perda em condução:</a:t>
            </a: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Corrente fluindo através de um IGBT e um Diodo de cada fase.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Considerando a tensão de entrada e corrente de saída senoidais.</a:t>
            </a: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0" lvl="1" algn="just"/>
            <a:r>
              <a:rPr lang="pt-BR" noProof="1" smtClean="0"/>
              <a:t>Podemos calcular as perdas em condução em apenas ¼ do período e multiplicar por 3 para obter as perdas totais.</a:t>
            </a:r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Só dependem da corrente de pico;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Não possui relação com o índice de modulação.</a:t>
            </a:r>
            <a:endParaRPr lang="pt-BR" noProof="1"/>
          </a:p>
        </p:txBody>
      </p:sp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no Conversor Matricial 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2003376" y="3587760"/>
                <a:ext cx="5616624" cy="1438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  <a:tabLst>
                    <a:tab pos="1565910" algn="ctr"/>
                    <a:tab pos="3132455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_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𝐶𝑀𝐶</m:t>
                          </m:r>
                        </m:sub>
                      </m:sSub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=3.</m:t>
                      </m:r>
                      <m:f>
                        <m:f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  <m:nary>
                        <m:naryPr>
                          <m:limLoc m:val="subSup"/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type m:val="skw"/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𝜋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𝐶𝐸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𝑜</m:t>
                                      </m:r>
                                      <m: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𝑜</m:t>
                                      </m:r>
                                      <m: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𝑜</m:t>
                              </m:r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.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  <a:tabLst>
                    <a:tab pos="1565910" algn="ctr"/>
                    <a:tab pos="3132455" algn="r"/>
                  </a:tabLst>
                </a:pPr>
                <a:r>
                  <a:rPr lang="pt-BR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algn="just">
                  <a:spcAft>
                    <a:spcPts val="0"/>
                  </a:spcAft>
                  <a:tabLst>
                    <a:tab pos="1565910" algn="ctr"/>
                    <a:tab pos="3132455" algn="r"/>
                  </a:tabLst>
                </a:pPr>
                <a:r>
                  <a:rPr lang="pt-BR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𝐶𝑀𝐶</m:t>
                        </m:r>
                      </m:sub>
                    </m:sSub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</m:t>
                        </m:r>
                      </m:num>
                      <m:den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𝜋</m:t>
                        </m:r>
                      </m:den>
                    </m:f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d>
                      <m:d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𝐶𝐸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sSubSup>
                      <m:sSubSup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</m:t>
                        </m:r>
                      </m:sub>
                      <m:sup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d>
                      <m:d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𝐶𝐸</m:t>
                            </m:r>
                          </m:sub>
                        </m:s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e>
                    </m:d>
                  </m:oMath>
                </a14:m>
                <a:endParaRPr lang="pt-BR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76" y="3587760"/>
                <a:ext cx="5616624" cy="14387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268760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Perda em comutação:</a:t>
            </a: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0" lvl="1" algn="just"/>
            <a:r>
              <a:rPr lang="pt-BR" noProof="1"/>
              <a:t>Considerando uma modulação Space Vector utilizando 4 comutações por período de </a:t>
            </a:r>
            <a:r>
              <a:rPr lang="pt-BR" noProof="1" smtClean="0"/>
              <a:t>chaveamento e o método FourStep para comutação entre as fases de entrada, podemos analisar as perdas de comutação em um período de chavemaneto.</a:t>
            </a:r>
            <a:endParaRPr lang="pt-BR" noProof="1"/>
          </a:p>
        </p:txBody>
      </p:sp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no Conversor Matricial 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555776" y="3023086"/>
            <a:ext cx="4032448" cy="35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no Conversor Matricial 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425739"/>
            <a:ext cx="4598400" cy="25119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375" y="3933056"/>
            <a:ext cx="4530132" cy="25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no Conversor Matricial 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772816"/>
            <a:ext cx="1305923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268760"/>
            <a:ext cx="77766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Perda em comutação:</a:t>
            </a: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</p:txBody>
      </p:sp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no Conversor Matricial 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559708" y="1915091"/>
                <a:ext cx="7981041" cy="341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  <a:tabLst>
                    <a:tab pos="1565910" algn="ctr"/>
                    <a:tab pos="3132455" algn="r"/>
                  </a:tabLst>
                </a:pPr>
                <a:r>
                  <a:rPr lang="pt-BR" dirty="0" smtClean="0">
                    <a:ea typeface="Times New Roman" panose="02020603050405020304" pitchFamily="18" charset="0"/>
                  </a:rPr>
                  <a:t>	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/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𝑇𝑠</m:t>
                        </m:r>
                      </m:sub>
                    </m:sSub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𝑜𝑛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_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𝑜𝑓𝑓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_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𝑟𝑟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_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𝑜</m:t>
                                </m:r>
                                <m:r>
                                  <a:rPr lang="pt-B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	 </a:t>
                </a: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:endParaRPr lang="pt-BR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:r>
                  <a:rPr lang="pt-BR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Onde</a:t>
                </a:r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𝑜𝑛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Perda de </a:t>
                </a:r>
                <a:r>
                  <a:rPr lang="pt-BR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Turn-on</a:t>
                </a:r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do IGBT. </a:t>
                </a: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𝑜𝑓𝑓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Perda de </a:t>
                </a:r>
                <a:r>
                  <a:rPr lang="pt-BR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Turn</a:t>
                </a:r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-off do IGBT.</a:t>
                </a: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𝑟𝑟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Perda de recuperação reversa no diodo. </a:t>
                </a: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Tensão de referência para a perda determinada em </a:t>
                </a:r>
                <a:r>
                  <a:rPr lang="pt-BR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datasheet</a:t>
                </a:r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Corrente de referência para a perda determinada em </a:t>
                </a:r>
                <a:r>
                  <a:rPr lang="pt-BR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datasheet</a:t>
                </a:r>
                <a:r>
                  <a:rPr lang="pt-BR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endParaRPr lang="pt-BR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08" y="1915091"/>
                <a:ext cx="7981041" cy="3415294"/>
              </a:xfrm>
              <a:prstGeom prst="rect">
                <a:avLst/>
              </a:prstGeom>
              <a:blipFill rotWithShape="0">
                <a:blip r:embed="rId4"/>
                <a:stretch>
                  <a:fillRect l="-688" b="-19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4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268760"/>
            <a:ext cx="7776666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Perda em comutação:</a:t>
            </a:r>
          </a:p>
          <a:p>
            <a:pPr marL="0" lvl="1" algn="just"/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Frequência de comutação muito superior a frequência de entrada e saída do conversor;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/>
          </a:p>
          <a:p>
            <a:pPr marL="0" lvl="1" algn="just"/>
            <a:r>
              <a:rPr lang="pt-BR" noProof="1" smtClean="0"/>
              <a:t>Expandindo a tensão de entrada e corrente de saída em série de Fourier e integrando a equação será possível obter a seguinte equação:</a:t>
            </a: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</p:txBody>
      </p:sp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no Conversor Matricial 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1619672" y="2662652"/>
                <a:ext cx="6400800" cy="579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𝒔𝒘</m:t>
                        </m:r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  <m:r>
                      <a:rPr lang="pt-B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f>
                      <m:f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𝒐𝒏</m:t>
                                </m:r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sub>
                            </m:sSub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𝒐𝒇𝒇</m:t>
                                </m:r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sub>
                            </m:sSub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𝒓𝒓</m:t>
                                </m:r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sub>
                        </m:sSub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sub>
                        </m:sSub>
                      </m:den>
                    </m:f>
                    <m:r>
                      <a:rPr lang="pt-B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nary>
                      <m:naryPr>
                        <m:limLoc m:val="subSup"/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  <m:e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pt-BR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pt-BR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𝒐</m:t>
                                </m:r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nary>
                    <m:r>
                      <a:rPr lang="pt-B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𝒅𝒕</m:t>
                    </m:r>
                  </m:oMath>
                </a14:m>
                <a:r>
                  <a:rPr lang="pt-BR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662652"/>
                <a:ext cx="6400800" cy="5797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300708" y="4899433"/>
                <a:ext cx="6254750" cy="720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𝒔𝒘</m:t>
                          </m:r>
                          <m:r>
                            <m:rPr>
                              <m:lit/>
                            </m:rPr>
                            <a:rPr lang="pt-BR" b="0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𝑪𝑴𝑪</m:t>
                          </m:r>
                        </m:sub>
                      </m:sSub>
                      <m:r>
                        <a:rPr lang="pt-BR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24</m:t>
                          </m:r>
                          <m:rad>
                            <m:radPr>
                              <m:degHide m:val="on"/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pt-BR" b="0" i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𝒐𝒏</m:t>
                              </m:r>
                              <m:r>
                                <m:rPr>
                                  <m:lit/>
                                </m:rPr>
                                <a:rPr lang="pt-BR" b="0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𝒐𝒇𝒇</m:t>
                              </m:r>
                              <m:r>
                                <m:rPr>
                                  <m:lit/>
                                </m:rPr>
                                <a:rPr lang="pt-BR" b="0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𝒓𝒓</m:t>
                              </m:r>
                              <m:r>
                                <m:rPr>
                                  <m:lit/>
                                </m:rPr>
                                <a:rPr lang="pt-BR" b="0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e>
                      </m:d>
                      <m:r>
                        <a:rPr lang="pt-BR" b="0" i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08" y="4899433"/>
                <a:ext cx="6254750" cy="7203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3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268760"/>
            <a:ext cx="77766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 smtClean="0"/>
              <a:t>IGBT de 4ª geração do fabricante Infineon com encapsulamento Easy2B.</a:t>
            </a:r>
          </a:p>
        </p:txBody>
      </p:sp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Cálculo de Perdas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2420888"/>
            <a:ext cx="3886999" cy="283512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625" y="2399805"/>
            <a:ext cx="4033683" cy="22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626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TÓPICOS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55576" y="1340768"/>
            <a:ext cx="7713662" cy="449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Objetivo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pt-BR" b="1" dirty="0">
                <a:solidFill>
                  <a:schemeClr val="tx2"/>
                </a:solidFill>
                <a:cs typeface="Arial" charset="0"/>
              </a:rPr>
              <a:t>Introdução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>
                <a:solidFill>
                  <a:schemeClr val="tx2"/>
                </a:solidFill>
                <a:cs typeface="Arial" charset="0"/>
              </a:rPr>
              <a:t> Conversor matricial 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indireto</a:t>
            </a:r>
            <a:endParaRPr lang="pt-BR" b="1" dirty="0">
              <a:solidFill>
                <a:schemeClr val="tx2"/>
              </a:solidFill>
              <a:cs typeface="Arial" charset="0"/>
            </a:endParaRP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>
                <a:solidFill>
                  <a:schemeClr val="tx2"/>
                </a:solidFill>
                <a:cs typeface="Arial" charset="0"/>
              </a:rPr>
              <a:t> Conversor matricial 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direto</a:t>
            </a:r>
            <a:endParaRPr lang="pt-BR" b="1" dirty="0">
              <a:solidFill>
                <a:schemeClr val="tx2"/>
              </a:solidFill>
              <a:cs typeface="Arial" charset="0"/>
            </a:endParaRP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Perdas em semicondutores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Perdas no conversor matricial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Cálculo de Perdas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Simulação Térmica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Considerações Finais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Referências</a:t>
            </a:r>
            <a:endParaRPr lang="pt-BR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539750" y="1268760"/>
                <a:ext cx="7776666" cy="110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 algn="just"/>
                <a:endParaRPr lang="pt-BR" noProof="1" smtClean="0"/>
              </a:p>
              <a:p>
                <a:pPr marL="0" lvl="1" algn="just"/>
                <a:r>
                  <a:rPr lang="pt-BR" noProof="1" smtClean="0"/>
                  <a:t>IGBT de 4ª geração do fabricante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noProof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noProof="1"/>
                          <m:t>Infineon</m:t>
                        </m:r>
                      </m:e>
                      <m:sup>
                        <m:r>
                          <m:rPr>
                            <m:nor/>
                          </m:rPr>
                          <a:rPr lang="pt-BR" b="1" i="1" dirty="0"/>
                          <m:t>®</m:t>
                        </m:r>
                      </m:sup>
                    </m:sSup>
                  </m:oMath>
                </a14:m>
                <a:r>
                  <a:rPr lang="pt-BR" noProof="1" smtClean="0"/>
                  <a:t> com encapsulamento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noProof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noProof="1"/>
                          <m:t>Easy</m:t>
                        </m:r>
                        <m:r>
                          <m:rPr>
                            <m:nor/>
                          </m:rPr>
                          <a:rPr lang="pt-BR" noProof="1"/>
                          <m:t>2</m:t>
                        </m:r>
                        <m:r>
                          <m:rPr>
                            <m:nor/>
                          </m:rPr>
                          <a:rPr lang="pt-BR" noProof="1"/>
                          <m:t>B</m:t>
                        </m:r>
                      </m:e>
                      <m:sup>
                        <m:r>
                          <m:rPr>
                            <m:nor/>
                          </m:rPr>
                          <a:rPr lang="pt-BR" b="1" i="1" dirty="0"/>
                          <m:t>®</m:t>
                        </m:r>
                      </m:sup>
                    </m:sSup>
                  </m:oMath>
                </a14:m>
                <a:r>
                  <a:rPr lang="pt-BR" noProof="1" smtClean="0"/>
                  <a:t>.</a:t>
                </a:r>
              </a:p>
            </p:txBody>
          </p:sp>
        </mc:Choice>
        <mc:Fallback xmlns="">
          <p:sp>
            <p:nvSpPr>
              <p:cNvPr id="8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268760"/>
                <a:ext cx="7776666" cy="1109150"/>
              </a:xfrm>
              <a:prstGeom prst="rect">
                <a:avLst/>
              </a:prstGeom>
              <a:blipFill rotWithShape="0">
                <a:blip r:embed="rId3"/>
                <a:stretch>
                  <a:fillRect l="-706" r="-706" b="-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Cálculo de Perdas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5"/>
          <a:stretch>
            <a:fillRect/>
          </a:stretch>
        </p:blipFill>
        <p:spPr>
          <a:xfrm>
            <a:off x="2339752" y="2462649"/>
            <a:ext cx="4357112" cy="31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539750" y="1268760"/>
                <a:ext cx="7776666" cy="2211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 algn="just"/>
                <a:endParaRPr lang="pt-BR" noProof="1" smtClean="0"/>
              </a:p>
              <a:p>
                <a:pPr marL="0" lvl="1" algn="just"/>
                <a:r>
                  <a:rPr lang="pt-BR" noProof="1" smtClean="0"/>
                  <a:t>Simulação térmica realizada no software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noProof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noProof="1"/>
                          <m:t>R</m:t>
                        </m:r>
                        <m:r>
                          <m:rPr>
                            <m:nor/>
                          </m:rPr>
                          <a:rPr lang="pt-BR" noProof="1"/>
                          <m:t>−</m:t>
                        </m:r>
                        <m:r>
                          <m:rPr>
                            <m:nor/>
                          </m:rPr>
                          <a:rPr lang="pt-BR" noProof="1"/>
                          <m:t>Tools</m:t>
                        </m:r>
                      </m:e>
                      <m:sup>
                        <m:r>
                          <m:rPr>
                            <m:nor/>
                          </m:rPr>
                          <a:rPr lang="pt-BR" b="1" i="1" dirty="0"/>
                          <m:t>®</m:t>
                        </m:r>
                      </m:sup>
                    </m:sSup>
                  </m:oMath>
                </a14:m>
                <a:r>
                  <a:rPr lang="pt-BR" noProof="1" smtClean="0"/>
                  <a:t>.</a:t>
                </a:r>
              </a:p>
              <a:p>
                <a:pPr marL="0" lvl="1" algn="just"/>
                <a:r>
                  <a:rPr lang="pt-BR" noProof="1" smtClean="0">
                    <a:hlinkClick r:id="rId3"/>
                  </a:rPr>
                  <a:t>http://www.r-tools.com/</a:t>
                </a:r>
                <a:endParaRPr lang="pt-BR" noProof="1" smtClean="0"/>
              </a:p>
              <a:p>
                <a:pPr marL="0" lvl="1" algn="just"/>
                <a:endParaRPr lang="pt-BR" noProof="1" smtClean="0"/>
              </a:p>
              <a:p>
                <a:pPr marL="0" lvl="1" algn="just"/>
                <a:r>
                  <a:rPr lang="pt-BR" noProof="1"/>
                  <a:t>Considerado fluxo de </a:t>
                </a:r>
                <a:r>
                  <a:rPr lang="pt-BR" noProof="1" smtClean="0"/>
                  <a:t>ar total </a:t>
                </a:r>
                <a:r>
                  <a:rPr lang="pt-BR" noProof="1"/>
                  <a:t>de 49,3CFM referente a 2 ventiladores </a:t>
                </a:r>
                <a:r>
                  <a:rPr lang="pt-BR" noProof="1" smtClean="0"/>
                  <a:t>MGT6024XB-O38, com 60x60x38mm do fabricante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noProof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noProof="1"/>
                          <m:t>Protechnic</m:t>
                        </m:r>
                      </m:e>
                      <m:sup>
                        <m:r>
                          <m:rPr>
                            <m:nor/>
                          </m:rPr>
                          <a:rPr lang="pt-BR" b="1" i="1" dirty="0"/>
                          <m:t>®</m:t>
                        </m:r>
                      </m:sup>
                    </m:sSup>
                  </m:oMath>
                </a14:m>
                <a:r>
                  <a:rPr lang="pt-BR" noProof="1" smtClean="0"/>
                  <a:t>.</a:t>
                </a:r>
                <a:endParaRPr lang="pt-BR" noProof="1"/>
              </a:p>
              <a:p>
                <a:pPr marL="0" lvl="1" algn="just"/>
                <a:endParaRPr lang="pt-BR" noProof="1"/>
              </a:p>
            </p:txBody>
          </p:sp>
        </mc:Choice>
        <mc:Fallback xmlns="">
          <p:sp>
            <p:nvSpPr>
              <p:cNvPr id="8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268760"/>
                <a:ext cx="7776666" cy="2211503"/>
              </a:xfrm>
              <a:prstGeom prst="rect">
                <a:avLst/>
              </a:prstGeom>
              <a:blipFill rotWithShape="0">
                <a:blip r:embed="rId4"/>
                <a:stretch>
                  <a:fillRect l="-706" r="-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Cálculo de Perdas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3300084"/>
            <a:ext cx="2736304" cy="3056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4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539750" y="1268760"/>
                <a:ext cx="7776666" cy="1844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 algn="just"/>
                <a:endParaRPr lang="pt-BR" noProof="1" smtClean="0"/>
              </a:p>
              <a:p>
                <a:pPr marL="0" lvl="1" algn="just"/>
                <a:r>
                  <a:rPr lang="pt-BR" noProof="1" smtClean="0"/>
                  <a:t>Dissipador Extrudado modelo 60815 com 250mm de comprimento.</a:t>
                </a:r>
              </a:p>
              <a:p>
                <a:pPr marL="0" lvl="1" algn="just"/>
                <a:endParaRPr lang="pt-BR" noProof="1"/>
              </a:p>
              <a:p>
                <a:pPr marL="0" lvl="1" algn="just"/>
                <a:r>
                  <a:rPr lang="pt-BR" noProof="1"/>
                  <a:t>Dissipador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noProof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noProof="1"/>
                          <m:t>HollowFin</m:t>
                        </m:r>
                      </m:e>
                      <m:sup>
                        <m:r>
                          <m:rPr>
                            <m:nor/>
                          </m:rPr>
                          <a:rPr lang="pt-BR" b="1" i="1" dirty="0"/>
                          <m:t>®</m:t>
                        </m:r>
                      </m:sup>
                    </m:sSup>
                  </m:oMath>
                </a14:m>
                <a:r>
                  <a:rPr lang="pt-BR" noProof="1"/>
                  <a:t> com 212mm de largura, 250mm de comprimento e aletas com 50mm de altura.</a:t>
                </a:r>
              </a:p>
              <a:p>
                <a:pPr marL="0" lvl="1" algn="just"/>
                <a:endParaRPr lang="pt-BR" noProof="1" smtClean="0"/>
              </a:p>
            </p:txBody>
          </p:sp>
        </mc:Choice>
        <mc:Fallback xmlns="">
          <p:sp>
            <p:nvSpPr>
              <p:cNvPr id="8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268760"/>
                <a:ext cx="7776666" cy="1844416"/>
              </a:xfrm>
              <a:prstGeom prst="rect">
                <a:avLst/>
              </a:prstGeom>
              <a:blipFill rotWithShape="0">
                <a:blip r:embed="rId3"/>
                <a:stretch>
                  <a:fillRect l="-706" r="-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Cálculo de Perdas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87" y="3356992"/>
            <a:ext cx="3770181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/>
          <p:nvPr/>
        </p:nvPicPr>
        <p:blipFill>
          <a:blip r:embed="rId6"/>
          <a:stretch>
            <a:fillRect/>
          </a:stretch>
        </p:blipFill>
        <p:spPr>
          <a:xfrm>
            <a:off x="4716016" y="3531687"/>
            <a:ext cx="3456384" cy="220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Cálculo de Perdas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060848"/>
            <a:ext cx="14350070" cy="200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Simulação Térmica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39750" y="1421155"/>
            <a:ext cx="777666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Temperatura </a:t>
            </a:r>
            <a:r>
              <a:rPr lang="pt-BR" dirty="0"/>
              <a:t>ambiente de 50 °C</a:t>
            </a:r>
            <a:r>
              <a:rPr lang="pt-BR" dirty="0" smtClean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Resistência térmica do módulo entre junção e </a:t>
            </a:r>
            <a:r>
              <a:rPr lang="pt-BR" i="1" dirty="0"/>
              <a:t>case</a:t>
            </a:r>
            <a:r>
              <a:rPr lang="pt-BR" dirty="0"/>
              <a:t> igual a 0,50 °C/W</a:t>
            </a:r>
            <a:r>
              <a:rPr lang="pt-BR" dirty="0" smtClean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Desconsiderando a resistência térmica da pasta térmica</a:t>
            </a:r>
            <a:r>
              <a:rPr lang="pt-BR" dirty="0" smtClean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Desconsiderando a resistência mecânica imposta pelo dissipador ao ventilador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021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Simulação Térmica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060848"/>
            <a:ext cx="12394096" cy="37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268760"/>
            <a:ext cx="77766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Imagem térmica da simulação utilizando dissipador </a:t>
            </a:r>
            <a:r>
              <a:rPr lang="pt-BR" dirty="0" err="1"/>
              <a:t>extrudado</a:t>
            </a:r>
            <a:r>
              <a:rPr lang="pt-BR" dirty="0"/>
              <a:t> modelo </a:t>
            </a:r>
            <a:r>
              <a:rPr lang="pt-BR" dirty="0" smtClean="0"/>
              <a:t>60815 com 31Arms de saída e frequência de chaveamento de 30kHz.</a:t>
            </a:r>
            <a:endParaRPr lang="pt-BR" noProof="1" smtClean="0"/>
          </a:p>
        </p:txBody>
      </p:sp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Cálculo de Perdas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  <p:pic>
        <p:nvPicPr>
          <p:cNvPr id="9" name="Imagem 8" descr="C:\projetos\ED1\trunk\Imagens\50CFM\Simulação Extrudado 50CFM 45W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383"/>
            <a:ext cx="5077544" cy="4101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1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539750" y="1047429"/>
                <a:ext cx="7776666" cy="1013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 algn="just"/>
                <a:endParaRPr lang="pt-BR" noProof="1" smtClean="0"/>
              </a:p>
              <a:p>
                <a:pPr marL="0" lvl="1" algn="just"/>
                <a:r>
                  <a:rPr lang="pt-BR" dirty="0"/>
                  <a:t>Imagem térmica da simulação utilizando dissipador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noProof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noProof="1"/>
                          <m:t>HollowFin</m:t>
                        </m:r>
                      </m:e>
                      <m:sup>
                        <m:r>
                          <m:rPr>
                            <m:nor/>
                          </m:rPr>
                          <a:rPr lang="pt-BR" b="1" i="1" dirty="0"/>
                          <m:t>®</m:t>
                        </m:r>
                      </m:sup>
                    </m:sSup>
                  </m:oMath>
                </a14:m>
                <a:r>
                  <a:rPr lang="pt-BR" dirty="0" smtClean="0"/>
                  <a:t>com 31Arms de saída e frequência de chaveamento de 30kHz.</a:t>
                </a:r>
                <a:endParaRPr lang="pt-BR" noProof="1" smtClean="0"/>
              </a:p>
            </p:txBody>
          </p:sp>
        </mc:Choice>
        <mc:Fallback xmlns="">
          <p:sp>
            <p:nvSpPr>
              <p:cNvPr id="8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047429"/>
                <a:ext cx="7776666" cy="1013419"/>
              </a:xfrm>
              <a:prstGeom prst="rect">
                <a:avLst/>
              </a:prstGeom>
              <a:blipFill rotWithShape="0">
                <a:blip r:embed="rId3"/>
                <a:stretch>
                  <a:fillRect l="-706" r="-706" b="-90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Cálculo de Perdas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  <p:pic>
        <p:nvPicPr>
          <p:cNvPr id="7" name="Imagem 6" descr="C:\projetos\ED1\trunk\Imagens\50CFM\Simulação Hollowfin 50CFM 45W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25627"/>
            <a:ext cx="5250884" cy="4230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3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539750" y="1263453"/>
                <a:ext cx="7776666" cy="1013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 algn="just"/>
                <a:r>
                  <a:rPr lang="pt-BR" dirty="0" smtClean="0"/>
                  <a:t>Imagem </a:t>
                </a:r>
                <a:r>
                  <a:rPr lang="pt-BR" dirty="0"/>
                  <a:t>térmica da simulação utilizando dissipador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noProof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noProof="1"/>
                          <m:t>HollowFin</m:t>
                        </m:r>
                      </m:e>
                      <m:sup>
                        <m:r>
                          <m:rPr>
                            <m:nor/>
                          </m:rPr>
                          <a:rPr lang="pt-BR" b="1" i="1" dirty="0"/>
                          <m:t>®</m:t>
                        </m:r>
                      </m:sup>
                    </m:sSup>
                  </m:oMath>
                </a14:m>
                <a:r>
                  <a:rPr lang="pt-BR" dirty="0" smtClean="0"/>
                  <a:t>com 31Arms de saída, frequência de chaveamento de 30kHz e apenas um ventilador com fluxo de </a:t>
                </a:r>
                <a:r>
                  <a:rPr lang="pt-BR" dirty="0"/>
                  <a:t>ar total de </a:t>
                </a:r>
                <a:r>
                  <a:rPr lang="pt-BR" dirty="0" smtClean="0"/>
                  <a:t>24,9CFM.</a:t>
                </a:r>
                <a:endParaRPr lang="pt-BR" noProof="1" smtClean="0"/>
              </a:p>
            </p:txBody>
          </p:sp>
        </mc:Choice>
        <mc:Fallback xmlns="">
          <p:sp>
            <p:nvSpPr>
              <p:cNvPr id="8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263453"/>
                <a:ext cx="7776666" cy="1013419"/>
              </a:xfrm>
              <a:prstGeom prst="rect">
                <a:avLst/>
              </a:prstGeom>
              <a:blipFill rotWithShape="0">
                <a:blip r:embed="rId3"/>
                <a:stretch>
                  <a:fillRect l="-706" r="-706" b="-83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Cálculo de Perdas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  <p:pic>
        <p:nvPicPr>
          <p:cNvPr id="9" name="Imagem 8" descr="C:\projetos\ED1\trunk\Imagens\50CFM\Simulação Hollowfin 25CFM 45W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48" y="2276872"/>
            <a:ext cx="5276403" cy="4261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63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Considerações finais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29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539750" y="1484785"/>
                <a:ext cx="7871865" cy="239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dirty="0" smtClean="0"/>
                  <a:t>Considerando </a:t>
                </a:r>
                <a:r>
                  <a:rPr lang="pt-BR" dirty="0"/>
                  <a:t>uma margem de operação de 30°C para a temperatura máxima de junção do semicondutor, e analisando </a:t>
                </a:r>
                <a:r>
                  <a:rPr lang="pt-BR" dirty="0" smtClean="0"/>
                  <a:t>os resultados de simulação, </a:t>
                </a:r>
                <a:r>
                  <a:rPr lang="pt-BR" dirty="0"/>
                  <a:t>pode-se concluir que o conversor em estudo poderá operar com frequência de chaveamento de 30kHz e 17A, 20kHz e 21A ou 10kHz e 31A, utilizando o dissipador </a:t>
                </a:r>
                <a:r>
                  <a:rPr lang="pt-BR" dirty="0" err="1"/>
                  <a:t>extrudado</a:t>
                </a:r>
                <a:r>
                  <a:rPr lang="pt-BR" dirty="0"/>
                  <a:t> 60815 sem apresentar falhas por </a:t>
                </a:r>
                <a:r>
                  <a:rPr lang="pt-BR" dirty="0" err="1"/>
                  <a:t>sobretemperatura</a:t>
                </a:r>
                <a:r>
                  <a:rPr lang="pt-BR" dirty="0"/>
                  <a:t> ou trabalhar com 30kHz e 31A utilizando dissipador </a:t>
                </a:r>
                <a:r>
                  <a:rPr lang="pt-BR" dirty="0" smtClean="0"/>
                  <a:t>modelo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noProof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noProof="1"/>
                          <m:t>HollowFin</m:t>
                        </m:r>
                      </m:e>
                      <m:sup>
                        <m:r>
                          <m:rPr>
                            <m:nor/>
                          </m:rPr>
                          <a:rPr lang="pt-BR" b="1" i="1" dirty="0"/>
                          <m:t>®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484785"/>
                <a:ext cx="7871865" cy="2398413"/>
              </a:xfrm>
              <a:prstGeom prst="rect">
                <a:avLst/>
              </a:prstGeom>
              <a:blipFill rotWithShape="0">
                <a:blip r:embed="rId4"/>
                <a:stretch>
                  <a:fillRect l="-697" t="-1527" r="-6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375" y="3573016"/>
            <a:ext cx="11240561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Objetivo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Apresentar uma metodologia</a:t>
            </a:r>
            <a:r>
              <a:rPr lang="pt-BR" dirty="0" smtClean="0"/>
              <a:t> </a:t>
            </a:r>
            <a:r>
              <a:rPr lang="pt-BR" dirty="0"/>
              <a:t>de estudo para cálculo de perdas em um conversor matricial convencional (configuração direta</a:t>
            </a:r>
            <a:r>
              <a:rPr lang="pt-BR" dirty="0" smtClean="0"/>
              <a:t>).</a:t>
            </a:r>
          </a:p>
          <a:p>
            <a:pPr marL="0" lvl="1" algn="just"/>
            <a:endParaRPr lang="pt-BR" dirty="0"/>
          </a:p>
          <a:p>
            <a:pPr marL="0" lvl="1" algn="just"/>
            <a:r>
              <a:rPr lang="pt-BR" dirty="0"/>
              <a:t>Realizar o dimensionamento adequado da estrutura de potência do conversor  (IGBT, dissipador e ventilador) para obter a temperatura de junção do semicondutor abaixo do valor máximo de operação em regime. 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7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Considerações finais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539750" y="1484785"/>
                <a:ext cx="7871865" cy="1844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dirty="0" smtClean="0"/>
                  <a:t>Devido </a:t>
                </a:r>
                <a:r>
                  <a:rPr lang="pt-BR" dirty="0"/>
                  <a:t>a elevada eficiência do dissipador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noProof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noProof="1"/>
                          <m:t>HollowFin</m:t>
                        </m:r>
                      </m:e>
                      <m:sup>
                        <m:r>
                          <m:rPr>
                            <m:nor/>
                          </m:rPr>
                          <a:rPr lang="pt-BR" b="1" i="1" dirty="0"/>
                          <m:t>®</m:t>
                        </m:r>
                      </m:sup>
                    </m:sSup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verificou-se que seria possível reduzir o número de ventiladores no dissipador e manter o semicondutor em </a:t>
                </a:r>
                <a:r>
                  <a:rPr lang="pt-BR" dirty="0" smtClean="0"/>
                  <a:t>com 106,6°C de </a:t>
                </a:r>
                <a:r>
                  <a:rPr lang="pt-BR" dirty="0"/>
                  <a:t>temperatura </a:t>
                </a:r>
                <a:r>
                  <a:rPr lang="pt-BR" dirty="0" smtClean="0"/>
                  <a:t>na junção.</a:t>
                </a:r>
              </a:p>
              <a:p>
                <a:pPr algn="just"/>
                <a:endParaRPr lang="pt-BR" dirty="0" smtClean="0"/>
              </a:p>
              <a:p>
                <a:pPr algn="just"/>
                <a:r>
                  <a:rPr lang="pt-BR" dirty="0" smtClean="0"/>
                  <a:t>Porém não é possível eliminar completamente a ventilação forçada.</a:t>
                </a:r>
              </a:p>
              <a:p>
                <a:endParaRPr lang="pt-BR" noProof="1"/>
              </a:p>
            </p:txBody>
          </p:sp>
        </mc:Choice>
        <mc:Fallback xmlns=""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484785"/>
                <a:ext cx="7871865" cy="1844416"/>
              </a:xfrm>
              <a:prstGeom prst="rect">
                <a:avLst/>
              </a:prstGeom>
              <a:blipFill rotWithShape="0">
                <a:blip r:embed="rId4"/>
                <a:stretch>
                  <a:fillRect l="-697" r="-6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8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Referências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39750" y="1338917"/>
            <a:ext cx="81470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[1]	WHEELER, P. W., et al. “Matrix </a:t>
            </a:r>
            <a:r>
              <a:rPr lang="pt-BR" dirty="0" err="1"/>
              <a:t>converters</a:t>
            </a:r>
            <a:r>
              <a:rPr lang="pt-BR" dirty="0"/>
              <a:t>: a </a:t>
            </a:r>
            <a:r>
              <a:rPr lang="pt-BR" dirty="0" err="1"/>
              <a:t>technology</a:t>
            </a:r>
            <a:r>
              <a:rPr lang="pt-BR" dirty="0"/>
              <a:t> </a:t>
            </a:r>
            <a:r>
              <a:rPr lang="pt-BR" dirty="0" err="1"/>
              <a:t>review</a:t>
            </a:r>
            <a:r>
              <a:rPr lang="pt-BR" dirty="0"/>
              <a:t>”, Industrial </a:t>
            </a:r>
            <a:r>
              <a:rPr lang="pt-BR" dirty="0" err="1"/>
              <a:t>Electronics</a:t>
            </a:r>
            <a:r>
              <a:rPr lang="pt-BR" dirty="0"/>
              <a:t>, IEEE </a:t>
            </a:r>
            <a:r>
              <a:rPr lang="pt-BR" dirty="0" err="1"/>
              <a:t>Transactions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, v. 49, n. 2, p. 276-288, 2002.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[2]	</a:t>
            </a:r>
            <a:r>
              <a:rPr lang="pt-BR" dirty="0" err="1"/>
              <a:t>Gilli</a:t>
            </a:r>
            <a:r>
              <a:rPr lang="pt-BR" dirty="0"/>
              <a:t>, C, "Conversor Matricial Direto para Acionamento de Motor de Indução Trifásico" em Dissertação de Mestrado, Universidade Regional de Blumenau – FURB, 2012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[3]	</a:t>
            </a:r>
            <a:r>
              <a:rPr lang="pt-BR" dirty="0" err="1"/>
              <a:t>Jussila</a:t>
            </a:r>
            <a:r>
              <a:rPr lang="pt-BR" dirty="0"/>
              <a:t>, M.; </a:t>
            </a:r>
            <a:r>
              <a:rPr lang="pt-BR" dirty="0" err="1"/>
              <a:t>Tuusa</a:t>
            </a:r>
            <a:r>
              <a:rPr lang="pt-BR" dirty="0"/>
              <a:t>, H., "</a:t>
            </a:r>
            <a:r>
              <a:rPr lang="pt-BR" dirty="0" err="1"/>
              <a:t>Comparison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Direct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Indirect</a:t>
            </a:r>
            <a:r>
              <a:rPr lang="pt-BR" dirty="0"/>
              <a:t> Matrix </a:t>
            </a:r>
            <a:r>
              <a:rPr lang="pt-BR" dirty="0" err="1"/>
              <a:t>Converters</a:t>
            </a:r>
            <a:r>
              <a:rPr lang="pt-BR" dirty="0"/>
              <a:t> in </a:t>
            </a:r>
            <a:r>
              <a:rPr lang="pt-BR" dirty="0" err="1"/>
              <a:t>Induction</a:t>
            </a:r>
            <a:r>
              <a:rPr lang="pt-BR" dirty="0"/>
              <a:t> Motor Drive," em IEEE Industrial </a:t>
            </a:r>
            <a:r>
              <a:rPr lang="pt-BR" dirty="0" err="1"/>
              <a:t>Electronics</a:t>
            </a:r>
            <a:r>
              <a:rPr lang="pt-BR" dirty="0"/>
              <a:t>, IECON 2006 - 32nd </a:t>
            </a:r>
            <a:r>
              <a:rPr lang="pt-BR" dirty="0" err="1"/>
              <a:t>Annual</a:t>
            </a:r>
            <a:r>
              <a:rPr lang="pt-BR" dirty="0"/>
              <a:t> </a:t>
            </a:r>
            <a:r>
              <a:rPr lang="pt-BR" dirty="0" err="1"/>
              <a:t>Conference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, vol., no., pp.1621-1626, 6-10 Nov. 2006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[4]	Wang, B.; </a:t>
            </a:r>
            <a:r>
              <a:rPr lang="pt-BR" dirty="0" err="1"/>
              <a:t>Venkataramanan</a:t>
            </a:r>
            <a:r>
              <a:rPr lang="pt-BR" dirty="0"/>
              <a:t>, G., "</a:t>
            </a:r>
            <a:r>
              <a:rPr lang="pt-BR" dirty="0" err="1"/>
              <a:t>Analytical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Semiconductor</a:t>
            </a:r>
            <a:r>
              <a:rPr lang="pt-BR" dirty="0"/>
              <a:t> </a:t>
            </a:r>
            <a:r>
              <a:rPr lang="pt-BR" dirty="0" err="1"/>
              <a:t>Losses</a:t>
            </a:r>
            <a:r>
              <a:rPr lang="pt-BR" dirty="0"/>
              <a:t> in Matrix </a:t>
            </a:r>
            <a:r>
              <a:rPr lang="pt-BR" dirty="0" err="1"/>
              <a:t>Converters</a:t>
            </a:r>
            <a:r>
              <a:rPr lang="pt-BR" dirty="0"/>
              <a:t>," em Power </a:t>
            </a:r>
            <a:r>
              <a:rPr lang="pt-BR" dirty="0" err="1"/>
              <a:t>Electronics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Motion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Conference</a:t>
            </a:r>
            <a:r>
              <a:rPr lang="pt-BR" dirty="0"/>
              <a:t>, 2006. IPEMC 2006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[5]	</a:t>
            </a:r>
            <a:r>
              <a:rPr lang="pt-BR" dirty="0" err="1"/>
              <a:t>Burány</a:t>
            </a:r>
            <a:r>
              <a:rPr lang="pt-BR" dirty="0"/>
              <a:t>, N., “Safe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Four-</a:t>
            </a:r>
            <a:r>
              <a:rPr lang="pt-BR" dirty="0" err="1"/>
              <a:t>Quadrant</a:t>
            </a:r>
            <a:r>
              <a:rPr lang="pt-BR" dirty="0"/>
              <a:t> </a:t>
            </a:r>
            <a:r>
              <a:rPr lang="pt-BR" dirty="0" err="1"/>
              <a:t>Swtiches</a:t>
            </a:r>
            <a:r>
              <a:rPr lang="pt-BR" dirty="0"/>
              <a:t>” em </a:t>
            </a:r>
            <a:r>
              <a:rPr lang="pt-BR" dirty="0" err="1"/>
              <a:t>Institute</a:t>
            </a:r>
            <a:r>
              <a:rPr lang="pt-BR" dirty="0"/>
              <a:t> for Power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Electronic</a:t>
            </a:r>
            <a:r>
              <a:rPr lang="pt-BR" dirty="0"/>
              <a:t> </a:t>
            </a:r>
            <a:r>
              <a:rPr lang="pt-BR" dirty="0" err="1"/>
              <a:t>Engineering</a:t>
            </a:r>
            <a:r>
              <a:rPr lang="pt-BR" dirty="0"/>
              <a:t>, 1989.</a:t>
            </a:r>
          </a:p>
        </p:txBody>
      </p:sp>
    </p:spTree>
    <p:extLst>
      <p:ext uri="{BB962C8B-B14F-4D97-AF65-F5344CB8AC3E}">
        <p14:creationId xmlns:p14="http://schemas.microsoft.com/office/powerpoint/2010/main" val="21705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Introdução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073304" y="2210604"/>
            <a:ext cx="4853573" cy="4145746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421155"/>
            <a:ext cx="77766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Conversor matricial pode ser definido como um arranjo de semicondutores controlados que conecta diretamente a fonte de entrada a uma carga em sua saída.</a:t>
            </a:r>
          </a:p>
        </p:txBody>
      </p:sp>
    </p:spTree>
    <p:extLst>
      <p:ext uri="{BB962C8B-B14F-4D97-AF65-F5344CB8AC3E}">
        <p14:creationId xmlns:p14="http://schemas.microsoft.com/office/powerpoint/2010/main" val="19063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Introdução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421155"/>
            <a:ext cx="77766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A entrada e saída do conversor não podem ser fonte de tensão ou corrente simultaneamente;</a:t>
            </a:r>
          </a:p>
          <a:p>
            <a:pPr marL="0" lvl="1" algn="just"/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Fonte de tensão não pode ser colocada em curto-circuito assim como uma fonte de corrente não pode ser colocada em circuito-aberto.</a:t>
            </a:r>
          </a:p>
        </p:txBody>
      </p: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051720" y="2870370"/>
            <a:ext cx="4824536" cy="36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Introdução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421155"/>
            <a:ext cx="7776666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Principais características:</a:t>
            </a:r>
          </a:p>
          <a:p>
            <a:pPr marL="0" lvl="1" algn="just"/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Conversor AC-AC;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Bidirecional;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Fator de potência unitário;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Tensão e frequência variável em sua saída;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Não possui de elementos armazenadores de energia.</a:t>
            </a:r>
          </a:p>
        </p:txBody>
      </p:sp>
    </p:spTree>
    <p:extLst>
      <p:ext uri="{BB962C8B-B14F-4D97-AF65-F5344CB8AC3E}">
        <p14:creationId xmlns:p14="http://schemas.microsoft.com/office/powerpoint/2010/main" val="40307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Conversor </a:t>
            </a:r>
            <a:r>
              <a:rPr lang="pt-BR" sz="2800" b="1" dirty="0">
                <a:solidFill>
                  <a:schemeClr val="tx2"/>
                </a:solidFill>
                <a:cs typeface="Arial" charset="0"/>
              </a:rPr>
              <a:t>Matricial </a:t>
            </a: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Indireto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421155"/>
            <a:ext cx="77766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Melhor aproveitamento em situação de falta de fase;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Um semicondutor a mais em série com a corrente quando comparado ao conversor direto;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É possível modular o estágio retificador para efetuar comutação com corrente nula.</a:t>
            </a:r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</p:txBody>
      </p:sp>
      <p:pic>
        <p:nvPicPr>
          <p:cNvPr id="6" name="Imagem 5"/>
          <p:cNvPicPr/>
          <p:nvPr/>
        </p:nvPicPr>
        <p:blipFill>
          <a:blip r:embed="rId4"/>
          <a:stretch>
            <a:fillRect/>
          </a:stretch>
        </p:blipFill>
        <p:spPr>
          <a:xfrm>
            <a:off x="2339752" y="2642188"/>
            <a:ext cx="5040560" cy="377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tx2"/>
                </a:solidFill>
                <a:cs typeface="Arial" charset="0"/>
              </a:rPr>
              <a:t>Conversor Matricial </a:t>
            </a: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421155"/>
            <a:ext cx="777666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Maior tensão de saída do que o conversor matricial direto;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Distorção harmônica mais elevada quando operando com falta de fase ou rede desbalanceada;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Sobretensão nas chaves bidirecionais no momento de abertura dos semicondutores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</p:txBody>
      </p:sp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375855" y="2849853"/>
            <a:ext cx="4104456" cy="36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em semicondutores (IGBT)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539750" y="1421155"/>
                <a:ext cx="7776666" cy="459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r>
                  <a:rPr lang="pt-BR" noProof="1" smtClean="0"/>
                  <a:t>Perdas em condução;</a:t>
                </a:r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Onde: 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Queda de tensão através do IGBT.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– Corrente no IGBT.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Resistência incremental do IGBT.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Queda de tensão através do diodo.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– Corrente no diodo.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Resistência incremental do diodo</a:t>
                </a:r>
                <a:r>
                  <a:rPr lang="pt-BR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pt-BR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421155"/>
                <a:ext cx="7776666" cy="4591000"/>
              </a:xfrm>
              <a:prstGeom prst="rect">
                <a:avLst/>
              </a:prstGeom>
              <a:blipFill rotWithShape="0">
                <a:blip r:embed="rId4"/>
                <a:stretch>
                  <a:fillRect l="-706" t="-664" b="-11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1547664" y="1999146"/>
                <a:ext cx="62646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𝑪𝑬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pt-BR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sub>
                          </m:sSub>
                        </m:e>
                      </m:d>
                      <m:r>
                        <a:rPr lang="pt-BR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𝐂𝐄𝟎</m:t>
                          </m:r>
                        </m:sub>
                      </m:sSub>
                      <m:r>
                        <a:rPr lang="pt-BR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𝐂𝐄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𝐢</m:t>
                          </m:r>
                        </m:e>
                        <m:sub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𝐂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999146"/>
                <a:ext cx="626469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3534249" y="2596407"/>
                <a:ext cx="2291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d>
                      <m:r>
                        <a:rPr lang="pt-BR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sSub>
                        <m:sSub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249" y="2596407"/>
                <a:ext cx="229152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28269</TotalTime>
  <Words>1008</Words>
  <Application>Microsoft Office PowerPoint</Application>
  <PresentationFormat>Apresentação na tela (4:3)</PresentationFormat>
  <Paragraphs>272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Lavoratório de Sistemas Motrizes</dc:creator>
  <cp:lastModifiedBy>Fabio</cp:lastModifiedBy>
  <cp:revision>697</cp:revision>
  <dcterms:created xsi:type="dcterms:W3CDTF">2008-05-27T19:40:04Z</dcterms:created>
  <dcterms:modified xsi:type="dcterms:W3CDTF">2015-12-04T10:11:02Z</dcterms:modified>
</cp:coreProperties>
</file>