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5" r:id="rId3"/>
    <p:sldId id="482" r:id="rId4"/>
    <p:sldId id="564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2" r:id="rId15"/>
    <p:sldId id="611" r:id="rId16"/>
    <p:sldId id="613" r:id="rId17"/>
    <p:sldId id="614" r:id="rId18"/>
    <p:sldId id="615" r:id="rId19"/>
    <p:sldId id="616" r:id="rId20"/>
    <p:sldId id="617" r:id="rId21"/>
    <p:sldId id="576" r:id="rId22"/>
    <p:sldId id="618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73" d="100"/>
          <a:sy n="73" d="100"/>
        </p:scale>
        <p:origin x="66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01/12/2015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12/1/2015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associada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queda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no IGBT/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resistência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incremental para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relacionada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com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necessário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para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mudança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estado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do semiconductor,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submetido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uma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bloqueio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desprezadas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devido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pequeno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valor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comparada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9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associada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queda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no IGBT/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Diodo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resistência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incremental para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relacionada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com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energia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necessário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para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mudança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estado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do semiconductor,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submetido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uma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determinada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tensão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corrente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Perdas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bloqueio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serão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desprezadas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devido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pequeno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valor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comparada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condução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comutação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67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20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13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Exemplo de comutação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21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considerando 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 fluindo inicialmente através da chave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11_1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do diodo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11_2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e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positiva: 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No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primeiro momento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11_2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não gerando perdas pois não estava conduzindo corrente;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Após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21_1</m:t>
                        </m:r>
                      </m:sub>
                    </m:sSub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é ligado. Como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positiva, nenhum esforço será gerado;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+mn-ea"/>
                            <a:cs typeface="+mn-cs"/>
                          </a:rPr>
                          <m:t>11_1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vamos gerar perdas por comutação no bloqueio do semicondutor.</a:t>
                </a:r>
              </a:p>
              <a:p>
                <a:endParaRPr lang="en-US" sz="1200" kern="1200" dirty="0">
                  <a:solidFill>
                    <a:schemeClr val="tx1"/>
                  </a:solidFill>
                  <a:effectLst/>
                  <a:latin typeface="Calibri" pitchFamily="34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Exemplo de comutação entre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𝑆_11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𝑆_21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considerando a corrente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𝐼_𝑜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 fluindo inicialmente através da chave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𝑇_(11_1)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e do diodo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𝐷_(11_2)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e a tensão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𝑉_12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positiva: 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No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primeiro momento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𝑇_(11_2)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não gerando perdas pois não estava conduzindo corrente;</a:t>
                </a:r>
              </a:p>
              <a:p>
                <a:pPr lvl="0"/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Após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,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𝑇_(21_1) 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é ligado. Como a tensão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𝑉_12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positiva, nenhum esforço será gerado;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-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Quando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𝑇_(11_1)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Calibri" pitchFamily="34" charset="0"/>
                    <a:ea typeface="+mn-ea"/>
                    <a:cs typeface="+mn-cs"/>
                  </a:rPr>
                  <a:t> é desligado, vamos gerar perdas por comutação no bloqueio do semicondutor.</a:t>
                </a:r>
              </a:p>
              <a:p>
                <a:endParaRPr lang="en-US" sz="1200" kern="1200" dirty="0">
                  <a:solidFill>
                    <a:schemeClr val="tx1"/>
                  </a:solidFill>
                  <a:effectLst/>
                  <a:latin typeface="Calibri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É possível concluir que a cada período de comutação ocorrem uma perda por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Turn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-off,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Turn-on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e recuperação reversa do diodo.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Genericamente, um número qualquer de entradas pode ser diretamente interligado com um número qualquer de saídas.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1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5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É possível realizar uma analogia a um conversor com barramento CC, porém sem o elemento armazenador de energia.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Realiza a conexão das fontes de entrada direta e simultaneamente as fontes de saída através de uma chave bidirecional.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Circuito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de grampeamento com maior quantidade de componentes do que o conversor indireto.</a:t>
            </a:r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4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0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01/12/2015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SEMINÁRIOS DE ESTUDOS DIRIGIDOS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Semestre 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Letivo -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2015/2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Análise de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perdas 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conversor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518913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783772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Dezembro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22283"/>
            <a:ext cx="4824536" cy="5239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3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em semicondutores (IGBT)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459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pt-BR" noProof="1" smtClean="0"/>
                  <a:t>Perdas em condução;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Queda de tensão através do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Corrente no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Resistência incremental do IGBT.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Queda de tensão através do diodo.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Corrente no diodo.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Resistência incremental do diodo</a:t>
                </a: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4591000"/>
              </a:xfrm>
              <a:prstGeom prst="rect">
                <a:avLst/>
              </a:prstGeom>
              <a:blipFill rotWithShape="0">
                <a:blip r:embed="rId4"/>
                <a:stretch>
                  <a:fillRect l="-706" t="-664" b="-1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547664" y="1999146"/>
                <a:ext cx="62646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pt-BR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sub>
                          </m:sSub>
                        </m:e>
                      </m:d>
                      <m:r>
                        <a:rPr lang="pt-BR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𝐂𝐄𝟎</m:t>
                          </m:r>
                        </m:sub>
                      </m:sSub>
                      <m:r>
                        <a:rPr lang="pt-BR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𝐂𝐄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𝐢</m:t>
                          </m:r>
                        </m:e>
                        <m:sub>
                          <m:r>
                            <a:rPr lang="pt-BR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99146"/>
                <a:ext cx="62646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/>
              <p:cNvSpPr/>
              <p:nvPr/>
            </p:nvSpPr>
            <p:spPr>
              <a:xfrm>
                <a:off x="3534249" y="2596407"/>
                <a:ext cx="2291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49" y="2596407"/>
                <a:ext cx="229152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em semicondutores (IGBT)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3375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pt-BR" noProof="1" smtClean="0"/>
                  <a:t>Perdas em comutação;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endParaRPr lang="pt-BR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</a:t>
                </a: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É a energia de comutação necessária ao semicondutor quando imposto sobre uma tensão de bloqueio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 corrente instantânea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São a tensão e corrente durante a comutação.</a:t>
                </a:r>
              </a:p>
              <a:p>
                <a:pPr marL="0" lvl="1" algn="just"/>
                <a:endParaRPr lang="pt-BR" noProof="1" smtClean="0"/>
              </a:p>
            </p:txBody>
          </p:sp>
        </mc:Choice>
        <mc:Fallback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3375283"/>
              </a:xfrm>
              <a:prstGeom prst="rect">
                <a:avLst/>
              </a:prstGeom>
              <a:blipFill rotWithShape="0">
                <a:blip r:embed="rId4"/>
                <a:stretch>
                  <a:fillRect l="-706" t="-903"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3531287" y="2132856"/>
                <a:ext cx="2017925" cy="52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𝒔𝒘𝑹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87" y="2132856"/>
                <a:ext cx="2017925" cy="52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539750" y="1421155"/>
                <a:ext cx="7776666" cy="4206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 algn="just"/>
                <a:r>
                  <a:rPr lang="pt-BR" noProof="1" smtClean="0"/>
                  <a:t>Tensão de entrada e corrente de saída do conversor matricial:</a:t>
                </a: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pt-BR" noProof="1" smtClean="0"/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Onde: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=1, 2, 3;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Ângulo da tensão de entrada.</a:t>
                </a:r>
              </a:p>
              <a:p>
                <a:pPr indent="144145"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Ângulo da corrente de saída.</a:t>
                </a:r>
              </a:p>
              <a:p>
                <a:pPr marL="0" lvl="1" algn="just"/>
                <a:endParaRPr lang="pt-BR" noProof="1" smtClean="0"/>
              </a:p>
            </p:txBody>
          </p:sp>
        </mc:Choice>
        <mc:Fallback>
          <p:sp>
            <p:nvSpPr>
              <p:cNvPr id="8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421155"/>
                <a:ext cx="7776666" cy="4206280"/>
              </a:xfrm>
              <a:prstGeom prst="rect">
                <a:avLst/>
              </a:prstGeom>
              <a:blipFill rotWithShape="0">
                <a:blip r:embed="rId3"/>
                <a:stretch>
                  <a:fillRect l="-706" t="-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2049227" y="2044851"/>
                <a:ext cx="4982046" cy="1282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:r>
                  <a:rPr lang="pt-BR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𝑜𝑘</m:t>
                        </m:r>
                      </m:sub>
                    </m:sSub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27" y="2044851"/>
                <a:ext cx="4982046" cy="1282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22283"/>
            <a:ext cx="4824536" cy="5239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condução: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Corrente fluindo através de um IGBT e um Diodo de cada fase.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Considerando a tensão de entrada e corrente de saída senoidais.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r>
              <a:rPr lang="pt-BR" noProof="1" smtClean="0"/>
              <a:t>Podemos calcular as perdas em condução em apenas ¼ do período e multiplicar por 3 para obter as perdas totais.</a:t>
            </a:r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  <a:p>
            <a:pPr marL="0" lvl="1" algn="just"/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Só dependem da corrente de pico;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Não possui relação com o índice de modulação.</a:t>
            </a:r>
            <a:endParaRPr lang="pt-BR" noProof="1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2003376" y="3587760"/>
                <a:ext cx="5616624" cy="1438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_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𝐶𝑀𝐶</m:t>
                          </m:r>
                        </m:sub>
                      </m:sSub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=3.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limLoc m:val="subSup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pt-BR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.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𝐶𝑀𝐶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𝐶𝐸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  <m:sup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</m:oMath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76" y="3587760"/>
                <a:ext cx="5616624" cy="14387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r>
              <a:rPr lang="pt-BR" noProof="1"/>
              <a:t>Considerando uma modulação Space Vector utilizando 4 comutações por período </a:t>
            </a:r>
            <a:r>
              <a:rPr lang="pt-BR" noProof="1"/>
              <a:t>de </a:t>
            </a:r>
            <a:r>
              <a:rPr lang="pt-BR" noProof="1" smtClean="0"/>
              <a:t>chaveamento e o método FourStep para comutação entre as fases de entrada, pode-se observar que apenas 2 IGBT´s realizam esforços a cada comutação.</a:t>
            </a:r>
            <a:endParaRPr lang="pt-BR" noProof="1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55776" y="3023086"/>
            <a:ext cx="4032448" cy="35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425739"/>
            <a:ext cx="4598400" cy="25119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5" y="3933056"/>
            <a:ext cx="4530132" cy="25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72816"/>
            <a:ext cx="1305923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559708" y="1915091"/>
                <a:ext cx="7981041" cy="341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1565910" algn="ctr"/>
                    <a:tab pos="3132455" algn="r"/>
                  </a:tabLst>
                </a:pPr>
                <a:r>
                  <a:rPr lang="pt-BR" dirty="0" smtClean="0">
                    <a:ea typeface="Times New Roman" panose="02020603050405020304" pitchFamily="18" charset="0"/>
                  </a:rPr>
                  <a:t>	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/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𝑇𝑠</m:t>
                        </m:r>
                      </m:sub>
                    </m:sSub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𝑜𝑛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𝑜𝑓𝑓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𝑟𝑟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pt-B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pt-BR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 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endParaRPr lang="pt-BR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:r>
                  <a:rPr lang="pt-BR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Onde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𝑜𝑛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Turn-on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do IGBT.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𝑜𝑓𝑓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Turn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-off do IGBT.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𝑟𝑟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Perda de recuperação reversa no diodo. 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Tensão de referência para a perda determinada em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datasheet</a:t>
                </a:r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spcBef>
                    <a:spcPts val="1000"/>
                  </a:spcBef>
                  <a:spcAft>
                    <a:spcPts val="0"/>
                  </a:spcAft>
                  <a:tabLst>
                    <a:tab pos="133350" algn="l"/>
                    <a:tab pos="17653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Corrente de referência para a perda determinada em </a:t>
                </a:r>
                <a:r>
                  <a:rPr lang="pt-BR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datasheet</a:t>
                </a:r>
                <a:r>
                  <a:rPr lang="pt-BR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endParaRPr lang="pt-BR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" y="1915091"/>
                <a:ext cx="7981041" cy="3415294"/>
              </a:xfrm>
              <a:prstGeom prst="rect">
                <a:avLst/>
              </a:prstGeom>
              <a:blipFill rotWithShape="0">
                <a:blip r:embed="rId4"/>
                <a:stretch>
                  <a:fillRect l="-688" b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Conversor matricial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indireto</a:t>
            </a:r>
            <a:endParaRPr lang="pt-BR" b="1" dirty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Conversor matricial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b="1" dirty="0">
              <a:solidFill>
                <a:schemeClr val="tx2"/>
              </a:solidFill>
              <a:cs typeface="Arial" charset="0"/>
            </a:endParaRP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Conceitos de turbinas eólicas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Conversores de única célula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Conversores de múltiplas células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Problemas e viabilidade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Considerações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268760"/>
            <a:ext cx="777666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Perda em comutação: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Frequência de comutação muito superior a frequência de entrada e saída do conversor;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0" lvl="1" algn="just"/>
            <a:r>
              <a:rPr lang="pt-BR" noProof="1" smtClean="0"/>
              <a:t>Expandindo a tensão de entrada e corrente de saída em série de Fourier e integrando a equação será possível obter a seguinte equação: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</p:txBody>
      </p:sp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Perdas no Conversor Matricial 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619672" y="2662652"/>
                <a:ext cx="6400800" cy="579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𝒔𝒘</m:t>
                        </m:r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f>
                      <m:f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𝒐𝒏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𝒐𝒇𝒇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𝒓𝒓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subSup"/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  <m:e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pt-BR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𝒐</m:t>
                                </m:r>
                                <m:r>
                                  <a:rPr lang="pt-BR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pt-BR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  <m:r>
                      <a:rPr lang="pt-B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𝒅𝒕</m:t>
                    </m:r>
                  </m:oMath>
                </a14:m>
                <a:r>
                  <a:rPr lang="pt-BR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662652"/>
                <a:ext cx="6400800" cy="5797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1300708" y="4899433"/>
                <a:ext cx="6254750" cy="720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𝒔𝒘</m:t>
                          </m:r>
                          <m:r>
                            <m:rPr>
                              <m:lit/>
                            </m:rPr>
                            <a:rPr lang="pt-BR" b="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𝑪𝑴𝑪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24</m:t>
                          </m:r>
                          <m:rad>
                            <m:radPr>
                              <m:degHide m:val="on"/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pt-BR" b="0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𝒐𝒏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𝒐𝒇𝒇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𝒓𝒓</m:t>
                              </m:r>
                              <m:r>
                                <m:rPr>
                                  <m:lit/>
                                </m:rPr>
                                <a:rPr lang="pt-BR" b="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08" y="4899433"/>
                <a:ext cx="6254750" cy="7203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3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.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81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Referências</a:t>
            </a:r>
            <a:endParaRPr lang="pt-BR" sz="2800" b="1" dirty="0" smtClean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750" y="1338917"/>
            <a:ext cx="8147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[1]	WHEELER, P. W., et al. “Matrix </a:t>
            </a:r>
            <a:r>
              <a:rPr lang="pt-BR" dirty="0" err="1"/>
              <a:t>converters</a:t>
            </a:r>
            <a:r>
              <a:rPr lang="pt-BR" dirty="0"/>
              <a:t>: a </a:t>
            </a:r>
            <a:r>
              <a:rPr lang="pt-BR" dirty="0" err="1"/>
              <a:t>technology</a:t>
            </a:r>
            <a:r>
              <a:rPr lang="pt-BR" dirty="0"/>
              <a:t> </a:t>
            </a:r>
            <a:r>
              <a:rPr lang="pt-BR" dirty="0" err="1"/>
              <a:t>review</a:t>
            </a:r>
            <a:r>
              <a:rPr lang="pt-BR" dirty="0"/>
              <a:t>”, Industrial </a:t>
            </a:r>
            <a:r>
              <a:rPr lang="pt-BR" dirty="0" err="1"/>
              <a:t>Electronics</a:t>
            </a:r>
            <a:r>
              <a:rPr lang="pt-BR" dirty="0"/>
              <a:t>, IEEE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, v. 49, n. 2, p. 276-288, 2002.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[2]	</a:t>
            </a:r>
            <a:r>
              <a:rPr lang="pt-BR" dirty="0" err="1"/>
              <a:t>Gilli</a:t>
            </a:r>
            <a:r>
              <a:rPr lang="pt-BR" dirty="0"/>
              <a:t>, C, "Conversor Matricial Direto para Acionamento de Motor de Indução Trifásico" em Dissertação de Mestrado, Universidade Regional de Blumenau – FURB, 2012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	</a:t>
            </a:r>
            <a:r>
              <a:rPr lang="pt-BR" dirty="0" err="1"/>
              <a:t>Jussila</a:t>
            </a:r>
            <a:r>
              <a:rPr lang="pt-BR" dirty="0"/>
              <a:t>, M.; </a:t>
            </a:r>
            <a:r>
              <a:rPr lang="pt-BR" dirty="0" err="1"/>
              <a:t>Tuusa</a:t>
            </a:r>
            <a:r>
              <a:rPr lang="pt-BR" dirty="0"/>
              <a:t>, H., "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Direct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Indirect</a:t>
            </a:r>
            <a:r>
              <a:rPr lang="pt-BR" dirty="0"/>
              <a:t> Matrix </a:t>
            </a:r>
            <a:r>
              <a:rPr lang="pt-BR" dirty="0" err="1"/>
              <a:t>Converters</a:t>
            </a:r>
            <a:r>
              <a:rPr lang="pt-BR" dirty="0"/>
              <a:t> in </a:t>
            </a:r>
            <a:r>
              <a:rPr lang="pt-BR" dirty="0" err="1"/>
              <a:t>Induction</a:t>
            </a:r>
            <a:r>
              <a:rPr lang="pt-BR" dirty="0"/>
              <a:t> Motor Drive," em IEEE Industrial </a:t>
            </a:r>
            <a:r>
              <a:rPr lang="pt-BR" dirty="0" err="1"/>
              <a:t>Electronics</a:t>
            </a:r>
            <a:r>
              <a:rPr lang="pt-BR" dirty="0"/>
              <a:t>, IECON 2006 - 32nd </a:t>
            </a:r>
            <a:r>
              <a:rPr lang="pt-BR" dirty="0" err="1"/>
              <a:t>Annual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, vol., no., pp.1621-1626, 6-10 Nov. 2006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[4]	Wang, B.; </a:t>
            </a:r>
            <a:r>
              <a:rPr lang="pt-BR" dirty="0" err="1"/>
              <a:t>Venkataramanan</a:t>
            </a:r>
            <a:r>
              <a:rPr lang="pt-BR" dirty="0"/>
              <a:t>, G., "</a:t>
            </a:r>
            <a:r>
              <a:rPr lang="pt-BR" dirty="0" err="1"/>
              <a:t>Analytical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Semiconductor</a:t>
            </a:r>
            <a:r>
              <a:rPr lang="pt-BR" dirty="0"/>
              <a:t> </a:t>
            </a:r>
            <a:r>
              <a:rPr lang="pt-BR" dirty="0" err="1"/>
              <a:t>Losses</a:t>
            </a:r>
            <a:r>
              <a:rPr lang="pt-BR" dirty="0"/>
              <a:t> in Matrix </a:t>
            </a:r>
            <a:r>
              <a:rPr lang="pt-BR" dirty="0" err="1"/>
              <a:t>Converters</a:t>
            </a:r>
            <a:r>
              <a:rPr lang="pt-BR" dirty="0"/>
              <a:t>," em Power </a:t>
            </a:r>
            <a:r>
              <a:rPr lang="pt-BR" dirty="0" err="1"/>
              <a:t>Electronics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Motion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, 2006. IPEMC 2006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[5]	</a:t>
            </a:r>
            <a:r>
              <a:rPr lang="pt-BR" dirty="0" err="1"/>
              <a:t>Burány</a:t>
            </a:r>
            <a:r>
              <a:rPr lang="pt-BR" dirty="0"/>
              <a:t>, N., “Safe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Four-</a:t>
            </a:r>
            <a:r>
              <a:rPr lang="pt-BR" dirty="0" err="1"/>
              <a:t>Quadrant</a:t>
            </a:r>
            <a:r>
              <a:rPr lang="pt-BR" dirty="0"/>
              <a:t> </a:t>
            </a:r>
            <a:r>
              <a:rPr lang="pt-BR" dirty="0" err="1"/>
              <a:t>Swtiches</a:t>
            </a:r>
            <a:r>
              <a:rPr lang="pt-BR" dirty="0"/>
              <a:t>” em </a:t>
            </a:r>
            <a:r>
              <a:rPr lang="pt-BR" dirty="0" err="1"/>
              <a:t>Institute</a:t>
            </a:r>
            <a:r>
              <a:rPr lang="pt-BR" dirty="0"/>
              <a:t> for Power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Electronic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, 1989.</a:t>
            </a:r>
          </a:p>
        </p:txBody>
      </p:sp>
    </p:spTree>
    <p:extLst>
      <p:ext uri="{BB962C8B-B14F-4D97-AF65-F5344CB8AC3E}">
        <p14:creationId xmlns:p14="http://schemas.microsoft.com/office/powerpoint/2010/main" val="21705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uma metodologia</a:t>
            </a:r>
            <a:r>
              <a:rPr lang="pt-BR" dirty="0" smtClean="0"/>
              <a:t> </a:t>
            </a:r>
            <a:r>
              <a:rPr lang="pt-BR" dirty="0"/>
              <a:t>de estudo para cálculo de perdas em um conversor matricial convencional (configuração direta</a:t>
            </a:r>
            <a:r>
              <a:rPr lang="pt-BR" dirty="0" smtClean="0"/>
              <a:t>).</a:t>
            </a:r>
          </a:p>
          <a:p>
            <a:pPr marL="0" lvl="1" algn="just"/>
            <a:endParaRPr lang="pt-BR" dirty="0"/>
          </a:p>
          <a:p>
            <a:pPr marL="0" lvl="1" algn="just"/>
            <a:r>
              <a:rPr lang="pt-BR" dirty="0" smtClean="0"/>
              <a:t>O </a:t>
            </a:r>
            <a:r>
              <a:rPr lang="pt-BR" dirty="0"/>
              <a:t>objetivo é realizar o dimensionamento adequado do dissipador do conversor afim de obter a temperatura de junção do semicondutor abaixo do valor máximo de operação em regime. </a:t>
            </a:r>
            <a:endParaRPr lang="pt-BR" dirty="0" smtClean="0"/>
          </a:p>
          <a:p>
            <a:pPr marL="0" lvl="1" algn="just"/>
            <a:endParaRPr lang="pt-BR" dirty="0"/>
          </a:p>
          <a:p>
            <a:pPr marL="0" lvl="1" algn="just"/>
            <a:r>
              <a:rPr lang="pt-BR" dirty="0" smtClean="0"/>
              <a:t>Uma </a:t>
            </a:r>
            <a:r>
              <a:rPr lang="pt-BR" dirty="0"/>
              <a:t>análise sobre o conversor matricial e o cálculo de perdas em semicondutores serão apresentadas e </a:t>
            </a:r>
            <a:r>
              <a:rPr lang="pt-BR" dirty="0" smtClean="0"/>
              <a:t>o </a:t>
            </a:r>
            <a:r>
              <a:rPr lang="pt-BR" dirty="0"/>
              <a:t>estudo de caso de um conversor matricial </a:t>
            </a:r>
            <a:r>
              <a:rPr lang="pt-BR" dirty="0" smtClean="0"/>
              <a:t>direto.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73304" y="2210604"/>
            <a:ext cx="4853573" cy="4145746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Conversor matricial pode ser definido como um arranjo de semicondutores controlador que conecta diretamente a fonte de entrada a uma carga em sua saída.</a:t>
            </a:r>
            <a:endParaRPr lang="pt-BR" noProof="1" smtClean="0"/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A entrada e saída do conversor não podem ser fonte de tensão ou corrente simultaneamente;</a:t>
            </a:r>
          </a:p>
          <a:p>
            <a:pPr marL="0" lvl="1" algn="just"/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Fonte de tensão não pode ser colocada em curto-circuito assim como uma fonte de corrente não pode ser colocada em circuito-aberto.</a:t>
            </a:r>
            <a:endParaRPr lang="pt-BR" noProof="1" smtClean="0"/>
          </a:p>
        </p:txBody>
      </p: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2870370"/>
            <a:ext cx="4824536" cy="36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Principais características:</a:t>
            </a:r>
          </a:p>
          <a:p>
            <a:pPr marL="0" lvl="1" algn="just"/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Conversor AC-AC;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Bidirecional;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Fator de potência unitário;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Tensão e frequência variável em sua saída;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Ausência de elementos armazenadores de energia.</a:t>
            </a:r>
            <a:endParaRPr lang="pt-BR" noProof="1" smtClean="0"/>
          </a:p>
        </p:txBody>
      </p:sp>
    </p:spTree>
    <p:extLst>
      <p:ext uri="{BB962C8B-B14F-4D97-AF65-F5344CB8AC3E}">
        <p14:creationId xmlns:p14="http://schemas.microsoft.com/office/powerpoint/2010/main" val="40307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Conversor </a:t>
            </a: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Indireto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Melhor aproveitamento em situação de falta de fase;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Um semicondutor a mais em série com a corrente quando comparado ao conversor direto;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É possível modular o estágio retificador para efetuar comutação com corrente nula.</a:t>
            </a:r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</p:txBody>
      </p:sp>
      <p:pic>
        <p:nvPicPr>
          <p:cNvPr id="6" name="Imagem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39752" y="2642188"/>
            <a:ext cx="5040560" cy="37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Maior tensão de saída do que o conversor matricial direto;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Distorção harmônica mais elevada quando operando com falta de fase ou rede desbalanceada;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Sobretensão nas chaves bidirecionais no momento de abertura dos semicondutores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</p:txBody>
      </p: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75855" y="2849853"/>
            <a:ext cx="4104456" cy="36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>
                <a:solidFill>
                  <a:schemeClr val="tx2"/>
                </a:solidFill>
                <a:cs typeface="Arial" charset="0"/>
              </a:rPr>
              <a:t>Conversor Matricial </a:t>
            </a: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Direto</a:t>
            </a:r>
            <a:endParaRPr lang="pt-BR" sz="28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750" y="1421155"/>
            <a:ext cx="77766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Maior tensão de saída do que o conversor matricial direto;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;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noProof="1" smtClean="0"/>
              <a:t>;</a:t>
            </a:r>
            <a:endParaRPr lang="pt-BR" noProof="1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pt-BR" noProof="1" smtClean="0"/>
          </a:p>
          <a:p>
            <a:pPr marL="0" lvl="1" algn="just"/>
            <a:endParaRPr lang="pt-BR" noProof="1" smtClean="0"/>
          </a:p>
          <a:p>
            <a:pPr marL="0" lvl="1" algn="just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462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28134</TotalTime>
  <Words>823</Words>
  <Application>Microsoft Office PowerPoint</Application>
  <PresentationFormat>Apresentação na tela (4:3)</PresentationFormat>
  <Paragraphs>225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684</cp:revision>
  <dcterms:created xsi:type="dcterms:W3CDTF">2008-05-27T19:40:04Z</dcterms:created>
  <dcterms:modified xsi:type="dcterms:W3CDTF">2015-12-02T01:20:28Z</dcterms:modified>
</cp:coreProperties>
</file>