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5" r:id="rId3"/>
    <p:sldId id="437" r:id="rId4"/>
    <p:sldId id="482" r:id="rId5"/>
    <p:sldId id="485" r:id="rId6"/>
    <p:sldId id="486" r:id="rId7"/>
    <p:sldId id="484" r:id="rId8"/>
    <p:sldId id="501" r:id="rId9"/>
    <p:sldId id="487" r:id="rId10"/>
    <p:sldId id="481" r:id="rId11"/>
    <p:sldId id="488" r:id="rId12"/>
    <p:sldId id="489" r:id="rId13"/>
    <p:sldId id="491" r:id="rId14"/>
    <p:sldId id="492" r:id="rId15"/>
    <p:sldId id="498" r:id="rId16"/>
    <p:sldId id="499" r:id="rId17"/>
    <p:sldId id="496" r:id="rId18"/>
    <p:sldId id="497" r:id="rId19"/>
    <p:sldId id="493" r:id="rId20"/>
    <p:sldId id="494" r:id="rId21"/>
    <p:sldId id="495" r:id="rId22"/>
    <p:sldId id="500" r:id="rId23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5" autoAdjust="0"/>
    <p:restoredTop sz="94729" autoAdjust="0"/>
  </p:normalViewPr>
  <p:slideViewPr>
    <p:cSldViewPr>
      <p:cViewPr>
        <p:scale>
          <a:sx n="80" d="100"/>
          <a:sy n="80" d="100"/>
        </p:scale>
        <p:origin x="-84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08/09/2014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9/8/2014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ACE6-9A3E-4CFD-BA47-11C73FDE701B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1DCDF-5E99-40B8-ABFB-216B9A7CD62B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7A821-5820-47F9-9494-27CA78D09894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C505-A4B4-4649-AE08-A4894F41D342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6E928-7810-4337-8FAA-3ADF00975846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6FE90-424C-4D32-83FA-29DD03CFB36A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4E424-F516-4905-BA5D-CDFDF9EFF8CD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44B37-B1A6-4CF1-A8A8-8D9230F2F8A9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A6713-3981-4664-87C0-657E812FD1F7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512A8-D75D-4EA6-8E33-F4536915D8B0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10C5-424E-4F4A-A6D4-85894C44EB13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747A79-4EBD-4D76-8B18-2824CF99105A}" type="datetime1">
              <a:rPr lang="pt-BR" smtClean="0"/>
              <a:t>08/09/2014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2276872"/>
            <a:ext cx="79930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MODULAÇÃO cSV</a:t>
            </a:r>
            <a:endParaRPr lang="pt-BR" sz="3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750" y="4076700"/>
            <a:ext cx="7993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Ede Carlos Caldeira</a:t>
            </a:r>
          </a:p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Naelton Oliveira de Souza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750" y="5589588"/>
            <a:ext cx="799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Setembro 2014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3550168" cy="443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Modulação CSV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7544" y="1412776"/>
            <a:ext cx="7848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Tensão de linha para modulação senoidal e CSV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Mi = 1,15</a:t>
            </a:r>
            <a:endParaRPr lang="pt-BR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324612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004048" y="4509120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CSV = 99,6% de </a:t>
            </a:r>
            <a:r>
              <a:rPr lang="pt-BR" dirty="0" err="1" smtClean="0"/>
              <a:t>Vbus</a:t>
            </a:r>
            <a:r>
              <a:rPr lang="pt-BR" dirty="0" smtClean="0"/>
              <a:t> </a:t>
            </a:r>
          </a:p>
          <a:p>
            <a:endParaRPr lang="pt-BR" sz="1200" dirty="0" smtClean="0"/>
          </a:p>
          <a:p>
            <a:endParaRPr lang="pt-BR" sz="1200" dirty="0"/>
          </a:p>
          <a:p>
            <a:pPr lvl="0"/>
            <a:r>
              <a:rPr lang="pt-BR" dirty="0" smtClean="0"/>
              <a:t>SPWM = 94% </a:t>
            </a:r>
            <a:r>
              <a:rPr lang="pt-BR" dirty="0"/>
              <a:t>de </a:t>
            </a:r>
            <a:r>
              <a:rPr lang="pt-BR" dirty="0" err="1"/>
              <a:t>Vbus</a:t>
            </a:r>
            <a:r>
              <a:rPr lang="pt-BR" dirty="0"/>
              <a:t> </a:t>
            </a:r>
          </a:p>
          <a:p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(</a:t>
            </a:r>
            <a:r>
              <a:rPr lang="pt-BR" sz="1200" dirty="0"/>
              <a:t>inversor 2 níveis)</a:t>
            </a:r>
            <a:endParaRPr lang="pt-BR" sz="10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653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Modulação CSV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336704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7544" y="1268760"/>
            <a:ext cx="7848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Expressão matemática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98979"/>
            <a:ext cx="3600400" cy="22062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11560" y="2852936"/>
            <a:ext cx="15841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Circuito</a:t>
            </a:r>
          </a:p>
        </p:txBody>
      </p:sp>
      <p:pic>
        <p:nvPicPr>
          <p:cNvPr id="1026" name="Picture 2" descr="C:\Users\Naelton\Dropbox\CCE\CSV\Simulação\Naelton\waveforms\01_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" t="62861" b="1949"/>
          <a:stretch/>
        </p:blipFill>
        <p:spPr bwMode="auto">
          <a:xfrm>
            <a:off x="4716016" y="3873614"/>
            <a:ext cx="3744416" cy="229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860032" y="2852936"/>
            <a:ext cx="313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Referência obtida Va_csv</a:t>
            </a:r>
          </a:p>
        </p:txBody>
      </p:sp>
    </p:spTree>
    <p:extLst>
      <p:ext uri="{BB962C8B-B14F-4D97-AF65-F5344CB8AC3E}">
        <p14:creationId xmlns:p14="http://schemas.microsoft.com/office/powerpoint/2010/main" val="40467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Circuito simulado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267744" y="1268760"/>
            <a:ext cx="5922145" cy="5256584"/>
            <a:chOff x="1835696" y="1268760"/>
            <a:chExt cx="5922145" cy="5256584"/>
          </a:xfrm>
        </p:grpSpPr>
        <p:pic>
          <p:nvPicPr>
            <p:cNvPr id="4" name="Imagem 3" descr="C:\Documents and Settings\Ede Carlos\Meus documentos\Dropbox\CCE\CSV\Simulação\Naelton\waveforms\Circuito Simulado Inversor_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268760"/>
              <a:ext cx="5922145" cy="5256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tângulo 4"/>
            <p:cNvSpPr/>
            <p:nvPr/>
          </p:nvSpPr>
          <p:spPr>
            <a:xfrm>
              <a:off x="4860032" y="4653136"/>
              <a:ext cx="1872208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00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Circuito simulado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4" name="Imagem 3" descr="C:\Documents and Settings\Ede Carlos\Meus documentos\Dropbox\CCE\CSV\Simulação\Naelton\waveforms\Circuito Simulado CSV_Inj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31290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8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Principais formas de ondas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1560" y="141277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Portadora e referência com índice de modulação igual a 1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8131892" cy="4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Principais formas de ondas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1560" y="1340768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Tensão de linha entre as fases A e B, e tensão da fase A, com índice de modulação igual a 1.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8154543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Principais formas de ondas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1560" y="134076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Corrente de saída para as fases A, B e C com índice de modulação igual a 1.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809120" cy="392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56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8154543" cy="4048125"/>
          </a:xfrm>
          <a:prstGeom prst="rect">
            <a:avLst/>
          </a:prstGeom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Principais formas de ondas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560" y="134076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Corrente da fase A e tensão de linha entre as fases A e B com índice de modulação igual a 1</a:t>
            </a:r>
          </a:p>
        </p:txBody>
      </p:sp>
    </p:spTree>
    <p:extLst>
      <p:ext uri="{BB962C8B-B14F-4D97-AF65-F5344CB8AC3E}">
        <p14:creationId xmlns:p14="http://schemas.microsoft.com/office/powerpoint/2010/main" val="50574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8154543" cy="4048125"/>
          </a:xfrm>
          <a:prstGeom prst="rect">
            <a:avLst/>
          </a:prstGeom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Principais formas de ondas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560" y="134076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Corrente do diodo do IGBT 6 (vermelho) e corrente do coletor emissor do IGBT 6 (azul) com índice de modulação igual a 1.</a:t>
            </a:r>
          </a:p>
        </p:txBody>
      </p:sp>
    </p:spTree>
    <p:extLst>
      <p:ext uri="{BB962C8B-B14F-4D97-AF65-F5344CB8AC3E}">
        <p14:creationId xmlns:p14="http://schemas.microsoft.com/office/powerpoint/2010/main" val="1077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THD x índice de modulação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887" t="32880" r="46329" b="24457"/>
          <a:stretch/>
        </p:blipFill>
        <p:spPr bwMode="auto">
          <a:xfrm>
            <a:off x="611560" y="2132856"/>
            <a:ext cx="5616624" cy="2949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90522"/>
              </p:ext>
            </p:extLst>
          </p:nvPr>
        </p:nvGraphicFramePr>
        <p:xfrm>
          <a:off x="6588224" y="2348880"/>
          <a:ext cx="1993900" cy="27432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609600"/>
                <a:gridCol w="730250"/>
                <a:gridCol w="654050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Mi</a:t>
                      </a:r>
                      <a:endParaRPr lang="pt-BR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THD -Linha</a:t>
                      </a:r>
                      <a:endParaRPr lang="pt-BR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THD -fase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0,2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252%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700%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0,4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163%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339%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0,6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118%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211%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0,8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144%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73,30%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101,10%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1,05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65,00%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92,00%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1,1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60,60%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84,40%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1,15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56,00%</a:t>
                      </a:r>
                      <a:endParaRPr lang="pt-BR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79,00%</a:t>
                      </a:r>
                      <a:endParaRPr lang="pt-BR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1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TÓPICOS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55576" y="1556792"/>
            <a:ext cx="7713662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Modulação PWM senoidal</a:t>
            </a:r>
            <a:r>
              <a:rPr lang="pt-BR" b="1" dirty="0" smtClean="0"/>
              <a:t>;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Modulação CSV</a:t>
            </a:r>
            <a:r>
              <a:rPr lang="pt-BR" b="1" dirty="0" smtClean="0"/>
              <a:t>;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Circuito simulado</a:t>
            </a:r>
            <a:r>
              <a:rPr lang="pt-BR" b="1" dirty="0" smtClean="0"/>
              <a:t>;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/>
              <a:t> Principais formas de ondas;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THD x índice de modulação;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Corrente nos interruptores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THD x índice de modulação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156" t="26359" r="25268" b="29891"/>
          <a:stretch/>
        </p:blipFill>
        <p:spPr bwMode="auto">
          <a:xfrm>
            <a:off x="899592" y="2276872"/>
            <a:ext cx="6139780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349302" y="5874218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THD da tensão de linha</a:t>
            </a:r>
            <a:endParaRPr lang="pt-BR" sz="105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11560" y="1340768"/>
            <a:ext cx="40324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2000" noProof="1" smtClean="0"/>
              <a:t>CSV x SPWM</a:t>
            </a:r>
            <a:endParaRPr lang="pt-BR" noProof="1">
              <a:solidFill>
                <a:schemeClr val="tx2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10330" y="4871482"/>
            <a:ext cx="17941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WTHD calculada para tensão de linha</a:t>
            </a:r>
          </a:p>
          <a:p>
            <a:endParaRPr lang="pt-BR" sz="1400" dirty="0" smtClean="0"/>
          </a:p>
          <a:p>
            <a:r>
              <a:rPr lang="pt-BR" sz="1400" dirty="0" smtClean="0"/>
              <a:t>CSV – 2,01%</a:t>
            </a:r>
          </a:p>
          <a:p>
            <a:r>
              <a:rPr lang="pt-BR" sz="1400" dirty="0" smtClean="0"/>
              <a:t>SPWM – 2,42%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7380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pic>
        <p:nvPicPr>
          <p:cNvPr id="3" name="Imagem 2" descr="C:\Documents and Settings\Ede Carlos\Meus documentos\Dropbox\CCE\CSV\Simulação\Naelton\waveforms\Circuito Simulado Inversor_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081" b="51436"/>
          <a:stretch/>
        </p:blipFill>
        <p:spPr bwMode="auto">
          <a:xfrm>
            <a:off x="467544" y="1412776"/>
            <a:ext cx="6753899" cy="2880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Corrente nos interruptores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509120"/>
            <a:ext cx="3771376" cy="1872208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635896" y="2924944"/>
            <a:ext cx="1728192" cy="1656184"/>
          </a:xfrm>
          <a:prstGeom prst="ellipse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91326"/>
              </p:ext>
            </p:extLst>
          </p:nvPr>
        </p:nvGraphicFramePr>
        <p:xfrm>
          <a:off x="5076056" y="4797152"/>
          <a:ext cx="3237311" cy="11854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5490"/>
                <a:gridCol w="992187"/>
                <a:gridCol w="809634"/>
              </a:tblGrid>
              <a:tr h="332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@ Mi = 1</a:t>
                      </a:r>
                      <a:endParaRPr lang="pt-BR" sz="1600" b="1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MOSFET</a:t>
                      </a:r>
                      <a:endParaRPr lang="pt-BR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Diodo</a:t>
                      </a:r>
                      <a:endParaRPr lang="pt-BR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</a:tr>
              <a:tr h="28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Corrente média [A]</a:t>
                      </a:r>
                      <a:endParaRPr lang="pt-BR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10,3</a:t>
                      </a:r>
                      <a:endParaRPr lang="pt-BR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pt-BR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32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Corrente eficaz [A]</a:t>
                      </a:r>
                      <a:endParaRPr lang="pt-BR" sz="14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18,04</a:t>
                      </a:r>
                      <a:endParaRPr lang="pt-BR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7,06</a:t>
                      </a:r>
                      <a:endParaRPr lang="pt-BR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Conclusão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560" y="1268760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</a:t>
            </a:r>
            <a:r>
              <a:rPr lang="pt-BR" dirty="0"/>
              <a:t>harmônicos injetados </a:t>
            </a:r>
            <a:r>
              <a:rPr lang="pt-BR"/>
              <a:t>na </a:t>
            </a:r>
            <a:r>
              <a:rPr lang="pt-BR" smtClean="0"/>
              <a:t>referência </a:t>
            </a:r>
            <a:r>
              <a:rPr lang="pt-BR" dirty="0"/>
              <a:t>de fase, são naturalmente anulados nas grandezas de linha, dessa forma em cargas motrizes trifásicas não aparecem efeitos dessas harmônicas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limite de operação sem que haja sobre modulação passa a ser de Ma = 1,15, ou seja, até esse limite não há a degradação da </a:t>
            </a:r>
            <a:r>
              <a:rPr lang="pt-BR" i="1" dirty="0"/>
              <a:t>THD</a:t>
            </a:r>
            <a:r>
              <a:rPr lang="pt-BR" dirty="0"/>
              <a:t> ou da </a:t>
            </a:r>
            <a:r>
              <a:rPr lang="pt-BR" i="1" dirty="0"/>
              <a:t>WTHD.</a:t>
            </a:r>
            <a:endParaRPr lang="en-US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operar o inversor sem que seja alcançada a sobre modulação, com a técnica </a:t>
            </a:r>
            <a:r>
              <a:rPr lang="pt-BR" i="1" dirty="0"/>
              <a:t>CSV </a:t>
            </a:r>
            <a:r>
              <a:rPr lang="pt-BR" dirty="0"/>
              <a:t>é possível obter-se um incremento de cerca </a:t>
            </a:r>
            <a:r>
              <a:rPr lang="pt-BR" dirty="0" smtClean="0"/>
              <a:t>de 30</a:t>
            </a:r>
            <a:r>
              <a:rPr lang="pt-BR" dirty="0"/>
              <a:t>% na potência entregue para </a:t>
            </a:r>
            <a:r>
              <a:rPr lang="pt-BR" dirty="0" smtClean="0"/>
              <a:t>carga:  resultado da simulação 3300 W </a:t>
            </a:r>
            <a:r>
              <a:rPr lang="pt-BR" dirty="0" smtClean="0">
                <a:sym typeface="Wingdings" panose="05000000000000000000" pitchFamily="2" charset="2"/>
              </a:rPr>
              <a:t> 4400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realização da modulação </a:t>
            </a:r>
            <a:r>
              <a:rPr lang="pt-BR" i="1" dirty="0"/>
              <a:t>CSV</a:t>
            </a:r>
            <a:r>
              <a:rPr lang="pt-BR" dirty="0"/>
              <a:t> </a:t>
            </a:r>
            <a:r>
              <a:rPr lang="pt-BR" dirty="0" smtClean="0"/>
              <a:t> é relativamente simples, </a:t>
            </a:r>
            <a:r>
              <a:rPr lang="pt-BR" dirty="0"/>
              <a:t>pois se baseia em um equacionamento que pode ser facilmente calculado via programação ou mesmo através de </a:t>
            </a:r>
            <a:r>
              <a:rPr lang="pt-BR" dirty="0" smtClean="0"/>
              <a:t>componentes analógicos elementares.</a:t>
            </a: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a implementação analógica </a:t>
            </a:r>
            <a:r>
              <a:rPr lang="pt-BR" dirty="0"/>
              <a:t>se podem alcançar frequências de chaveamento superiores, limitadas </a:t>
            </a:r>
            <a:r>
              <a:rPr lang="pt-BR" dirty="0" smtClean="0"/>
              <a:t>praticamente pelos </a:t>
            </a:r>
            <a:r>
              <a:rPr lang="pt-BR" dirty="0"/>
              <a:t>interruptores de potência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Modulação PWM senoidal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4990992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2732" y="5196953"/>
            <a:ext cx="874846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04000" lvl="2"/>
            <a:r>
              <a:rPr lang="pt-BR" sz="1600" dirty="0" smtClean="0"/>
              <a:t>(a) – Sinal </a:t>
            </a:r>
            <a:r>
              <a:rPr lang="pt-BR" sz="1600" dirty="0"/>
              <a:t>das referências e da </a:t>
            </a:r>
            <a:r>
              <a:rPr lang="pt-BR" sz="1600" dirty="0" smtClean="0"/>
              <a:t>portadora (modulação bipolar);</a:t>
            </a:r>
            <a:endParaRPr lang="pt-BR" sz="1600" dirty="0"/>
          </a:p>
          <a:p>
            <a:pPr marL="504000" lvl="2"/>
            <a:r>
              <a:rPr lang="pt-BR" sz="1600" dirty="0" smtClean="0"/>
              <a:t>(b</a:t>
            </a:r>
            <a:r>
              <a:rPr lang="pt-BR" sz="1600" dirty="0"/>
              <a:t>) – </a:t>
            </a:r>
            <a:r>
              <a:rPr lang="pt-BR" sz="1600" dirty="0" smtClean="0"/>
              <a:t>Tensão da </a:t>
            </a:r>
            <a:r>
              <a:rPr lang="pt-BR" sz="1600" dirty="0"/>
              <a:t>fase </a:t>
            </a:r>
            <a:r>
              <a:rPr lang="pt-BR" sz="1600" dirty="0" smtClean="0"/>
              <a:t>A;</a:t>
            </a:r>
          </a:p>
          <a:p>
            <a:pPr marL="504000" lvl="2"/>
            <a:r>
              <a:rPr lang="pt-BR" sz="1600" dirty="0" smtClean="0"/>
              <a:t>(</a:t>
            </a:r>
            <a:r>
              <a:rPr lang="pt-BR" sz="1600" dirty="0"/>
              <a:t>c) – </a:t>
            </a:r>
            <a:r>
              <a:rPr lang="pt-BR" sz="1600" dirty="0" smtClean="0"/>
              <a:t>Tensão </a:t>
            </a:r>
            <a:r>
              <a:rPr lang="pt-BR" sz="1600" dirty="0"/>
              <a:t>entre a fase </a:t>
            </a:r>
            <a:r>
              <a:rPr lang="pt-BR" sz="1600" dirty="0" smtClean="0"/>
              <a:t>B;</a:t>
            </a:r>
          </a:p>
          <a:p>
            <a:pPr marL="504000" lvl="2"/>
            <a:r>
              <a:rPr lang="pt-BR" sz="1600" dirty="0" smtClean="0"/>
              <a:t>(</a:t>
            </a:r>
            <a:r>
              <a:rPr lang="pt-BR" sz="1600" dirty="0"/>
              <a:t>d) – </a:t>
            </a:r>
            <a:r>
              <a:rPr lang="pt-BR" sz="1600" dirty="0" smtClean="0"/>
              <a:t>Tensão </a:t>
            </a:r>
            <a:r>
              <a:rPr lang="pt-BR" sz="1600" dirty="0"/>
              <a:t>de linha entre a fase A e a fase B (VAN – VBN</a:t>
            </a:r>
            <a:r>
              <a:rPr lang="pt-BR" sz="1600" dirty="0" smtClean="0"/>
              <a:t>).</a:t>
            </a:r>
            <a:endParaRPr lang="pt-BR" noProof="1"/>
          </a:p>
          <a:p>
            <a:pPr marL="504000" lvl="2"/>
            <a:endParaRPr lang="pt-BR" noProof="1" smtClean="0"/>
          </a:p>
        </p:txBody>
      </p:sp>
    </p:spTree>
    <p:extLst>
      <p:ext uri="{BB962C8B-B14F-4D97-AF65-F5344CB8AC3E}">
        <p14:creationId xmlns:p14="http://schemas.microsoft.com/office/powerpoint/2010/main" val="40967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Modulação PWM senoidal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936104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412776"/>
            <a:ext cx="8748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  Índice de modulação:</a:t>
            </a:r>
          </a:p>
          <a:p>
            <a:pPr marL="504000" lvl="2"/>
            <a:r>
              <a:rPr lang="pt-BR" noProof="1" smtClean="0"/>
              <a:t>Am = amplitude do sinal de referência</a:t>
            </a:r>
          </a:p>
          <a:p>
            <a:pPr marL="504000" lvl="2"/>
            <a:r>
              <a:rPr lang="pt-BR" noProof="1" smtClean="0"/>
              <a:t>Ap = amplitude da portadora</a:t>
            </a:r>
          </a:p>
          <a:p>
            <a:pPr marL="504000" lvl="2"/>
            <a:endParaRPr lang="pt-BR" noProof="1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068960"/>
            <a:ext cx="5328592" cy="26452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376264" cy="399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99592" y="5805264"/>
            <a:ext cx="3384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86,67 % de </a:t>
            </a:r>
            <a:r>
              <a:rPr lang="pt-BR" dirty="0" err="1" smtClean="0"/>
              <a:t>Vbus</a:t>
            </a:r>
            <a:r>
              <a:rPr lang="pt-BR" dirty="0" smtClean="0"/>
              <a:t> @ Mi = 1 </a:t>
            </a:r>
            <a:r>
              <a:rPr lang="pt-BR" sz="1200" dirty="0" smtClean="0"/>
              <a:t>(inversor 2 níveis)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Modulação PWM senoidal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412776"/>
            <a:ext cx="87484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  Sobre modulação:</a:t>
            </a:r>
          </a:p>
          <a:p>
            <a:pPr marL="504000" lvl="2"/>
            <a:r>
              <a:rPr lang="pt-BR" noProof="1" smtClean="0"/>
              <a:t>Mi &gt; 1</a:t>
            </a:r>
          </a:p>
          <a:p>
            <a:pPr marL="504000" lvl="2"/>
            <a:endParaRPr lang="pt-BR" noProof="1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899592" y="5805264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100% de </a:t>
            </a:r>
            <a:r>
              <a:rPr lang="pt-BR" dirty="0" err="1" smtClean="0"/>
              <a:t>Vbus</a:t>
            </a:r>
            <a:r>
              <a:rPr lang="pt-BR" dirty="0" smtClean="0"/>
              <a:t> @ Mi = 1,4</a:t>
            </a:r>
          </a:p>
          <a:p>
            <a:r>
              <a:rPr lang="pt-BR" sz="1200" dirty="0"/>
              <a:t>(inversor 2 níveis)</a:t>
            </a:r>
            <a:endParaRPr lang="pt-BR" sz="1000" dirty="0"/>
          </a:p>
          <a:p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80928"/>
            <a:ext cx="5276469" cy="26193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72816"/>
            <a:ext cx="2736304" cy="380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Modulação CSV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412776"/>
            <a:ext cx="8748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  Injeção de componentes de terceira harmônica: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8270435" cy="410445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15616" y="58679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Mi = 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451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8274463" cy="4107656"/>
          </a:xfrm>
          <a:prstGeom prst="rect">
            <a:avLst/>
          </a:prstGeom>
        </p:spPr>
      </p:pic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Modulação CSV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7544" y="1412776"/>
            <a:ext cx="7848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Permite índices de modulação maiores que 1, sem entrar em sobremodulação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15616" y="59492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Mi = 1,15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336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Modulação CSV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004048" y="1555458"/>
            <a:ext cx="3600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Referência de Fase para modulação CSV e resultante de Linha: pico da tensão de linha chega a 2x(Vbus/2), sem entrar em sobremodulação.</a:t>
            </a:r>
          </a:p>
        </p:txBody>
      </p:sp>
      <p:pic>
        <p:nvPicPr>
          <p:cNvPr id="1026" name="Picture 2" descr="C:\Users\Naelton\Documents\Naelton\UDESC 2014-2\Trabalho 01\waveforms\Referencia - Fase_Linha_CSV_PW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43932"/>
            <a:ext cx="4342358" cy="496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004048" y="4149080"/>
            <a:ext cx="3600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Referência de Fase para modulação SPWM e resultante de Linha: pico da tensão de linha é limitado em 1,73x(Vbus/2) = 86.6% de Vbus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315396" y="57363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Mi = 1,0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93072" y="305936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Mi = 1,15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99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Modulação CSV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7544" y="1412776"/>
            <a:ext cx="7848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Tensão de linha para modulação senoidal e CSV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15616" y="59492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Mi = 1,15</a:t>
            </a:r>
            <a:endParaRPr lang="pt-BR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395536" y="2420888"/>
            <a:ext cx="6527381" cy="3240360"/>
            <a:chOff x="395536" y="2348880"/>
            <a:chExt cx="6527381" cy="3240360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348880"/>
              <a:ext cx="6527381" cy="3240360"/>
            </a:xfrm>
            <a:prstGeom prst="rect">
              <a:avLst/>
            </a:prstGeom>
          </p:spPr>
        </p:pic>
        <p:sp>
          <p:nvSpPr>
            <p:cNvPr id="8" name="Elipse 7"/>
            <p:cNvSpPr/>
            <p:nvPr/>
          </p:nvSpPr>
          <p:spPr>
            <a:xfrm>
              <a:off x="3347864" y="2348880"/>
              <a:ext cx="1080120" cy="2664296"/>
            </a:xfrm>
            <a:prstGeom prst="ellipse">
              <a:avLst/>
            </a:pr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12776"/>
            <a:ext cx="1728192" cy="303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de seta reta 10"/>
          <p:cNvCxnSpPr>
            <a:stCxn id="8" idx="6"/>
          </p:cNvCxnSpPr>
          <p:nvPr/>
        </p:nvCxnSpPr>
        <p:spPr>
          <a:xfrm flipV="1">
            <a:off x="4427984" y="3140968"/>
            <a:ext cx="2520280" cy="612068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948264" y="5013176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THD</a:t>
            </a:r>
          </a:p>
          <a:p>
            <a:endParaRPr lang="pt-BR" dirty="0" smtClean="0"/>
          </a:p>
          <a:p>
            <a:r>
              <a:rPr lang="pt-BR" dirty="0" smtClean="0"/>
              <a:t>CSV = 52,8% </a:t>
            </a:r>
          </a:p>
          <a:p>
            <a:endParaRPr lang="pt-BR" sz="1200" dirty="0"/>
          </a:p>
          <a:p>
            <a:pPr lvl="0"/>
            <a:r>
              <a:rPr lang="pt-BR" dirty="0" smtClean="0"/>
              <a:t>SPWM = 60%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9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26334</TotalTime>
  <Words>666</Words>
  <Application>Microsoft Office PowerPoint</Application>
  <PresentationFormat>Apresentação na tela (4:3)</PresentationFormat>
  <Paragraphs>142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Naelton</cp:lastModifiedBy>
  <cp:revision>579</cp:revision>
  <dcterms:created xsi:type="dcterms:W3CDTF">2008-05-27T19:40:04Z</dcterms:created>
  <dcterms:modified xsi:type="dcterms:W3CDTF">2014-09-08T20:38:35Z</dcterms:modified>
</cp:coreProperties>
</file>