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335" r:id="rId3"/>
    <p:sldId id="482" r:id="rId4"/>
    <p:sldId id="526" r:id="rId5"/>
    <p:sldId id="513" r:id="rId6"/>
    <p:sldId id="514" r:id="rId7"/>
    <p:sldId id="515" r:id="rId8"/>
    <p:sldId id="516" r:id="rId9"/>
    <p:sldId id="517" r:id="rId10"/>
    <p:sldId id="518" r:id="rId11"/>
    <p:sldId id="519" r:id="rId12"/>
    <p:sldId id="531" r:id="rId13"/>
    <p:sldId id="532" r:id="rId14"/>
    <p:sldId id="520" r:id="rId15"/>
    <p:sldId id="521" r:id="rId16"/>
    <p:sldId id="522" r:id="rId17"/>
    <p:sldId id="523" r:id="rId18"/>
    <p:sldId id="524" r:id="rId19"/>
    <p:sldId id="525" r:id="rId20"/>
    <p:sldId id="528" r:id="rId21"/>
    <p:sldId id="529" r:id="rId22"/>
    <p:sldId id="530" r:id="rId23"/>
    <p:sldId id="502" r:id="rId24"/>
  </p:sldIdLst>
  <p:sldSz cx="9144000" cy="6858000" type="screen4x3"/>
  <p:notesSz cx="7099300" cy="10234613"/>
  <p:defaultTextStyle>
    <a:defPPr>
      <a:defRPr lang="pt-BR"/>
    </a:defPPr>
    <a:lvl1pPr algn="l" rtl="0" fontAlgn="base">
      <a:spcBef>
        <a:spcPct val="0"/>
      </a:spcBef>
      <a:spcAft>
        <a:spcPct val="0"/>
      </a:spcAft>
      <a:defRPr kern="1200">
        <a:solidFill>
          <a:srgbClr val="175386"/>
        </a:solidFill>
        <a:latin typeface="Arial" charset="0"/>
        <a:ea typeface="+mn-ea"/>
        <a:cs typeface="+mn-cs"/>
      </a:defRPr>
    </a:lvl1pPr>
    <a:lvl2pPr marL="457200" algn="l" rtl="0" fontAlgn="base">
      <a:spcBef>
        <a:spcPct val="0"/>
      </a:spcBef>
      <a:spcAft>
        <a:spcPct val="0"/>
      </a:spcAft>
      <a:defRPr kern="1200">
        <a:solidFill>
          <a:srgbClr val="175386"/>
        </a:solidFill>
        <a:latin typeface="Arial" charset="0"/>
        <a:ea typeface="+mn-ea"/>
        <a:cs typeface="+mn-cs"/>
      </a:defRPr>
    </a:lvl2pPr>
    <a:lvl3pPr marL="914400" algn="l" rtl="0" fontAlgn="base">
      <a:spcBef>
        <a:spcPct val="0"/>
      </a:spcBef>
      <a:spcAft>
        <a:spcPct val="0"/>
      </a:spcAft>
      <a:defRPr kern="1200">
        <a:solidFill>
          <a:srgbClr val="175386"/>
        </a:solidFill>
        <a:latin typeface="Arial" charset="0"/>
        <a:ea typeface="+mn-ea"/>
        <a:cs typeface="+mn-cs"/>
      </a:defRPr>
    </a:lvl3pPr>
    <a:lvl4pPr marL="1371600" algn="l" rtl="0" fontAlgn="base">
      <a:spcBef>
        <a:spcPct val="0"/>
      </a:spcBef>
      <a:spcAft>
        <a:spcPct val="0"/>
      </a:spcAft>
      <a:defRPr kern="1200">
        <a:solidFill>
          <a:srgbClr val="175386"/>
        </a:solidFill>
        <a:latin typeface="Arial" charset="0"/>
        <a:ea typeface="+mn-ea"/>
        <a:cs typeface="+mn-cs"/>
      </a:defRPr>
    </a:lvl4pPr>
    <a:lvl5pPr marL="1828800" algn="l" rtl="0" fontAlgn="base">
      <a:spcBef>
        <a:spcPct val="0"/>
      </a:spcBef>
      <a:spcAft>
        <a:spcPct val="0"/>
      </a:spcAft>
      <a:defRPr kern="1200">
        <a:solidFill>
          <a:srgbClr val="175386"/>
        </a:solidFill>
        <a:latin typeface="Arial" charset="0"/>
        <a:ea typeface="+mn-ea"/>
        <a:cs typeface="+mn-cs"/>
      </a:defRPr>
    </a:lvl5pPr>
    <a:lvl6pPr marL="2286000" algn="l" defTabSz="914400" rtl="0" eaLnBrk="1" latinLnBrk="0" hangingPunct="1">
      <a:defRPr kern="1200">
        <a:solidFill>
          <a:srgbClr val="175386"/>
        </a:solidFill>
        <a:latin typeface="Arial" charset="0"/>
        <a:ea typeface="+mn-ea"/>
        <a:cs typeface="+mn-cs"/>
      </a:defRPr>
    </a:lvl6pPr>
    <a:lvl7pPr marL="2743200" algn="l" defTabSz="914400" rtl="0" eaLnBrk="1" latinLnBrk="0" hangingPunct="1">
      <a:defRPr kern="1200">
        <a:solidFill>
          <a:srgbClr val="175386"/>
        </a:solidFill>
        <a:latin typeface="Arial" charset="0"/>
        <a:ea typeface="+mn-ea"/>
        <a:cs typeface="+mn-cs"/>
      </a:defRPr>
    </a:lvl7pPr>
    <a:lvl8pPr marL="3200400" algn="l" defTabSz="914400" rtl="0" eaLnBrk="1" latinLnBrk="0" hangingPunct="1">
      <a:defRPr kern="1200">
        <a:solidFill>
          <a:srgbClr val="175386"/>
        </a:solidFill>
        <a:latin typeface="Arial" charset="0"/>
        <a:ea typeface="+mn-ea"/>
        <a:cs typeface="+mn-cs"/>
      </a:defRPr>
    </a:lvl8pPr>
    <a:lvl9pPr marL="3657600" algn="l" defTabSz="914400" rtl="0" eaLnBrk="1" latinLnBrk="0" hangingPunct="1">
      <a:defRPr kern="1200">
        <a:solidFill>
          <a:srgbClr val="175386"/>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75386"/>
    <a:srgbClr val="008000"/>
    <a:srgbClr val="30A4D8"/>
    <a:srgbClr val="24A61E"/>
    <a:srgbClr val="E3AF1B"/>
    <a:srgbClr val="C8D7EA"/>
    <a:srgbClr val="F70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68981" autoAdjust="0"/>
  </p:normalViewPr>
  <p:slideViewPr>
    <p:cSldViewPr>
      <p:cViewPr varScale="1">
        <p:scale>
          <a:sx n="64" d="100"/>
          <a:sy n="64" d="100"/>
        </p:scale>
        <p:origin x="72" y="4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7" name="Rectangle 3"/>
          <p:cNvSpPr>
            <a:spLocks noGrp="1" noChangeArrowheads="1"/>
          </p:cNvSpPr>
          <p:nvPr>
            <p:ph type="dt" sz="quarter" idx="1"/>
          </p:nvPr>
        </p:nvSpPr>
        <p:spPr bwMode="auto">
          <a:xfrm>
            <a:off x="4021138"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pitchFamily="34" charset="0"/>
              </a:defRPr>
            </a:lvl1pPr>
          </a:lstStyle>
          <a:p>
            <a:pPr>
              <a:defRPr/>
            </a:pPr>
            <a:fld id="{12614BB8-9DEA-4317-9B59-4AC3E32859FA}" type="datetimeFigureOut">
              <a:rPr lang="pt-BR"/>
              <a:pPr>
                <a:defRPr/>
              </a:pPr>
              <a:t>28/05/2015</a:t>
            </a:fld>
            <a:endParaRPr lang="pt-BR" dirty="0"/>
          </a:p>
        </p:txBody>
      </p:sp>
      <p:sp>
        <p:nvSpPr>
          <p:cNvPr id="23142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itchFamily="34" charset="0"/>
              </a:defRPr>
            </a:lvl1pPr>
          </a:lstStyle>
          <a:p>
            <a:pPr>
              <a:defRPr/>
            </a:pPr>
            <a:fld id="{D5F9B847-3A94-4593-93E1-CC30756F7536}" type="slidenum">
              <a:rPr lang="pt-BR"/>
              <a:pPr>
                <a:defRPr/>
              </a:pPr>
              <a:t>‹nº›</a:t>
            </a:fld>
            <a:endParaRPr lang="pt-BR" dirty="0"/>
          </a:p>
        </p:txBody>
      </p:sp>
    </p:spTree>
    <p:extLst>
      <p:ext uri="{BB962C8B-B14F-4D97-AF65-F5344CB8AC3E}">
        <p14:creationId xmlns:p14="http://schemas.microsoft.com/office/powerpoint/2010/main" val="806353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5" name="Rectangle 3"/>
          <p:cNvSpPr>
            <a:spLocks noGrp="1" noChangeArrowheads="1"/>
          </p:cNvSpPr>
          <p:nvPr>
            <p:ph type="dt" idx="1"/>
          </p:nvPr>
        </p:nvSpPr>
        <p:spPr bwMode="auto">
          <a:xfrm>
            <a:off x="4021138"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defRPr>
            </a:lvl1pPr>
          </a:lstStyle>
          <a:p>
            <a:pPr>
              <a:defRPr/>
            </a:pPr>
            <a:fld id="{9A0A41BE-5C61-4E2C-A3F3-8DB417668C14}" type="datetimeFigureOut">
              <a:rPr lang="en-US"/>
              <a:pPr>
                <a:defRPr/>
              </a:pPr>
              <a:t>5/28/2015</a:t>
            </a:fld>
            <a:endParaRPr lang="en-US" dirty="0"/>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Clique para editar os estilos do texto mestre</a:t>
            </a:r>
          </a:p>
          <a:p>
            <a:pPr lvl="1"/>
            <a:r>
              <a:rPr lang="en-US" noProof="0" smtClean="0"/>
              <a:t>Segundo nível</a:t>
            </a:r>
          </a:p>
          <a:p>
            <a:pPr lvl="2"/>
            <a:r>
              <a:rPr lang="en-US" noProof="0" smtClean="0"/>
              <a:t>Terceiro nível</a:t>
            </a:r>
          </a:p>
          <a:p>
            <a:pPr lvl="3"/>
            <a:r>
              <a:rPr lang="en-US" noProof="0" smtClean="0"/>
              <a:t>Quarto nível</a:t>
            </a:r>
          </a:p>
          <a:p>
            <a:pPr lvl="4"/>
            <a:r>
              <a:rPr lang="en-US" noProof="0" smtClean="0"/>
              <a:t>Quinto nível</a:t>
            </a:r>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defRPr>
            </a:lvl1pPr>
          </a:lstStyle>
          <a:p>
            <a:pPr>
              <a:defRPr/>
            </a:pPr>
            <a:fld id="{4CE1C7DD-9813-4F30-A314-2479383F60B8}" type="slidenum">
              <a:rPr lang="en-US"/>
              <a:pPr>
                <a:defRPr/>
              </a:pPr>
              <a:t>‹nº›</a:t>
            </a:fld>
            <a:endParaRPr lang="en-US" dirty="0"/>
          </a:p>
        </p:txBody>
      </p:sp>
    </p:spTree>
    <p:extLst>
      <p:ext uri="{BB962C8B-B14F-4D97-AF65-F5344CB8AC3E}">
        <p14:creationId xmlns:p14="http://schemas.microsoft.com/office/powerpoint/2010/main" val="1378593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45807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Em uma trilha com impedância controlada, caso haja reflexão na linha de transmissão podemos</a:t>
            </a:r>
            <a:r>
              <a:rPr lang="pt-BR" baseline="0" dirty="0" smtClean="0"/>
              <a:t> associar a dois problemas:</a:t>
            </a:r>
          </a:p>
          <a:p>
            <a:r>
              <a:rPr lang="pt-BR" baseline="0" dirty="0" smtClean="0"/>
              <a:t>Uma descontinuidade na impedância da trilha ou uma terminação incorreta.</a:t>
            </a:r>
          </a:p>
          <a:p>
            <a:endParaRPr lang="pt-BR" baseline="0" dirty="0" smtClean="0"/>
          </a:p>
          <a:p>
            <a:r>
              <a:rPr lang="pt-BR" baseline="0" dirty="0" smtClean="0"/>
              <a:t>Qualquer mudança na geometria ou dielétrico, irá causa mudança na impedância característica da linha de transmissão.</a:t>
            </a:r>
          </a:p>
          <a:p>
            <a:r>
              <a:rPr lang="pt-BR" baseline="0" dirty="0" smtClean="0"/>
              <a:t>Neste caso cabe ao projetista especificar os materiais a serem utilizados na fabricação da PCI, para determinar o coeficiente dielétrico correto, evitando modificar os componentes do produto de lote para lote de PCI.</a:t>
            </a:r>
          </a:p>
          <a:p>
            <a:endParaRPr lang="pt-BR" dirty="0" smtClean="0"/>
          </a:p>
          <a:p>
            <a:r>
              <a:rPr lang="pt-BR" dirty="0" smtClean="0"/>
              <a:t>O coeficiente de reflexão</a:t>
            </a:r>
            <a:r>
              <a:rPr lang="pt-BR" baseline="0" dirty="0" smtClean="0"/>
              <a:t> multiplica o valor da tensão aplicada na linha de transmissão.</a:t>
            </a:r>
          </a:p>
          <a:p>
            <a:r>
              <a:rPr lang="pt-BR" baseline="0" dirty="0" smtClean="0"/>
              <a:t>Caso a resistência de terminação esteja casada com a impedância da linha, não haverá reflexão.</a:t>
            </a:r>
          </a:p>
          <a:p>
            <a:r>
              <a:rPr lang="pt-BR" baseline="0" dirty="0" smtClean="0"/>
              <a:t>Com a linha aberta, a reflexão será de 100% do sinal transmitido, ao menos por um momento.</a:t>
            </a:r>
          </a:p>
          <a:p>
            <a:r>
              <a:rPr lang="pt-BR" baseline="0" dirty="0" smtClean="0"/>
              <a:t>Com a linha em curto, a reflexão será de -100% do sinal transmitido.</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10</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Em uma trilha com impedância controlada, caso haja reflexão na linha de transmissão podemos</a:t>
            </a:r>
            <a:r>
              <a:rPr lang="pt-BR" baseline="0" dirty="0" smtClean="0"/>
              <a:t> associar a dois problemas:</a:t>
            </a:r>
          </a:p>
          <a:p>
            <a:r>
              <a:rPr lang="pt-BR" baseline="0" dirty="0" smtClean="0"/>
              <a:t>Uma descontinuidade na impedância da trilha ou uma terminação incorreta.</a:t>
            </a:r>
          </a:p>
          <a:p>
            <a:endParaRPr lang="pt-BR" baseline="0" dirty="0" smtClean="0"/>
          </a:p>
          <a:p>
            <a:r>
              <a:rPr lang="pt-BR" baseline="0" dirty="0" smtClean="0"/>
              <a:t>Qualquer mudança na geometria ou dielétrico, irá causa mudança na impedância característica da linha de transmissão.</a:t>
            </a:r>
          </a:p>
          <a:p>
            <a:r>
              <a:rPr lang="pt-BR" baseline="0" dirty="0" smtClean="0"/>
              <a:t>Neste caso cabe ao projetista especificar os materiais a serem utilizados na fabricação da PCI, para determinar o coeficiente dielétrico correto, evitando modificar os componentes do produto de lote para lote de PCI.</a:t>
            </a:r>
          </a:p>
          <a:p>
            <a:endParaRPr lang="pt-BR" dirty="0" smtClean="0"/>
          </a:p>
          <a:p>
            <a:r>
              <a:rPr lang="pt-BR" dirty="0" smtClean="0"/>
              <a:t>O coeficiente de reflexão</a:t>
            </a:r>
            <a:r>
              <a:rPr lang="pt-BR" baseline="0" dirty="0" smtClean="0"/>
              <a:t> multiplica o valor da tensão aplicada na linha de transmissão.</a:t>
            </a:r>
          </a:p>
          <a:p>
            <a:r>
              <a:rPr lang="pt-BR" baseline="0" dirty="0" smtClean="0"/>
              <a:t>Caso a resistência de terminação esteja casada com a impedância da linha, não haverá reflexão.</a:t>
            </a:r>
          </a:p>
          <a:p>
            <a:r>
              <a:rPr lang="pt-BR" baseline="0" dirty="0" smtClean="0"/>
              <a:t>Com a linha aberta, a reflexão será de 100% do sinal transmitido, ao menos por um momento.</a:t>
            </a:r>
          </a:p>
          <a:p>
            <a:r>
              <a:rPr lang="pt-BR" baseline="0" dirty="0" smtClean="0"/>
              <a:t>Com a linha em curto, a reflexão será de -100% do sinal transmitido.</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11</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Em uma trilha com impedância controlada, caso haja reflexão na linha de transmissão podemos</a:t>
            </a:r>
            <a:r>
              <a:rPr lang="pt-BR" baseline="0" dirty="0" smtClean="0"/>
              <a:t> associar a dois problemas:</a:t>
            </a:r>
          </a:p>
          <a:p>
            <a:r>
              <a:rPr lang="pt-BR" baseline="0" dirty="0" smtClean="0"/>
              <a:t>Uma descontinuidade na impedância da trilha ou uma terminação incorreta.</a:t>
            </a:r>
          </a:p>
          <a:p>
            <a:endParaRPr lang="pt-BR" baseline="0" dirty="0" smtClean="0"/>
          </a:p>
          <a:p>
            <a:r>
              <a:rPr lang="pt-BR" baseline="0" dirty="0" smtClean="0"/>
              <a:t>Qualquer mudança na geometria ou dielétrico, irá causa mudança na impedância característica da linha de transmissão.</a:t>
            </a:r>
          </a:p>
          <a:p>
            <a:r>
              <a:rPr lang="pt-BR" baseline="0" dirty="0" smtClean="0"/>
              <a:t>Neste caso cabe ao projetista especificar os materiais a serem utilizados na fabricação da PCI, para determinar o coeficiente dielétrico correto, evitando modificar os componentes do produto de lote para lote de PCI.</a:t>
            </a:r>
          </a:p>
          <a:p>
            <a:endParaRPr lang="pt-BR" dirty="0" smtClean="0"/>
          </a:p>
          <a:p>
            <a:r>
              <a:rPr lang="pt-BR" dirty="0" smtClean="0"/>
              <a:t>O coeficiente de reflexão</a:t>
            </a:r>
            <a:r>
              <a:rPr lang="pt-BR" baseline="0" dirty="0" smtClean="0"/>
              <a:t> multiplica o valor da tensão aplicada na linha de transmissão.</a:t>
            </a:r>
          </a:p>
          <a:p>
            <a:r>
              <a:rPr lang="pt-BR" baseline="0" dirty="0" smtClean="0"/>
              <a:t>Caso a resistência de terminação esteja casada com a impedância da linha, não haverá reflexão.</a:t>
            </a:r>
          </a:p>
          <a:p>
            <a:r>
              <a:rPr lang="pt-BR" baseline="0" dirty="0" smtClean="0"/>
              <a:t>Com a linha aberta, a reflexão será de 100% do sinal transmitido, ao menos por um momento.</a:t>
            </a:r>
          </a:p>
          <a:p>
            <a:r>
              <a:rPr lang="pt-BR" baseline="0" dirty="0" smtClean="0"/>
              <a:t>Com a linha em curto, a reflexão será de -100% do sinal transmitido.</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12</a:t>
            </a:fld>
            <a:endParaRPr lang="en-US" dirty="0"/>
          </a:p>
        </p:txBody>
      </p:sp>
    </p:spTree>
    <p:extLst>
      <p:ext uri="{BB962C8B-B14F-4D97-AF65-F5344CB8AC3E}">
        <p14:creationId xmlns:p14="http://schemas.microsoft.com/office/powerpoint/2010/main" val="3960681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Em uma trilha com impedância controlada, caso haja reflexão na linha de transmissão podemos</a:t>
            </a:r>
            <a:r>
              <a:rPr lang="pt-BR" baseline="0" dirty="0" smtClean="0"/>
              <a:t> associar a dois problemas:</a:t>
            </a:r>
          </a:p>
          <a:p>
            <a:r>
              <a:rPr lang="pt-BR" baseline="0" dirty="0" smtClean="0"/>
              <a:t>Uma descontinuidade na impedância da trilha ou uma terminação incorreta.</a:t>
            </a:r>
          </a:p>
          <a:p>
            <a:endParaRPr lang="pt-BR" baseline="0" dirty="0" smtClean="0"/>
          </a:p>
          <a:p>
            <a:r>
              <a:rPr lang="pt-BR" baseline="0" dirty="0" smtClean="0"/>
              <a:t>Qualquer mudança na geometria ou dielétrico, irá causa mudança na impedância característica da linha de transmissão.</a:t>
            </a:r>
          </a:p>
          <a:p>
            <a:r>
              <a:rPr lang="pt-BR" baseline="0" dirty="0" smtClean="0"/>
              <a:t>Neste caso cabe ao projetista especificar os materiais a serem utilizados na fabricação da PCI, para determinar o coeficiente dielétrico correto, evitando modificar os componentes do produto de lote para lote de PCI.</a:t>
            </a:r>
          </a:p>
          <a:p>
            <a:endParaRPr lang="pt-BR" dirty="0" smtClean="0"/>
          </a:p>
          <a:p>
            <a:r>
              <a:rPr lang="pt-BR" dirty="0" smtClean="0"/>
              <a:t>O coeficiente de reflexão</a:t>
            </a:r>
            <a:r>
              <a:rPr lang="pt-BR" baseline="0" dirty="0" smtClean="0"/>
              <a:t> multiplica o valor da tensão aplicada na linha de transmissão.</a:t>
            </a:r>
          </a:p>
          <a:p>
            <a:r>
              <a:rPr lang="pt-BR" baseline="0" dirty="0" smtClean="0"/>
              <a:t>Caso a resistência de terminação esteja casada com a impedância da linha, não haverá reflexão.</a:t>
            </a:r>
          </a:p>
          <a:p>
            <a:r>
              <a:rPr lang="pt-BR" baseline="0" dirty="0" smtClean="0"/>
              <a:t>Com a linha aberta, a reflexão será de 100% do sinal transmitido, ao menos por um momento.</a:t>
            </a:r>
          </a:p>
          <a:p>
            <a:r>
              <a:rPr lang="pt-BR" baseline="0" dirty="0" smtClean="0"/>
              <a:t>Com a linha em curto, a reflexão será de -100% do sinal transmitido.</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13</a:t>
            </a:fld>
            <a:endParaRPr lang="en-US" dirty="0"/>
          </a:p>
        </p:txBody>
      </p:sp>
    </p:spTree>
    <p:extLst>
      <p:ext uri="{BB962C8B-B14F-4D97-AF65-F5344CB8AC3E}">
        <p14:creationId xmlns:p14="http://schemas.microsoft.com/office/powerpoint/2010/main" val="186422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Terminação Paralelo:</a:t>
            </a:r>
          </a:p>
          <a:p>
            <a:endParaRPr lang="pt-BR" dirty="0" smtClean="0"/>
          </a:p>
          <a:p>
            <a:r>
              <a:rPr lang="pt-BR" dirty="0" smtClean="0"/>
              <a:t>Resistor conectado</a:t>
            </a:r>
            <a:r>
              <a:rPr lang="pt-BR" baseline="0" dirty="0" smtClean="0"/>
              <a:t> ao final da linha para o terra.</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14</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Thevenin</a:t>
            </a:r>
            <a:r>
              <a:rPr lang="pt-BR" dirty="0" smtClean="0"/>
              <a:t>:</a:t>
            </a:r>
          </a:p>
          <a:p>
            <a:endParaRPr lang="pt-BR" dirty="0" smtClean="0"/>
          </a:p>
          <a:p>
            <a:r>
              <a:rPr lang="pt-BR" dirty="0" smtClean="0"/>
              <a:t>Par de resistores conectados entre a linha de transmissão,</a:t>
            </a:r>
            <a:r>
              <a:rPr lang="pt-BR" baseline="0" dirty="0" smtClean="0"/>
              <a:t> VCC e GND.</a:t>
            </a:r>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15</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Thevenin</a:t>
            </a:r>
            <a:r>
              <a:rPr lang="pt-BR" dirty="0" smtClean="0"/>
              <a:t>:</a:t>
            </a:r>
          </a:p>
          <a:p>
            <a:endParaRPr lang="pt-BR" dirty="0" smtClean="0"/>
          </a:p>
          <a:p>
            <a:r>
              <a:rPr lang="pt-BR" dirty="0" smtClean="0"/>
              <a:t>Par de resistores conectados entre a linha </a:t>
            </a:r>
            <a:r>
              <a:rPr lang="pt-BR" smtClean="0"/>
              <a:t>de transmissão,</a:t>
            </a:r>
            <a:r>
              <a:rPr lang="pt-BR" baseline="0" smtClean="0"/>
              <a:t> VCC e GND.</a:t>
            </a:r>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16</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Série:</a:t>
            </a:r>
          </a:p>
          <a:p>
            <a:endParaRPr lang="pt-BR" dirty="0" smtClean="0"/>
          </a:p>
          <a:p>
            <a:r>
              <a:rPr lang="pt-BR" dirty="0" smtClean="0"/>
              <a:t>O resistor série é colocado no início da linha</a:t>
            </a:r>
            <a:r>
              <a:rPr lang="pt-BR" baseline="0" dirty="0" smtClean="0"/>
              <a:t> de transmissão e não ao final</a:t>
            </a:r>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17</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Diodo</a:t>
            </a: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18</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19</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dirty="0" smtClean="0"/>
          </a:p>
        </p:txBody>
      </p:sp>
    </p:spTree>
    <p:extLst>
      <p:ext uri="{BB962C8B-B14F-4D97-AF65-F5344CB8AC3E}">
        <p14:creationId xmlns:p14="http://schemas.microsoft.com/office/powerpoint/2010/main" val="133728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20</a:t>
            </a:fld>
            <a:endParaRPr lang="en-US" dirty="0"/>
          </a:p>
        </p:txBody>
      </p:sp>
    </p:spTree>
    <p:extLst>
      <p:ext uri="{BB962C8B-B14F-4D97-AF65-F5344CB8AC3E}">
        <p14:creationId xmlns:p14="http://schemas.microsoft.com/office/powerpoint/2010/main" val="1704791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Lengths less than .25 inches are usually easily achievable</a:t>
            </a:r>
            <a:endParaRPr lang="pt-BR" dirty="0" smtClean="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21</a:t>
            </a:fld>
            <a:endParaRPr lang="en-US" dirty="0"/>
          </a:p>
        </p:txBody>
      </p:sp>
    </p:spTree>
    <p:extLst>
      <p:ext uri="{BB962C8B-B14F-4D97-AF65-F5344CB8AC3E}">
        <p14:creationId xmlns:p14="http://schemas.microsoft.com/office/powerpoint/2010/main" val="1097627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Calibri" pitchFamily="34" charset="0"/>
                <a:ea typeface="+mn-ea"/>
                <a:cs typeface="+mn-cs"/>
              </a:rPr>
              <a:t>Lengths less than .25 inches are usually easily achievable</a:t>
            </a:r>
            <a:endParaRPr lang="pt-BR" dirty="0" smtClean="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22</a:t>
            </a:fld>
            <a:endParaRPr lang="en-US" dirty="0"/>
          </a:p>
        </p:txBody>
      </p:sp>
    </p:spTree>
    <p:extLst>
      <p:ext uri="{BB962C8B-B14F-4D97-AF65-F5344CB8AC3E}">
        <p14:creationId xmlns:p14="http://schemas.microsoft.com/office/powerpoint/2010/main" val="4090974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se</a:t>
            </a:r>
            <a:r>
              <a:rPr lang="pt-BR" baseline="0" dirty="0" smtClean="0"/>
              <a:t> transmitir uma mensagem é necessário possuir um transmissor, receptor, mensagem e meio de comunicação.</a:t>
            </a:r>
          </a:p>
          <a:p>
            <a:r>
              <a:rPr lang="pt-BR" baseline="0" dirty="0" smtClean="0"/>
              <a:t>Esta mensagem pode sofrer distorções devido ao meio de comunicação dificultando o receptor a entender a mensagem.</a:t>
            </a:r>
          </a:p>
          <a:p>
            <a:endParaRPr lang="pt-BR" baseline="0" dirty="0" smtClean="0"/>
          </a:p>
          <a:p>
            <a:r>
              <a:rPr lang="pt-BR" baseline="0" dirty="0" smtClean="0"/>
              <a:t>Para solucionar este problema poderia trabalhar propor algumas soluções: </a:t>
            </a:r>
          </a:p>
          <a:p>
            <a:pPr marL="171450" indent="-171450">
              <a:buFontTx/>
              <a:buChar char="-"/>
            </a:pPr>
            <a:r>
              <a:rPr lang="pt-BR" baseline="0" dirty="0" smtClean="0"/>
              <a:t>Utilizar receptores melhores, mais imunes a ruído ou interferência.</a:t>
            </a:r>
          </a:p>
          <a:p>
            <a:pPr marL="171450" indent="-171450">
              <a:buFontTx/>
              <a:buChar char="-"/>
            </a:pPr>
            <a:r>
              <a:rPr lang="pt-BR" baseline="0" dirty="0" smtClean="0"/>
              <a:t>Reduzir a distância entre o transmissor e o receptor.</a:t>
            </a:r>
          </a:p>
          <a:p>
            <a:pPr marL="171450" indent="-171450">
              <a:buFontTx/>
              <a:buChar char="-"/>
            </a:pPr>
            <a:r>
              <a:rPr lang="pt-BR" baseline="0" dirty="0" smtClean="0"/>
              <a:t>Reduzir a taxa de transmissão da mensagem, para facilitar o entendimento pelo receptor.</a:t>
            </a:r>
          </a:p>
          <a:p>
            <a:pPr marL="171450" indent="-171450">
              <a:buFontTx/>
              <a:buChar char="-"/>
            </a:pPr>
            <a:r>
              <a:rPr lang="pt-BR" baseline="0" dirty="0" smtClean="0"/>
              <a:t>Modificar o meio de comunicação para absorver as reflexões e interferências causadas pelo meio.</a:t>
            </a:r>
          </a:p>
          <a:p>
            <a:pPr marL="171450" indent="-171450">
              <a:buFontTx/>
              <a:buChar char="-"/>
            </a:pPr>
            <a:endParaRPr lang="pt-BR" baseline="0" dirty="0" smtClean="0"/>
          </a:p>
          <a:p>
            <a:pPr marL="0" indent="0">
              <a:buFontTx/>
              <a:buNone/>
            </a:pPr>
            <a:r>
              <a:rPr lang="pt-BR" baseline="0" dirty="0" smtClean="0"/>
              <a:t>Em uma PCB a ideia é a mesma, a diferença é que o meio de comunicação são as trilhas, e a mensagem são sinais de tensão ou corrente.</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3</a:t>
            </a:fld>
            <a:endParaRPr lang="en-US" dirty="0"/>
          </a:p>
        </p:txBody>
      </p:sp>
    </p:spTree>
    <p:extLst>
      <p:ext uri="{BB962C8B-B14F-4D97-AF65-F5344CB8AC3E}">
        <p14:creationId xmlns:p14="http://schemas.microsoft.com/office/powerpoint/2010/main" val="310641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se</a:t>
            </a:r>
            <a:r>
              <a:rPr lang="pt-BR" baseline="0" dirty="0" smtClean="0"/>
              <a:t> transmitir uma mensagem é necessário possuir um transmissor, receptor, mensagem e meio de comunicação.</a:t>
            </a:r>
          </a:p>
          <a:p>
            <a:r>
              <a:rPr lang="pt-BR" baseline="0" dirty="0" smtClean="0"/>
              <a:t>Esta mensagem pode sofrer distorções devido ao meio de comunicação dificultando o receptor a entender a mensagem.</a:t>
            </a:r>
          </a:p>
          <a:p>
            <a:endParaRPr lang="pt-BR" baseline="0" dirty="0" smtClean="0"/>
          </a:p>
          <a:p>
            <a:r>
              <a:rPr lang="pt-BR" baseline="0" dirty="0" smtClean="0"/>
              <a:t>Para solucionar este problema poderia trabalhar propor algumas soluções: </a:t>
            </a:r>
          </a:p>
          <a:p>
            <a:pPr marL="171450" indent="-171450">
              <a:buFontTx/>
              <a:buChar char="-"/>
            </a:pPr>
            <a:r>
              <a:rPr lang="pt-BR" baseline="0" dirty="0" smtClean="0"/>
              <a:t>Utilizar receptores melhores, mais imunes a ruído ou interferência.</a:t>
            </a:r>
          </a:p>
          <a:p>
            <a:pPr marL="171450" indent="-171450">
              <a:buFontTx/>
              <a:buChar char="-"/>
            </a:pPr>
            <a:r>
              <a:rPr lang="pt-BR" baseline="0" dirty="0" smtClean="0"/>
              <a:t>Reduzir a distância entre o transmissor e o receptor.</a:t>
            </a:r>
          </a:p>
          <a:p>
            <a:pPr marL="171450" indent="-171450">
              <a:buFontTx/>
              <a:buChar char="-"/>
            </a:pPr>
            <a:r>
              <a:rPr lang="pt-BR" baseline="0" dirty="0" smtClean="0"/>
              <a:t>Reduzir a taxa de transmissão da mensagem, para facilitar o entendimento pelo receptor.</a:t>
            </a:r>
          </a:p>
          <a:p>
            <a:pPr marL="171450" indent="-171450">
              <a:buFontTx/>
              <a:buChar char="-"/>
            </a:pPr>
            <a:r>
              <a:rPr lang="pt-BR" baseline="0" dirty="0" smtClean="0"/>
              <a:t>Modificar o meio de comunicação para absorver as reflexões e interferências causadas pelo meio.</a:t>
            </a:r>
          </a:p>
          <a:p>
            <a:pPr marL="171450" indent="-171450">
              <a:buFontTx/>
              <a:buChar char="-"/>
            </a:pPr>
            <a:endParaRPr lang="pt-BR" baseline="0" dirty="0" smtClean="0"/>
          </a:p>
          <a:p>
            <a:pPr marL="0" indent="0">
              <a:buFontTx/>
              <a:buNone/>
            </a:pPr>
            <a:r>
              <a:rPr lang="pt-BR" baseline="0" dirty="0" smtClean="0"/>
              <a:t>Em uma PCB a ideia é a mesma, a diferença é que o meio de comunicação são as trilhas, e a mensagem são sinais de tensão ou corrente.</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4</a:t>
            </a:fld>
            <a:endParaRPr lang="en-US" dirty="0"/>
          </a:p>
        </p:txBody>
      </p:sp>
    </p:spTree>
    <p:extLst>
      <p:ext uri="{BB962C8B-B14F-4D97-AF65-F5344CB8AC3E}">
        <p14:creationId xmlns:p14="http://schemas.microsoft.com/office/powerpoint/2010/main" val="167301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Podemos modelar uma trilha de PCB como uma linha de transmissão, com indutâncias e capacitâncias parasitas.</a:t>
            </a:r>
          </a:p>
          <a:p>
            <a:r>
              <a:rPr lang="pt-BR" dirty="0" smtClean="0"/>
              <a:t>Não</a:t>
            </a:r>
            <a:r>
              <a:rPr lang="pt-BR" baseline="0" dirty="0" smtClean="0"/>
              <a:t> sabemos qual a indutância e capacitância parasita de cada parte da trilha, porém se considerarmos uma trilha suficientemente longa e simétrica, e olharmos o início da trilha, podemos associar com uma linha de transmissão de comprimento infinito.</a:t>
            </a:r>
          </a:p>
          <a:p>
            <a:r>
              <a:rPr lang="pt-BR" baseline="0" dirty="0" smtClean="0"/>
              <a:t>Caso ocorra uma reflexão do sinal nesta linha de transmissão, ele não será percebido pelo transmissor ou receptor porque levaria um tempo infinito para este sinal se propagar na linha de transmissão.</a:t>
            </a:r>
          </a:p>
          <a:p>
            <a:endParaRPr lang="pt-BR" baseline="0" dirty="0" smtClean="0"/>
          </a:p>
          <a:p>
            <a:r>
              <a:rPr lang="pt-BR" baseline="0" dirty="0" smtClean="0"/>
              <a:t>A impedância característica da linha de transmissão pode ser calculada por Z = </a:t>
            </a:r>
            <a:r>
              <a:rPr lang="pt-BR" baseline="0" dirty="0" err="1" smtClean="0"/>
              <a:t>razi</a:t>
            </a:r>
            <a:r>
              <a:rPr lang="pt-BR" baseline="0" dirty="0" smtClean="0"/>
              <a:t>(L/C).</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5</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Seguindo esta ideia, se dividirmos a linha de transmissão infinita na metade e olharmos no começo</a:t>
            </a:r>
            <a:r>
              <a:rPr lang="pt-BR" baseline="0" dirty="0" smtClean="0"/>
              <a:t> da linha de transmissão</a:t>
            </a:r>
            <a:r>
              <a:rPr lang="pt-BR" dirty="0" smtClean="0"/>
              <a:t>, podemos representá-la</a:t>
            </a:r>
            <a:r>
              <a:rPr lang="pt-BR" baseline="0" dirty="0" smtClean="0"/>
              <a:t> por uma linha de transmissão de comprimento finito com uma impedância característica conectada ao final da linha.</a:t>
            </a:r>
          </a:p>
          <a:p>
            <a:endParaRPr lang="pt-BR" baseline="0" dirty="0" smtClean="0"/>
          </a:p>
          <a:p>
            <a:r>
              <a:rPr lang="pt-BR" baseline="0" dirty="0" smtClean="0"/>
              <a:t>Desta maneira, não haverá reflexões na linha, pois toda energia é absorvida na impedância Zo.</a:t>
            </a:r>
          </a:p>
          <a:p>
            <a:endParaRPr lang="pt-BR" baseline="0" dirty="0" smtClean="0"/>
          </a:p>
          <a:p>
            <a:r>
              <a:rPr lang="pt-BR" baseline="0" dirty="0" smtClean="0"/>
              <a:t>Isto deve ser aplicada as </a:t>
            </a:r>
            <a:r>
              <a:rPr lang="pt-BR" baseline="0" dirty="0" err="1" smtClean="0"/>
              <a:t>PCB´s</a:t>
            </a:r>
            <a:r>
              <a:rPr lang="pt-BR" baseline="0" dirty="0" smtClean="0"/>
              <a:t>, utilizando uma terminação na linha com a impedância característica para evitar reflexões.</a:t>
            </a:r>
          </a:p>
          <a:p>
            <a:r>
              <a:rPr lang="pt-BR" baseline="0" dirty="0" smtClean="0"/>
              <a:t>Por outro lado, se a trilha na PCB for curta o suficiente para não haver reflexões, isto não será problemas independente da terminação da trilha.</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6</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Um sinal transmitido de A para B1</a:t>
            </a:r>
            <a:r>
              <a:rPr lang="pt-BR" baseline="0" dirty="0" smtClean="0"/>
              <a:t> e B2, considerando que B2 está a uma distância muito longa de B1 não chegará aos dois receptores ao mesmo tempo.</a:t>
            </a:r>
          </a:p>
          <a:p>
            <a:r>
              <a:rPr lang="pt-BR" baseline="0" dirty="0" smtClean="0"/>
              <a:t>Causando um atraso no sinal que chegará a B1, porque o tempo de propagação em uma trilha é constante.</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7</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a:t>
            </a:r>
            <a:r>
              <a:rPr lang="pt-BR" baseline="0" dirty="0" smtClean="0"/>
              <a:t> de comprimento curto e longo para trilha.</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8</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Cálculo para </a:t>
            </a:r>
            <a:r>
              <a:rPr lang="pt-BR" dirty="0" err="1" smtClean="0"/>
              <a:t>StripLine</a:t>
            </a:r>
            <a:r>
              <a:rPr lang="pt-BR" dirty="0" smtClean="0"/>
              <a:t> e </a:t>
            </a:r>
            <a:r>
              <a:rPr lang="pt-BR" dirty="0" err="1" smtClean="0"/>
              <a:t>MicroStrip</a:t>
            </a:r>
            <a:endParaRPr lang="pt-BR" dirty="0" smtClean="0"/>
          </a:p>
          <a:p>
            <a:r>
              <a:rPr lang="pt-BR" dirty="0" smtClean="0"/>
              <a:t>Tempo de propagação em </a:t>
            </a:r>
            <a:r>
              <a:rPr lang="pt-BR" dirty="0" err="1" smtClean="0"/>
              <a:t>Nanosegundos</a:t>
            </a:r>
            <a:r>
              <a:rPr lang="pt-BR" dirty="0" smtClean="0"/>
              <a:t>/Polegada</a:t>
            </a:r>
          </a:p>
          <a:p>
            <a:endParaRPr lang="pt-BR" dirty="0" smtClean="0"/>
          </a:p>
          <a:p>
            <a:r>
              <a:rPr lang="pt-BR" dirty="0" smtClean="0"/>
              <a:t>Permeabilidade relativa varia</a:t>
            </a:r>
            <a:r>
              <a:rPr lang="pt-BR" baseline="0" dirty="0" smtClean="0"/>
              <a:t> de acordo com o material e a construção da PCB.</a:t>
            </a:r>
          </a:p>
          <a:p>
            <a:r>
              <a:rPr lang="pt-BR" baseline="0" dirty="0" smtClean="0"/>
              <a:t>Para FR4 varia entre 4 e 4.3.</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9</a:t>
            </a:fld>
            <a:endParaRPr lang="en-US" dirty="0"/>
          </a:p>
        </p:txBody>
      </p:sp>
    </p:spTree>
    <p:extLst>
      <p:ext uri="{BB962C8B-B14F-4D97-AF65-F5344CB8AC3E}">
        <p14:creationId xmlns:p14="http://schemas.microsoft.com/office/powerpoint/2010/main" val="139515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DD82ACE6-9A3E-4CFD-BA47-11C73FDE701B}" type="datetime1">
              <a:rPr lang="pt-BR" smtClean="0"/>
              <a:t>28/05/2015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F893425B-6E50-447D-9D2C-2A144074FA16}" type="slidenum">
              <a:rPr lang="pt-BR"/>
              <a:pPr>
                <a:defRPr/>
              </a:pPr>
              <a:t>‹nº›</a:t>
            </a:fld>
            <a:endParaRPr lang="pt-BR" dirty="0"/>
          </a:p>
        </p:txBody>
      </p:sp>
    </p:spTree>
    <p:extLst>
      <p:ext uri="{BB962C8B-B14F-4D97-AF65-F5344CB8AC3E}">
        <p14:creationId xmlns:p14="http://schemas.microsoft.com/office/powerpoint/2010/main" val="287298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3661DCDF-5E99-40B8-ABFB-216B9A7CD62B}" type="datetime1">
              <a:rPr lang="pt-BR" smtClean="0"/>
              <a:t>28/05/2015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AF8BA61-A196-4C67-B0DC-22ECEBDB6F66}" type="slidenum">
              <a:rPr lang="pt-BR"/>
              <a:pPr>
                <a:defRPr/>
              </a:pPr>
              <a:t>‹nº›</a:t>
            </a:fld>
            <a:endParaRPr lang="pt-BR" dirty="0"/>
          </a:p>
        </p:txBody>
      </p:sp>
    </p:spTree>
    <p:extLst>
      <p:ext uri="{BB962C8B-B14F-4D97-AF65-F5344CB8AC3E}">
        <p14:creationId xmlns:p14="http://schemas.microsoft.com/office/powerpoint/2010/main" val="103081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C487A821-5820-47F9-9494-27CA78D09894}" type="datetime1">
              <a:rPr lang="pt-BR" smtClean="0"/>
              <a:t>28/05/2015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85DC3BF-792A-4200-A094-9ADFD2F023AF}" type="slidenum">
              <a:rPr lang="pt-BR"/>
              <a:pPr>
                <a:defRPr/>
              </a:pPr>
              <a:t>‹nº›</a:t>
            </a:fld>
            <a:endParaRPr lang="pt-BR" dirty="0"/>
          </a:p>
        </p:txBody>
      </p:sp>
    </p:spTree>
    <p:extLst>
      <p:ext uri="{BB962C8B-B14F-4D97-AF65-F5344CB8AC3E}">
        <p14:creationId xmlns:p14="http://schemas.microsoft.com/office/powerpoint/2010/main" val="109243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F836C505-A4B4-4649-AE08-A4894F41D342}" type="datetime1">
              <a:rPr lang="pt-BR" smtClean="0"/>
              <a:t>28/05/2015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7E1A0D06-5F94-4551-A391-20CFD0B8160A}" type="slidenum">
              <a:rPr lang="pt-BR"/>
              <a:pPr>
                <a:defRPr/>
              </a:pPr>
              <a:t>‹nº›</a:t>
            </a:fld>
            <a:endParaRPr lang="pt-BR" dirty="0"/>
          </a:p>
        </p:txBody>
      </p:sp>
    </p:spTree>
    <p:extLst>
      <p:ext uri="{BB962C8B-B14F-4D97-AF65-F5344CB8AC3E}">
        <p14:creationId xmlns:p14="http://schemas.microsoft.com/office/powerpoint/2010/main" val="9465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59E6E928-7810-4337-8FAA-3ADF00975846}" type="datetime1">
              <a:rPr lang="pt-BR" smtClean="0"/>
              <a:t>28/05/2015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C33C7D0B-9765-4D47-AFE3-081D43C1CEB3}" type="slidenum">
              <a:rPr lang="pt-BR"/>
              <a:pPr>
                <a:defRPr/>
              </a:pPr>
              <a:t>‹nº›</a:t>
            </a:fld>
            <a:endParaRPr lang="pt-BR" dirty="0"/>
          </a:p>
        </p:txBody>
      </p:sp>
    </p:spTree>
    <p:extLst>
      <p:ext uri="{BB962C8B-B14F-4D97-AF65-F5344CB8AC3E}">
        <p14:creationId xmlns:p14="http://schemas.microsoft.com/office/powerpoint/2010/main" val="329881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3276FE90-424C-4D32-83FA-29DD03CFB36A}" type="datetime1">
              <a:rPr lang="pt-BR" smtClean="0"/>
              <a:t>28/05/2015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FF01D62C-7749-466B-98A2-DDF96BDD86CE}" type="slidenum">
              <a:rPr lang="pt-BR"/>
              <a:pPr>
                <a:defRPr/>
              </a:pPr>
              <a:t>‹nº›</a:t>
            </a:fld>
            <a:endParaRPr lang="pt-BR" dirty="0"/>
          </a:p>
        </p:txBody>
      </p:sp>
    </p:spTree>
    <p:extLst>
      <p:ext uri="{BB962C8B-B14F-4D97-AF65-F5344CB8AC3E}">
        <p14:creationId xmlns:p14="http://schemas.microsoft.com/office/powerpoint/2010/main" val="333296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1584E424-F516-4905-BA5D-CDFDF9EFF8CD}" type="datetime1">
              <a:rPr lang="pt-BR" smtClean="0"/>
              <a:t>28/05/2015</a:t>
            </a:fld>
            <a:endParaRPr lang="pt-BR" dirty="0"/>
          </a:p>
        </p:txBody>
      </p:sp>
      <p:sp>
        <p:nvSpPr>
          <p:cNvPr id="8"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9" name="Espaço Reservado para Número de Slide 5"/>
          <p:cNvSpPr>
            <a:spLocks noGrp="1"/>
          </p:cNvSpPr>
          <p:nvPr>
            <p:ph type="sldNum" sz="quarter" idx="12"/>
          </p:nvPr>
        </p:nvSpPr>
        <p:spPr/>
        <p:txBody>
          <a:bodyPr/>
          <a:lstStyle>
            <a:lvl1pPr>
              <a:defRPr/>
            </a:lvl1pPr>
          </a:lstStyle>
          <a:p>
            <a:pPr>
              <a:defRPr/>
            </a:pPr>
            <a:fld id="{BEC2B0A0-FDD1-4AAA-9957-BD79B37E7408}" type="slidenum">
              <a:rPr lang="pt-BR"/>
              <a:pPr>
                <a:defRPr/>
              </a:pPr>
              <a:t>‹nº›</a:t>
            </a:fld>
            <a:endParaRPr lang="pt-BR" dirty="0"/>
          </a:p>
        </p:txBody>
      </p:sp>
    </p:spTree>
    <p:extLst>
      <p:ext uri="{BB962C8B-B14F-4D97-AF65-F5344CB8AC3E}">
        <p14:creationId xmlns:p14="http://schemas.microsoft.com/office/powerpoint/2010/main" val="116347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59C44B37-B1A6-4CF1-A8A8-8D9230F2F8A9}" type="datetime1">
              <a:rPr lang="pt-BR" smtClean="0"/>
              <a:t>28/05/2015</a:t>
            </a:fld>
            <a:endParaRPr lang="pt-BR" dirty="0"/>
          </a:p>
        </p:txBody>
      </p:sp>
      <p:sp>
        <p:nvSpPr>
          <p:cNvPr id="4"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5" name="Espaço Reservado para Número de Slide 5"/>
          <p:cNvSpPr>
            <a:spLocks noGrp="1"/>
          </p:cNvSpPr>
          <p:nvPr>
            <p:ph type="sldNum" sz="quarter" idx="12"/>
          </p:nvPr>
        </p:nvSpPr>
        <p:spPr/>
        <p:txBody>
          <a:bodyPr/>
          <a:lstStyle>
            <a:lvl1pPr>
              <a:defRPr/>
            </a:lvl1pPr>
          </a:lstStyle>
          <a:p>
            <a:pPr>
              <a:defRPr/>
            </a:pPr>
            <a:fld id="{F7549093-15CB-4658-99BD-2120D58B944E}" type="slidenum">
              <a:rPr lang="pt-BR"/>
              <a:pPr>
                <a:defRPr/>
              </a:pPr>
              <a:t>‹nº›</a:t>
            </a:fld>
            <a:endParaRPr lang="pt-BR" dirty="0"/>
          </a:p>
        </p:txBody>
      </p:sp>
    </p:spTree>
    <p:extLst>
      <p:ext uri="{BB962C8B-B14F-4D97-AF65-F5344CB8AC3E}">
        <p14:creationId xmlns:p14="http://schemas.microsoft.com/office/powerpoint/2010/main" val="13206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126A6713-3981-4664-87C0-657E812FD1F7}" type="datetime1">
              <a:rPr lang="pt-BR" smtClean="0"/>
              <a:t>28/05/2015</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C362C408-B6DC-46BB-A65C-2B5CBEE2E4BD}" type="slidenum">
              <a:rPr lang="pt-BR"/>
              <a:pPr>
                <a:defRPr/>
              </a:pPr>
              <a:t>‹nº›</a:t>
            </a:fld>
            <a:endParaRPr lang="pt-BR" dirty="0"/>
          </a:p>
        </p:txBody>
      </p:sp>
    </p:spTree>
    <p:extLst>
      <p:ext uri="{BB962C8B-B14F-4D97-AF65-F5344CB8AC3E}">
        <p14:creationId xmlns:p14="http://schemas.microsoft.com/office/powerpoint/2010/main" val="2243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E32512A8-D75D-4EA6-8E33-F4536915D8B0}" type="datetime1">
              <a:rPr lang="pt-BR" smtClean="0"/>
              <a:t>28/05/2015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7E85FBC6-E169-418F-A024-931F5F2616BB}" type="slidenum">
              <a:rPr lang="pt-BR"/>
              <a:pPr>
                <a:defRPr/>
              </a:pPr>
              <a:t>‹nº›</a:t>
            </a:fld>
            <a:endParaRPr lang="pt-BR" dirty="0"/>
          </a:p>
        </p:txBody>
      </p:sp>
    </p:spTree>
    <p:extLst>
      <p:ext uri="{BB962C8B-B14F-4D97-AF65-F5344CB8AC3E}">
        <p14:creationId xmlns:p14="http://schemas.microsoft.com/office/powerpoint/2010/main" val="105319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F96110C5-424E-4F4A-A6D4-85894C44EB13}" type="datetime1">
              <a:rPr lang="pt-BR" smtClean="0"/>
              <a:t>28/05/2015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A9EEF1FD-1023-41CD-BEE8-68918FD774F6}" type="slidenum">
              <a:rPr lang="pt-BR"/>
              <a:pPr>
                <a:defRPr/>
              </a:pPr>
              <a:t>‹nº›</a:t>
            </a:fld>
            <a:endParaRPr lang="pt-BR" dirty="0"/>
          </a:p>
        </p:txBody>
      </p:sp>
    </p:spTree>
    <p:extLst>
      <p:ext uri="{BB962C8B-B14F-4D97-AF65-F5344CB8AC3E}">
        <p14:creationId xmlns:p14="http://schemas.microsoft.com/office/powerpoint/2010/main" val="253325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1747A79-4EBD-4D76-8B18-2824CF99105A}" type="datetime1">
              <a:rPr lang="pt-BR" smtClean="0"/>
              <a:t>28/05/2015</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pt-BR" dirty="0" smtClean="0"/>
              <a:t>/20</a:t>
            </a:r>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3583AFD-BE81-4719-BEE4-B4E1C0383D4C}" type="slidenum">
              <a:rPr lang="pt-BR"/>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050" name="Imagem 1" descr="Barra_sli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6287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aixaDeTexto 2"/>
          <p:cNvSpPr txBox="1">
            <a:spLocks noChangeArrowheads="1"/>
          </p:cNvSpPr>
          <p:nvPr/>
        </p:nvSpPr>
        <p:spPr bwMode="auto">
          <a:xfrm>
            <a:off x="539552" y="1916832"/>
            <a:ext cx="7993063" cy="1815882"/>
          </a:xfrm>
          <a:prstGeom prst="rect">
            <a:avLst/>
          </a:prstGeom>
          <a:noFill/>
          <a:ln w="9525">
            <a:noFill/>
            <a:miter lim="800000"/>
            <a:headEnd/>
            <a:tailEnd/>
          </a:ln>
        </p:spPr>
        <p:txBody>
          <a:bodyPr>
            <a:spAutoFit/>
          </a:bodyPr>
          <a:lstStyle/>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Integridade de sinais em placas de circuito impresso</a:t>
            </a:r>
          </a:p>
          <a:p>
            <a:pPr algn="ctr">
              <a:defRPr/>
            </a:pPr>
            <a:endPar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endParaRPr>
          </a:p>
          <a:p>
            <a:pPr algn="ctr">
              <a:defRPr/>
            </a:pPr>
            <a:r>
              <a:rPr lang="pt-BR" sz="2800" b="1" cap="all" dirty="0">
                <a:solidFill>
                  <a:schemeClr val="tx2"/>
                </a:solidFill>
                <a:effectLst>
                  <a:outerShdw blurRad="38100" dist="38100" dir="2700000" algn="tl">
                    <a:srgbClr val="000000">
                      <a:alpha val="43137"/>
                    </a:srgbClr>
                  </a:outerShdw>
                </a:effectLst>
                <a:latin typeface="Arial" pitchFamily="34" charset="0"/>
                <a:cs typeface="Arial" pitchFamily="34" charset="0"/>
              </a:rPr>
              <a:t> </a:t>
            </a: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Linhas de transmissão e reflexão	</a:t>
            </a:r>
            <a:endParaRPr lang="pt-BR" sz="2800" b="1" dirty="0">
              <a:effectLst>
                <a:outerShdw blurRad="38100" dist="38100" dir="2700000" algn="tl">
                  <a:srgbClr val="C0C0C0"/>
                </a:outerShdw>
              </a:effectLst>
              <a:cs typeface="Arial" charset="0"/>
            </a:endParaRPr>
          </a:p>
        </p:txBody>
      </p:sp>
      <p:sp>
        <p:nvSpPr>
          <p:cNvPr id="2057" name="CaixaDeTexto 4"/>
          <p:cNvSpPr txBox="1">
            <a:spLocks noChangeArrowheads="1"/>
          </p:cNvSpPr>
          <p:nvPr/>
        </p:nvSpPr>
        <p:spPr bwMode="auto">
          <a:xfrm>
            <a:off x="539750" y="4076700"/>
            <a:ext cx="7993063" cy="707886"/>
          </a:xfrm>
          <a:prstGeom prst="rect">
            <a:avLst/>
          </a:prstGeom>
          <a:noFill/>
          <a:ln w="9525">
            <a:noFill/>
            <a:miter lim="800000"/>
            <a:headEnd/>
            <a:tailEnd/>
          </a:ln>
        </p:spPr>
        <p:txBody>
          <a:bodyPr>
            <a:spAutoFit/>
          </a:bodyPr>
          <a:lstStyle/>
          <a:p>
            <a:pPr algn="ctr" eaLnBrk="1" hangingPunct="1"/>
            <a:r>
              <a:rPr lang="pt-BR" sz="2000" b="1" dirty="0" smtClean="0">
                <a:solidFill>
                  <a:schemeClr val="tx2"/>
                </a:solidFill>
              </a:rPr>
              <a:t>Fábio </a:t>
            </a:r>
            <a:r>
              <a:rPr lang="pt-BR" sz="2000" b="1" dirty="0" err="1" smtClean="0">
                <a:solidFill>
                  <a:schemeClr val="tx2"/>
                </a:solidFill>
              </a:rPr>
              <a:t>Cadore</a:t>
            </a:r>
            <a:r>
              <a:rPr lang="pt-BR" sz="2000" b="1" dirty="0" smtClean="0">
                <a:solidFill>
                  <a:schemeClr val="tx2"/>
                </a:solidFill>
              </a:rPr>
              <a:t> </a:t>
            </a:r>
            <a:r>
              <a:rPr lang="pt-BR" sz="2000" b="1" dirty="0" err="1" smtClean="0">
                <a:solidFill>
                  <a:schemeClr val="tx2"/>
                </a:solidFill>
              </a:rPr>
              <a:t>Posser</a:t>
            </a:r>
            <a:endParaRPr lang="pt-BR" sz="2000" b="1" dirty="0" smtClean="0">
              <a:solidFill>
                <a:schemeClr val="tx2"/>
              </a:solidFill>
            </a:endParaRPr>
          </a:p>
          <a:p>
            <a:pPr algn="ctr" eaLnBrk="1" hangingPunct="1"/>
            <a:r>
              <a:rPr lang="pt-BR" sz="2000" b="1" dirty="0" smtClean="0">
                <a:solidFill>
                  <a:schemeClr val="tx2"/>
                </a:solidFill>
              </a:rPr>
              <a:t>Naelton Oliveira de Souza</a:t>
            </a:r>
            <a:endParaRPr lang="pt-BR" sz="2000" b="1" dirty="0">
              <a:solidFill>
                <a:schemeClr val="tx2"/>
              </a:solidFill>
            </a:endParaRPr>
          </a:p>
        </p:txBody>
      </p:sp>
      <p:sp>
        <p:nvSpPr>
          <p:cNvPr id="2058" name="CaixaDeTexto 4"/>
          <p:cNvSpPr txBox="1">
            <a:spLocks noChangeArrowheads="1"/>
          </p:cNvSpPr>
          <p:nvPr/>
        </p:nvSpPr>
        <p:spPr bwMode="auto">
          <a:xfrm>
            <a:off x="539551" y="5522723"/>
            <a:ext cx="7993063" cy="396875"/>
          </a:xfrm>
          <a:prstGeom prst="rect">
            <a:avLst/>
          </a:prstGeom>
          <a:noFill/>
          <a:ln w="9525">
            <a:noFill/>
            <a:miter lim="800000"/>
            <a:headEnd/>
            <a:tailEnd/>
          </a:ln>
        </p:spPr>
        <p:txBody>
          <a:bodyPr>
            <a:spAutoFit/>
          </a:bodyPr>
          <a:lstStyle/>
          <a:p>
            <a:pPr algn="ctr">
              <a:defRPr/>
            </a:pPr>
            <a:r>
              <a:rPr lang="pt-BR" sz="2000" b="1" dirty="0" smtClean="0">
                <a:effectLst>
                  <a:outerShdw blurRad="38100" dist="38100" dir="2700000" algn="tl">
                    <a:srgbClr val="C0C0C0"/>
                  </a:outerShdw>
                </a:effectLst>
                <a:cs typeface="Arial" charset="0"/>
              </a:rPr>
              <a:t>Maio 2015</a:t>
            </a:r>
            <a:endParaRPr lang="pt-BR" sz="2000" b="1" dirty="0">
              <a:effectLst>
                <a:outerShdw blurRad="38100" dist="38100" dir="2700000" algn="tl">
                  <a:srgbClr val="C0C0C0"/>
                </a:outerShdw>
              </a:effectLst>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Coeficiente de reflexão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7" name="Rectangle 9"/>
          <p:cNvSpPr>
            <a:spLocks noChangeArrowheads="1"/>
          </p:cNvSpPr>
          <p:nvPr/>
        </p:nvSpPr>
        <p:spPr bwMode="auto">
          <a:xfrm>
            <a:off x="391436" y="1355789"/>
            <a:ext cx="825300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Causas da reflexão em uma linha com impedância controlada:</a:t>
            </a:r>
          </a:p>
          <a:p>
            <a:pPr marL="285750" lvl="1" indent="-285750">
              <a:buFontTx/>
              <a:buChar char="-"/>
            </a:pPr>
            <a:r>
              <a:rPr lang="pt-BR" noProof="1" smtClean="0"/>
              <a:t>Descontinuidade na impedância da trilha;</a:t>
            </a:r>
          </a:p>
          <a:p>
            <a:pPr marL="285750" lvl="1" indent="-285750">
              <a:buFontTx/>
              <a:buChar char="-"/>
            </a:pPr>
            <a:r>
              <a:rPr lang="pt-BR" noProof="1" smtClean="0"/>
              <a:t>Terminação incorreta da linha de transmissão.</a:t>
            </a:r>
            <a:endParaRPr lang="pt-BR" noProof="1"/>
          </a:p>
          <a:p>
            <a:pPr marL="0" lvl="1"/>
            <a:endParaRPr lang="pt-BR" noProof="1" smtClean="0"/>
          </a:p>
          <a:p>
            <a:pPr marL="0" lvl="1"/>
            <a:r>
              <a:rPr lang="pt-BR" noProof="1" smtClean="0"/>
              <a:t>Mudanças na geometria ou dielétrico irão causar mudança na impedância característica da linha de trinhamissão.</a:t>
            </a:r>
          </a:p>
        </p:txBody>
      </p:sp>
      <p:sp>
        <p:nvSpPr>
          <p:cNvPr id="12" name="Rectangle 9"/>
          <p:cNvSpPr>
            <a:spLocks noChangeArrowheads="1"/>
          </p:cNvSpPr>
          <p:nvPr/>
        </p:nvSpPr>
        <p:spPr bwMode="auto">
          <a:xfrm>
            <a:off x="373589" y="3501008"/>
            <a:ext cx="825300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Considerando a terminação da linha utilizando resistor em paralelo, podemos calcular o coeficiente de reflexão de acorco com a impedância característica e a resistência de terminação.</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797152"/>
            <a:ext cx="1123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474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Coeficiente de reflexão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7" name="Rectangle 9"/>
          <p:cNvSpPr>
            <a:spLocks noChangeArrowheads="1"/>
          </p:cNvSpPr>
          <p:nvPr/>
        </p:nvSpPr>
        <p:spPr bwMode="auto">
          <a:xfrm>
            <a:off x="391436" y="1355789"/>
            <a:ext cx="82530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Exemplo utilizando software UltraCAD com resistência de terminação infinita e curto-circuito.</a:t>
            </a:r>
          </a:p>
          <a:p>
            <a:pPr marL="0" lvl="1"/>
            <a:endParaRPr lang="pt-BR" noProof="1"/>
          </a:p>
          <a:p>
            <a:pPr marL="0" lvl="1"/>
            <a:endParaRPr lang="pt-BR" noProof="1" smtClean="0"/>
          </a:p>
          <a:p>
            <a:pPr marL="0" lvl="1"/>
            <a:endParaRPr lang="pt-BR" noProof="1"/>
          </a:p>
          <a:p>
            <a:pPr marL="0" lvl="1"/>
            <a:r>
              <a:rPr lang="pt-BR" noProof="1" smtClean="0"/>
              <a:t>Cálculo da impedância característica de acordo com o tipo de geometria de layout:</a:t>
            </a:r>
          </a:p>
          <a:p>
            <a:pPr marL="0" lvl="1"/>
            <a:r>
              <a:rPr lang="pt-BR" noProof="1"/>
              <a:t>http://www.technick.net/public/code/cp_dpage.php?aiocp_dp=util_pcb_imp_calculator</a:t>
            </a:r>
          </a:p>
        </p:txBody>
      </p:sp>
    </p:spTree>
    <p:extLst>
      <p:ext uri="{BB962C8B-B14F-4D97-AF65-F5344CB8AC3E}">
        <p14:creationId xmlns:p14="http://schemas.microsoft.com/office/powerpoint/2010/main" val="97861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Coeficiente de reflexão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pic>
        <p:nvPicPr>
          <p:cNvPr id="2" name="Imagem 1"/>
          <p:cNvPicPr>
            <a:picLocks noChangeAspect="1"/>
          </p:cNvPicPr>
          <p:nvPr/>
        </p:nvPicPr>
        <p:blipFill>
          <a:blip r:embed="rId4"/>
          <a:stretch>
            <a:fillRect/>
          </a:stretch>
        </p:blipFill>
        <p:spPr>
          <a:xfrm>
            <a:off x="1341774" y="1293491"/>
            <a:ext cx="6316633" cy="5116927"/>
          </a:xfrm>
          <a:prstGeom prst="rect">
            <a:avLst/>
          </a:prstGeom>
        </p:spPr>
      </p:pic>
    </p:spTree>
    <p:extLst>
      <p:ext uri="{BB962C8B-B14F-4D97-AF65-F5344CB8AC3E}">
        <p14:creationId xmlns:p14="http://schemas.microsoft.com/office/powerpoint/2010/main" val="893054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Coeficiente de reflexão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pic>
        <p:nvPicPr>
          <p:cNvPr id="3" name="Imagem 2"/>
          <p:cNvPicPr>
            <a:picLocks noChangeAspect="1"/>
          </p:cNvPicPr>
          <p:nvPr/>
        </p:nvPicPr>
        <p:blipFill>
          <a:blip r:embed="rId4"/>
          <a:stretch>
            <a:fillRect/>
          </a:stretch>
        </p:blipFill>
        <p:spPr>
          <a:xfrm>
            <a:off x="1320619" y="1268760"/>
            <a:ext cx="6458669" cy="5004096"/>
          </a:xfrm>
          <a:prstGeom prst="rect">
            <a:avLst/>
          </a:prstGeom>
        </p:spPr>
      </p:pic>
    </p:spTree>
    <p:extLst>
      <p:ext uri="{BB962C8B-B14F-4D97-AF65-F5344CB8AC3E}">
        <p14:creationId xmlns:p14="http://schemas.microsoft.com/office/powerpoint/2010/main" val="2312695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Resistência em paralelo</a:t>
            </a:r>
          </a:p>
          <a:p>
            <a:pPr marL="0" lvl="1"/>
            <a:endParaRPr lang="pt-BR" noProof="1" smtClean="0"/>
          </a:p>
          <a:p>
            <a:pPr marL="0" lvl="1"/>
            <a:r>
              <a:rPr lang="pt-BR" noProof="1" smtClean="0"/>
              <a:t>Vantagens:</a:t>
            </a:r>
          </a:p>
          <a:p>
            <a:pPr marL="0" lvl="1"/>
            <a:r>
              <a:rPr lang="pt-BR" noProof="1" smtClean="0"/>
              <a:t>Valor da resistência simples de </a:t>
            </a:r>
            <a:r>
              <a:rPr lang="pt-BR" noProof="1" smtClean="0"/>
              <a:t>determinar</a:t>
            </a:r>
            <a:r>
              <a:rPr lang="pt-BR" noProof="1" smtClean="0"/>
              <a:t>;</a:t>
            </a:r>
          </a:p>
          <a:p>
            <a:pPr marL="0" lvl="1"/>
            <a:r>
              <a:rPr lang="pt-BR" noProof="1" smtClean="0"/>
              <a:t>Utilizado único componente;</a:t>
            </a:r>
          </a:p>
          <a:p>
            <a:pPr marL="0" lvl="1"/>
            <a:r>
              <a:rPr lang="pt-BR" noProof="1" smtClean="0"/>
              <a:t>Facilmente conectado ao circuito e apresenta apresenta boa distribuição de carga da trilha;</a:t>
            </a:r>
          </a:p>
          <a:p>
            <a:pPr marL="0" lvl="1"/>
            <a:endParaRPr lang="pt-BR" noProof="1"/>
          </a:p>
          <a:p>
            <a:pPr marL="0" lvl="1"/>
            <a:r>
              <a:rPr lang="pt-BR" noProof="1" smtClean="0"/>
              <a:t>Desvantagem:</a:t>
            </a:r>
          </a:p>
          <a:p>
            <a:pPr marL="0" lvl="1"/>
            <a:r>
              <a:rPr lang="pt-BR" noProof="1" smtClean="0"/>
              <a:t>Consumo de corrente contínua de acordo com o valor do resistor.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4581128"/>
            <a:ext cx="33337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386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Thevenin</a:t>
            </a:r>
          </a:p>
          <a:p>
            <a:pPr marL="0" lvl="1"/>
            <a:endParaRPr lang="pt-BR" noProof="1" smtClean="0"/>
          </a:p>
          <a:p>
            <a:pPr marL="0" lvl="1"/>
            <a:r>
              <a:rPr lang="pt-BR" noProof="1" smtClean="0"/>
              <a:t>Vantagens:</a:t>
            </a:r>
          </a:p>
          <a:p>
            <a:pPr marL="0" lvl="1"/>
            <a:r>
              <a:rPr lang="pt-BR" noProof="1" smtClean="0"/>
              <a:t>Maior imunidade a ruído;</a:t>
            </a:r>
          </a:p>
          <a:p>
            <a:pPr marL="0" lvl="1"/>
            <a:r>
              <a:rPr lang="pt-BR" noProof="1" smtClean="0"/>
              <a:t>Apresenta apresenta boa distribuição de carga da trilha;</a:t>
            </a:r>
          </a:p>
          <a:p>
            <a:pPr marL="0" lvl="1"/>
            <a:endParaRPr lang="pt-BR" noProof="1"/>
          </a:p>
          <a:p>
            <a:pPr marL="0" lvl="1"/>
            <a:r>
              <a:rPr lang="pt-BR" noProof="1" smtClean="0"/>
              <a:t>Desvantagem:</a:t>
            </a:r>
          </a:p>
          <a:p>
            <a:pPr marL="0" lvl="1"/>
            <a:r>
              <a:rPr lang="pt-BR" noProof="1" smtClean="0"/>
              <a:t>Consumo de corrente contínua de acordo com o valor do resistor e diferente para Vcc e GND.</a:t>
            </a:r>
          </a:p>
          <a:p>
            <a:pPr marL="0" lvl="1"/>
            <a:r>
              <a:rPr lang="pt-BR" noProof="1" smtClean="0"/>
              <a:t>Relatos de problemas com EMI, devido a corrente nos resistores varia na mesma taxa da mudança de nível do sinal. </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540645"/>
            <a:ext cx="2552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4797152"/>
            <a:ext cx="1371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114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AC</a:t>
            </a:r>
          </a:p>
          <a:p>
            <a:pPr marL="0" lvl="1"/>
            <a:endParaRPr lang="pt-BR" noProof="1" smtClean="0"/>
          </a:p>
          <a:p>
            <a:pPr marL="0" lvl="1"/>
            <a:r>
              <a:rPr lang="pt-BR" noProof="1" smtClean="0"/>
              <a:t>Vantagens:</a:t>
            </a:r>
          </a:p>
          <a:p>
            <a:pPr marL="0" lvl="1"/>
            <a:r>
              <a:rPr lang="pt-BR" noProof="1" smtClean="0"/>
              <a:t>Capacitor elimina a corrente contínua do resistor em regime;</a:t>
            </a:r>
          </a:p>
          <a:p>
            <a:pPr marL="0" lvl="1"/>
            <a:endParaRPr lang="pt-BR" noProof="1"/>
          </a:p>
          <a:p>
            <a:pPr marL="0" lvl="1"/>
            <a:r>
              <a:rPr lang="pt-BR" noProof="1" smtClean="0"/>
              <a:t>Desvantagem:</a:t>
            </a:r>
          </a:p>
          <a:p>
            <a:pPr marL="0" lvl="1"/>
            <a:r>
              <a:rPr lang="pt-BR" noProof="1" smtClean="0"/>
              <a:t>Maior custo;</a:t>
            </a:r>
          </a:p>
          <a:p>
            <a:pPr marL="0" lvl="1"/>
            <a:r>
              <a:rPr lang="pt-BR" noProof="1" smtClean="0"/>
              <a:t>Caso seja utilizado um capacitor de elevada capacitância terá maior;</a:t>
            </a:r>
          </a:p>
          <a:p>
            <a:pPr marL="0" lvl="1"/>
            <a:r>
              <a:rPr lang="pt-BR" noProof="1" smtClean="0"/>
              <a:t>Utilizando capacitor de capacitância pequena poderá causara sobresinal ou interferências;</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278849"/>
            <a:ext cx="32385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045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Série</a:t>
            </a:r>
          </a:p>
          <a:p>
            <a:pPr marL="0" lvl="1"/>
            <a:endParaRPr lang="pt-BR" noProof="1" smtClean="0"/>
          </a:p>
          <a:p>
            <a:pPr marL="0" lvl="1"/>
            <a:r>
              <a:rPr lang="pt-BR" noProof="1" smtClean="0"/>
              <a:t>Vantagens:</a:t>
            </a:r>
          </a:p>
          <a:p>
            <a:pPr marL="0" lvl="1"/>
            <a:r>
              <a:rPr lang="pt-BR" noProof="1" smtClean="0"/>
              <a:t>Único componente;</a:t>
            </a:r>
          </a:p>
          <a:p>
            <a:pPr marL="0" lvl="1"/>
            <a:r>
              <a:rPr lang="pt-BR" noProof="1" smtClean="0"/>
              <a:t>Não possui consumo de corrente em regime;</a:t>
            </a:r>
          </a:p>
          <a:p>
            <a:pPr marL="0" lvl="1"/>
            <a:endParaRPr lang="pt-BR" noProof="1"/>
          </a:p>
          <a:p>
            <a:pPr marL="0" lvl="1"/>
            <a:r>
              <a:rPr lang="pt-BR" noProof="1" smtClean="0"/>
              <a:t>Desvantagem:</a:t>
            </a:r>
          </a:p>
          <a:p>
            <a:pPr marL="0" lvl="1"/>
            <a:r>
              <a:rPr lang="pt-BR" noProof="1" smtClean="0"/>
              <a:t>Depende da impedância de saída do driver;</a:t>
            </a:r>
          </a:p>
          <a:p>
            <a:pPr marL="0" lvl="1"/>
            <a:r>
              <a:rPr lang="pt-BR" noProof="1" smtClean="0"/>
              <a:t>Caso haja impedância diferente para estado alto e baixo, causará problemas;</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866" y="4365104"/>
            <a:ext cx="43624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745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Diodo</a:t>
            </a:r>
          </a:p>
          <a:p>
            <a:pPr marL="0" lvl="1"/>
            <a:endParaRPr lang="pt-BR" noProof="1" smtClean="0"/>
          </a:p>
          <a:p>
            <a:pPr marL="0" lvl="1"/>
            <a:r>
              <a:rPr lang="pt-BR" noProof="1" smtClean="0"/>
              <a:t>Vantagens:</a:t>
            </a:r>
          </a:p>
          <a:p>
            <a:pPr marL="0" lvl="1"/>
            <a:r>
              <a:rPr lang="pt-BR" noProof="1" smtClean="0"/>
              <a:t>Limita os níveis de tensão das reflexões;</a:t>
            </a:r>
          </a:p>
          <a:p>
            <a:pPr marL="0" lvl="1"/>
            <a:r>
              <a:rPr lang="pt-BR" noProof="1" smtClean="0"/>
              <a:t>Podem ser posicionados em qualquer ponto de linha;</a:t>
            </a:r>
          </a:p>
          <a:p>
            <a:pPr marL="0" lvl="1"/>
            <a:endParaRPr lang="pt-BR" noProof="1"/>
          </a:p>
          <a:p>
            <a:pPr marL="0" lvl="1"/>
            <a:r>
              <a:rPr lang="pt-BR" noProof="1" smtClean="0"/>
              <a:t>Desvantagem:</a:t>
            </a:r>
          </a:p>
          <a:p>
            <a:pPr marL="0" lvl="1"/>
            <a:r>
              <a:rPr lang="pt-BR" noProof="1" smtClean="0"/>
              <a:t>Não elimina reflexões;</a:t>
            </a:r>
          </a:p>
          <a:p>
            <a:pPr marL="0" lvl="1"/>
            <a:r>
              <a:rPr lang="pt-BR" noProof="1" smtClean="0"/>
              <a:t>Diodos necessitam ser rápidos o suficiente de acordo com a frequência utilizada no projeto;</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4274156"/>
            <a:ext cx="42291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363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Problemas de Design</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Mudança de layer causará variação na impedância característica da linha de transmissão, acrescentará uma indutância e capacitância relativa a Via e provavelmente irá modificar o </a:t>
            </a:r>
            <a:r>
              <a:rPr lang="pt-BR" noProof="1" smtClean="0"/>
              <a:t>dielétrico </a:t>
            </a:r>
            <a:r>
              <a:rPr lang="pt-BR" noProof="1" smtClean="0"/>
              <a:t>relativo da trilha.</a:t>
            </a:r>
          </a:p>
          <a:p>
            <a:pPr marL="0" lvl="1"/>
            <a:endParaRPr lang="pt-BR" noProof="1"/>
          </a:p>
          <a:p>
            <a:pPr marL="0" lvl="1"/>
            <a:r>
              <a:rPr lang="pt-BR" noProof="1" smtClean="0"/>
              <a:t>Desta maneira, devemos considerar um estudo detalhado para modificar as características de trilha que irá trocar de layer, afim de manter a mesma impedância característica. </a:t>
            </a:r>
          </a:p>
          <a:p>
            <a:pPr marL="0" lvl="1"/>
            <a:r>
              <a:rPr lang="pt-BR" noProof="1" smtClean="0"/>
              <a:t>Modificando largura e comprimento da trilha no layer diferente por exemplo.</a:t>
            </a:r>
          </a:p>
          <a:p>
            <a:pPr marL="504000" lvl="2"/>
            <a:endParaRPr lang="pt-BR" noProof="1" smtClean="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566" y="4182774"/>
            <a:ext cx="32289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33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CaixaDeTexto 2"/>
          <p:cNvSpPr txBox="1">
            <a:spLocks noChangeArrowheads="1"/>
          </p:cNvSpPr>
          <p:nvPr/>
        </p:nvSpPr>
        <p:spPr bwMode="auto">
          <a:xfrm>
            <a:off x="539750" y="620713"/>
            <a:ext cx="6264275" cy="519112"/>
          </a:xfrm>
          <a:prstGeom prst="rect">
            <a:avLst/>
          </a:prstGeom>
          <a:noFill/>
          <a:ln w="9525">
            <a:noFill/>
            <a:miter lim="800000"/>
            <a:headEnd/>
            <a:tailEnd/>
          </a:ln>
        </p:spPr>
        <p:txBody>
          <a:bodyPr>
            <a:spAutoFit/>
          </a:bodyPr>
          <a:lstStyle/>
          <a:p>
            <a:pPr>
              <a:defRPr/>
            </a:pPr>
            <a:r>
              <a:rPr lang="pt-BR" sz="2800" b="1" dirty="0" smtClean="0">
                <a:effectLst>
                  <a:outerShdw blurRad="38100" dist="38100" dir="2700000" algn="tl">
                    <a:srgbClr val="C0C0C0"/>
                  </a:outerShdw>
                </a:effectLst>
                <a:cs typeface="Arial" charset="0"/>
              </a:rPr>
              <a:t>TÓPICOS</a:t>
            </a:r>
            <a:endParaRPr lang="pt-BR" sz="2800" b="1" dirty="0">
              <a:effectLst>
                <a:outerShdw blurRad="38100" dist="38100" dir="2700000" algn="tl">
                  <a:srgbClr val="C0C0C0"/>
                </a:outerShdw>
              </a:effectLst>
              <a:cs typeface="Arial" charset="0"/>
            </a:endParaRPr>
          </a:p>
        </p:txBody>
      </p:sp>
      <p:sp>
        <p:nvSpPr>
          <p:cNvPr id="5" name="Rectangle 6"/>
          <p:cNvSpPr>
            <a:spLocks noChangeArrowheads="1"/>
          </p:cNvSpPr>
          <p:nvPr/>
        </p:nvSpPr>
        <p:spPr bwMode="auto">
          <a:xfrm>
            <a:off x="755576" y="1556792"/>
            <a:ext cx="7713662"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spcAft>
                <a:spcPct val="10000"/>
              </a:spcAft>
              <a:buFont typeface="Wingdings" pitchFamily="2" charset="2"/>
              <a:buChar char="Ø"/>
            </a:pPr>
            <a:r>
              <a:rPr lang="pt-BR" b="1" dirty="0" smtClean="0">
                <a:solidFill>
                  <a:schemeClr val="tx2"/>
                </a:solidFill>
                <a:cs typeface="Arial" charset="0"/>
              </a:rPr>
              <a:t> Modelo de comunicação</a:t>
            </a:r>
          </a:p>
          <a:p>
            <a:pPr>
              <a:lnSpc>
                <a:spcPct val="200000"/>
              </a:lnSpc>
              <a:spcAft>
                <a:spcPct val="10000"/>
              </a:spcAft>
              <a:buFont typeface="Wingdings" pitchFamily="2" charset="2"/>
              <a:buChar char="Ø"/>
            </a:pPr>
            <a:r>
              <a:rPr lang="pt-BR" b="1" dirty="0" smtClean="0">
                <a:solidFill>
                  <a:schemeClr val="tx2"/>
                </a:solidFill>
                <a:cs typeface="Arial" charset="0"/>
              </a:rPr>
              <a:t>Linhas de Transmissão</a:t>
            </a:r>
          </a:p>
          <a:p>
            <a:pPr>
              <a:lnSpc>
                <a:spcPct val="200000"/>
              </a:lnSpc>
              <a:spcAft>
                <a:spcPct val="10000"/>
              </a:spcAft>
              <a:buFont typeface="Wingdings" pitchFamily="2" charset="2"/>
              <a:buChar char="Ø"/>
            </a:pPr>
            <a:r>
              <a:rPr lang="pt-BR" b="1" dirty="0" smtClean="0"/>
              <a:t>Reflexão de sinais / Ferramentas de simulação</a:t>
            </a:r>
          </a:p>
          <a:p>
            <a:pPr>
              <a:lnSpc>
                <a:spcPct val="200000"/>
              </a:lnSpc>
              <a:spcAft>
                <a:spcPct val="10000"/>
              </a:spcAft>
              <a:buFont typeface="Wingdings" pitchFamily="2" charset="2"/>
              <a:buChar char="Ø"/>
            </a:pPr>
            <a:r>
              <a:rPr lang="pt-BR" b="1" dirty="0" smtClean="0"/>
              <a:t>Impedância das trilhas PCI</a:t>
            </a:r>
          </a:p>
          <a:p>
            <a:pPr>
              <a:lnSpc>
                <a:spcPct val="200000"/>
              </a:lnSpc>
              <a:spcAft>
                <a:spcPct val="10000"/>
              </a:spcAft>
              <a:buFont typeface="Wingdings" pitchFamily="2" charset="2"/>
              <a:buChar char="Ø"/>
            </a:pPr>
            <a:r>
              <a:rPr lang="pt-BR" b="1" dirty="0" smtClean="0">
                <a:solidFill>
                  <a:schemeClr val="tx2"/>
                </a:solidFill>
                <a:cs typeface="Arial" charset="0"/>
              </a:rPr>
              <a:t>Técnicas de Terminação</a:t>
            </a:r>
          </a:p>
          <a:p>
            <a:pPr>
              <a:lnSpc>
                <a:spcPct val="200000"/>
              </a:lnSpc>
              <a:spcAft>
                <a:spcPct val="10000"/>
              </a:spcAft>
              <a:buFont typeface="Wingdings" pitchFamily="2" charset="2"/>
              <a:buChar char="Ø"/>
            </a:pPr>
            <a:r>
              <a:rPr lang="pt-BR" b="1" dirty="0" smtClean="0">
                <a:solidFill>
                  <a:schemeClr val="tx2"/>
                </a:solidFill>
                <a:cs typeface="Arial" charset="0"/>
              </a:rPr>
              <a:t>Questões de Projeto para Controle de Impedância</a:t>
            </a:r>
          </a:p>
          <a:p>
            <a:pPr>
              <a:lnSpc>
                <a:spcPct val="200000"/>
              </a:lnSpc>
              <a:spcAft>
                <a:spcPct val="10000"/>
              </a:spcAft>
              <a:buFont typeface="Wingdings" pitchFamily="2" charset="2"/>
              <a:buChar char="Ø"/>
            </a:pPr>
            <a:r>
              <a:rPr lang="pt-BR" b="1" dirty="0" smtClean="0">
                <a:solidFill>
                  <a:schemeClr val="tx2"/>
                </a:solidFill>
                <a:cs typeface="Arial" charset="0"/>
              </a:rPr>
              <a:t>Impedância  Absoluta Vs. Relativa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Problemas de Design</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67544" y="1412776"/>
            <a:ext cx="832501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Todos os sinais possuem um caminho de retorno associado, o sinal de retorno de uma linha na PCI é o próprio plano GND. </a:t>
            </a:r>
          </a:p>
          <a:p>
            <a:pPr marL="0" lvl="1"/>
            <a:r>
              <a:rPr lang="pt-BR" noProof="1" smtClean="0"/>
              <a:t>Uma descontinuidade no plano vai causar mudança na impedância característica, afetar a linha de transmissão e tornar o controle da impedância quase impossível.</a:t>
            </a:r>
            <a:endParaRPr lang="pt-BR" noProof="1" smtClean="0"/>
          </a:p>
          <a:p>
            <a:pPr marL="0" lvl="1"/>
            <a:endParaRPr lang="pt-BR" noProof="1"/>
          </a:p>
        </p:txBody>
      </p:sp>
      <p:pic>
        <p:nvPicPr>
          <p:cNvPr id="3" name="Imagem 2"/>
          <p:cNvPicPr>
            <a:picLocks noChangeAspect="1"/>
          </p:cNvPicPr>
          <p:nvPr/>
        </p:nvPicPr>
        <p:blipFill>
          <a:blip r:embed="rId4"/>
          <a:stretch>
            <a:fillRect/>
          </a:stretch>
        </p:blipFill>
        <p:spPr>
          <a:xfrm>
            <a:off x="2267744" y="3140968"/>
            <a:ext cx="4456931" cy="2921169"/>
          </a:xfrm>
          <a:prstGeom prst="rect">
            <a:avLst/>
          </a:prstGeom>
        </p:spPr>
      </p:pic>
    </p:spTree>
    <p:extLst>
      <p:ext uri="{BB962C8B-B14F-4D97-AF65-F5344CB8AC3E}">
        <p14:creationId xmlns:p14="http://schemas.microsoft.com/office/powerpoint/2010/main" val="1612423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Problemas de Design</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67544" y="1412776"/>
            <a:ext cx="832501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A conexão de S1 e S3 são curtas e não afetam signitificativamente a impedância da linha. </a:t>
            </a:r>
          </a:p>
          <a:p>
            <a:pPr marL="0" lvl="1"/>
            <a:r>
              <a:rPr lang="pt-BR" noProof="1" smtClean="0"/>
              <a:t>Já o circuito S2 vai resultar uma descontinuidade na impedância.</a:t>
            </a:r>
            <a:endParaRPr lang="pt-BR" noProof="1"/>
          </a:p>
          <a:p>
            <a:pPr marL="0" lvl="1"/>
            <a:r>
              <a:rPr lang="pt-BR" noProof="1" smtClean="0"/>
              <a:t>O circuito conectado a S4 provavelmente causará uma reflexão na linha, pois a terminação está antes do mesmo.</a:t>
            </a:r>
          </a:p>
        </p:txBody>
      </p:sp>
      <p:pic>
        <p:nvPicPr>
          <p:cNvPr id="2" name="Imagem 1"/>
          <p:cNvPicPr>
            <a:picLocks noChangeAspect="1"/>
          </p:cNvPicPr>
          <p:nvPr/>
        </p:nvPicPr>
        <p:blipFill>
          <a:blip r:embed="rId4"/>
          <a:stretch>
            <a:fillRect/>
          </a:stretch>
        </p:blipFill>
        <p:spPr>
          <a:xfrm>
            <a:off x="2483768" y="3136589"/>
            <a:ext cx="4050667" cy="2884923"/>
          </a:xfrm>
          <a:prstGeom prst="rect">
            <a:avLst/>
          </a:prstGeom>
        </p:spPr>
      </p:pic>
    </p:spTree>
    <p:extLst>
      <p:ext uri="{BB962C8B-B14F-4D97-AF65-F5344CB8AC3E}">
        <p14:creationId xmlns:p14="http://schemas.microsoft.com/office/powerpoint/2010/main" val="3567316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Considerações Finais</a:t>
            </a:r>
            <a:endParaRPr lang="pt-BR" sz="2800" b="1" dirty="0">
              <a:effectLst>
                <a:outerShdw blurRad="38100" dist="38100" dir="2700000" algn="tl">
                  <a:srgbClr val="C0C0C0"/>
                </a:outerShdw>
              </a:effectLst>
              <a:cs typeface="Arial" charset="0"/>
            </a:endParaRPr>
          </a:p>
        </p:txBody>
      </p:sp>
      <p:sp>
        <p:nvSpPr>
          <p:cNvPr id="7" name="Rectangle 9"/>
          <p:cNvSpPr>
            <a:spLocks noChangeArrowheads="1"/>
          </p:cNvSpPr>
          <p:nvPr/>
        </p:nvSpPr>
        <p:spPr bwMode="auto">
          <a:xfrm>
            <a:off x="413748" y="1412776"/>
            <a:ext cx="825300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O valor absoluto de Zo não é tão importante mas sim o valor relativo, </a:t>
            </a:r>
          </a:p>
          <a:p>
            <a:pPr marL="0" lvl="1"/>
            <a:endParaRPr lang="pt-BR" noProof="1" smtClean="0"/>
          </a:p>
          <a:p>
            <a:pPr marL="0" lvl="1"/>
            <a:r>
              <a:rPr lang="pt-BR" noProof="1"/>
              <a:t> </a:t>
            </a:r>
            <a:r>
              <a:rPr lang="pt-BR" noProof="1" smtClean="0"/>
              <a:t>- Zo deve ser constante ao longo da linha e com a terminação adequada.</a:t>
            </a:r>
          </a:p>
          <a:p>
            <a:pPr marL="0" lvl="1"/>
            <a:endParaRPr lang="pt-BR" noProof="1" smtClean="0"/>
          </a:p>
          <a:p>
            <a:pPr marL="0" lvl="1"/>
            <a:r>
              <a:rPr lang="pt-BR" noProof="1" smtClean="0"/>
              <a:t>O valor absoluto torna-se relevante nas seguintes condições:</a:t>
            </a:r>
          </a:p>
          <a:p>
            <a:pPr marL="0" lvl="1"/>
            <a:endParaRPr lang="pt-BR" noProof="1" smtClean="0"/>
          </a:p>
          <a:p>
            <a:pPr marL="0" lvl="1"/>
            <a:r>
              <a:rPr lang="pt-BR" noProof="1" smtClean="0"/>
              <a:t> - Se linha de transmissão está conectada ao “mundo externo” através de um conector com impedância definida ou mesmo ao outra placa.</a:t>
            </a:r>
          </a:p>
          <a:p>
            <a:pPr marL="0" lvl="1"/>
            <a:r>
              <a:rPr lang="pt-BR" noProof="1"/>
              <a:t> </a:t>
            </a:r>
            <a:r>
              <a:rPr lang="pt-BR" noProof="1" smtClean="0"/>
              <a:t>- Alguns componentes possuem restrição para casamento de impedância.</a:t>
            </a:r>
          </a:p>
          <a:p>
            <a:pPr marL="0" lvl="1"/>
            <a:r>
              <a:rPr lang="pt-BR" noProof="1" smtClean="0"/>
              <a:t>- O projetista deve especificar um valor de impedância fácil de ser encontrado e não cause outros problemas no circuito.</a:t>
            </a:r>
            <a:endParaRPr lang="pt-BR" noProof="1" smtClean="0"/>
          </a:p>
        </p:txBody>
      </p:sp>
    </p:spTree>
    <p:extLst>
      <p:ext uri="{BB962C8B-B14F-4D97-AF65-F5344CB8AC3E}">
        <p14:creationId xmlns:p14="http://schemas.microsoft.com/office/powerpoint/2010/main" val="1145045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23</a:t>
            </a:fld>
            <a:endParaRPr lang="pt-BR" dirty="0"/>
          </a:p>
        </p:txBody>
      </p:sp>
      <p:sp>
        <p:nvSpPr>
          <p:cNvPr id="3"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effectLst>
                  <a:outerShdw blurRad="38100" dist="38100" dir="2700000" algn="tl">
                    <a:srgbClr val="C0C0C0"/>
                  </a:outerShdw>
                </a:effectLst>
                <a:cs typeface="Arial" charset="0"/>
              </a:rPr>
              <a:t>Referências</a:t>
            </a:r>
            <a:endParaRPr lang="pt-BR" sz="2800" b="1" dirty="0">
              <a:effectLst>
                <a:outerShdw blurRad="38100" dist="38100" dir="2700000" algn="tl">
                  <a:srgbClr val="C0C0C0"/>
                </a:outerShdw>
              </a:effectLst>
              <a:cs typeface="Arial" charset="0"/>
            </a:endParaRPr>
          </a:p>
        </p:txBody>
      </p:sp>
      <p:sp>
        <p:nvSpPr>
          <p:cNvPr id="4" name="Rectangle 6"/>
          <p:cNvSpPr>
            <a:spLocks noChangeArrowheads="1"/>
          </p:cNvSpPr>
          <p:nvPr/>
        </p:nvSpPr>
        <p:spPr bwMode="auto">
          <a:xfrm>
            <a:off x="755576" y="1556792"/>
            <a:ext cx="7713662" cy="111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nSpc>
                <a:spcPct val="200000"/>
              </a:lnSpc>
              <a:buFont typeface="Wingdings" pitchFamily="2" charset="2"/>
              <a:buChar char="Ø"/>
            </a:pPr>
            <a:r>
              <a:rPr lang="en-US" dirty="0"/>
              <a:t>Signal </a:t>
            </a:r>
            <a:r>
              <a:rPr lang="en-US" dirty="0"/>
              <a:t>Integrity Issues and Printed Circuit Board </a:t>
            </a:r>
            <a:r>
              <a:rPr lang="en-US" dirty="0"/>
              <a:t>Design; </a:t>
            </a:r>
            <a:r>
              <a:rPr lang="en-US" dirty="0"/>
              <a:t>Prentice </a:t>
            </a:r>
            <a:r>
              <a:rPr lang="en-US" dirty="0"/>
              <a:t>Hall; 2003.</a:t>
            </a:r>
            <a:endParaRPr lang="pt-BR" dirty="0"/>
          </a:p>
        </p:txBody>
      </p:sp>
    </p:spTree>
    <p:extLst>
      <p:ext uri="{BB962C8B-B14F-4D97-AF65-F5344CB8AC3E}">
        <p14:creationId xmlns:p14="http://schemas.microsoft.com/office/powerpoint/2010/main" val="2388513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Modelo de comunicação</a:t>
            </a:r>
            <a:endParaRPr lang="pt-BR" sz="2800" b="1" dirty="0">
              <a:effectLst>
                <a:outerShdw blurRad="38100" dist="38100" dir="2700000" algn="tl">
                  <a:srgbClr val="C0C0C0"/>
                </a:outerShdw>
              </a:effectLst>
              <a:cs typeface="Arial" charset="0"/>
            </a:endParaRPr>
          </a:p>
        </p:txBody>
      </p:sp>
      <p:sp>
        <p:nvSpPr>
          <p:cNvPr id="89" name="Rectangle 131"/>
          <p:cNvSpPr>
            <a:spLocks noChangeArrowheads="1"/>
          </p:cNvSpPr>
          <p:nvPr/>
        </p:nvSpPr>
        <p:spPr bwMode="auto">
          <a:xfrm>
            <a:off x="467544" y="2853122"/>
            <a:ext cx="196836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pt-BR" altLang="en-US" sz="2400" dirty="0" smtClean="0">
                <a:solidFill>
                  <a:srgbClr val="175386"/>
                </a:solidFill>
                <a:latin typeface="Arial" charset="0"/>
              </a:rPr>
              <a:t>Transmissor</a:t>
            </a:r>
            <a:endParaRPr lang="en-US" altLang="en-US" sz="2400" dirty="0">
              <a:solidFill>
                <a:srgbClr val="175386"/>
              </a:solidFill>
              <a:latin typeface="Arial" charset="0"/>
            </a:endParaRPr>
          </a:p>
        </p:txBody>
      </p:sp>
      <p:sp>
        <p:nvSpPr>
          <p:cNvPr id="2" name="Seta para a direita 1"/>
          <p:cNvSpPr/>
          <p:nvPr/>
        </p:nvSpPr>
        <p:spPr>
          <a:xfrm>
            <a:off x="2435910" y="2996952"/>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ctangle 131"/>
          <p:cNvSpPr>
            <a:spLocks noChangeArrowheads="1"/>
          </p:cNvSpPr>
          <p:nvPr/>
        </p:nvSpPr>
        <p:spPr bwMode="auto">
          <a:xfrm>
            <a:off x="3105686" y="2420981"/>
            <a:ext cx="3240360" cy="151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ctr"/>
            <a:r>
              <a:rPr lang="pt-BR" altLang="en-US" sz="2400" dirty="0" smtClean="0">
                <a:solidFill>
                  <a:srgbClr val="175386"/>
                </a:solidFill>
                <a:latin typeface="Arial" charset="0"/>
              </a:rPr>
              <a:t>Mensagem</a:t>
            </a:r>
          </a:p>
          <a:p>
            <a:pPr algn="ctr"/>
            <a:endParaRPr lang="pt-BR" altLang="en-US" sz="2400" dirty="0" smtClean="0">
              <a:solidFill>
                <a:srgbClr val="175386"/>
              </a:solidFill>
              <a:latin typeface="Arial" charset="0"/>
            </a:endParaRPr>
          </a:p>
          <a:p>
            <a:pPr algn="ctr"/>
            <a:r>
              <a:rPr lang="pt-BR" altLang="en-US" sz="2400" dirty="0" smtClean="0">
                <a:solidFill>
                  <a:srgbClr val="175386"/>
                </a:solidFill>
                <a:latin typeface="Arial" charset="0"/>
              </a:rPr>
              <a:t>Meio de comunicação</a:t>
            </a:r>
            <a:endParaRPr lang="en-US" altLang="en-US" sz="2400" dirty="0">
              <a:solidFill>
                <a:srgbClr val="175386"/>
              </a:solidFill>
              <a:latin typeface="Arial" charset="0"/>
            </a:endParaRPr>
          </a:p>
        </p:txBody>
      </p:sp>
      <p:sp>
        <p:nvSpPr>
          <p:cNvPr id="91" name="Seta para a direita 90"/>
          <p:cNvSpPr/>
          <p:nvPr/>
        </p:nvSpPr>
        <p:spPr>
          <a:xfrm>
            <a:off x="6498446" y="3140782"/>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ctangle 131"/>
          <p:cNvSpPr>
            <a:spLocks noChangeArrowheads="1"/>
          </p:cNvSpPr>
          <p:nvPr/>
        </p:nvSpPr>
        <p:spPr bwMode="auto">
          <a:xfrm>
            <a:off x="7195105" y="2420981"/>
            <a:ext cx="1841391" cy="151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pt-BR" altLang="en-US" sz="2400" dirty="0" smtClean="0">
                <a:solidFill>
                  <a:srgbClr val="175386"/>
                </a:solidFill>
                <a:latin typeface="Arial" charset="0"/>
              </a:rPr>
              <a:t>Receptor</a:t>
            </a:r>
            <a:endParaRPr lang="en-US" altLang="en-US" sz="2400" dirty="0">
              <a:solidFill>
                <a:srgbClr val="175386"/>
              </a:solidFill>
              <a:latin typeface="Arial" charset="0"/>
            </a:endParaRPr>
          </a:p>
        </p:txBody>
      </p:sp>
      <p:sp>
        <p:nvSpPr>
          <p:cNvPr id="9" name="Rectangle 9"/>
          <p:cNvSpPr>
            <a:spLocks noChangeArrowheads="1"/>
          </p:cNvSpPr>
          <p:nvPr/>
        </p:nvSpPr>
        <p:spPr bwMode="auto">
          <a:xfrm>
            <a:off x="466420" y="4581128"/>
            <a:ext cx="56897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 - Receptor alvo</a:t>
            </a:r>
          </a:p>
          <a:p>
            <a:pPr marL="0" lvl="1"/>
            <a:r>
              <a:rPr lang="pt-BR" noProof="1"/>
              <a:t> </a:t>
            </a:r>
            <a:r>
              <a:rPr lang="pt-BR" noProof="1" smtClean="0"/>
              <a:t>- Localização</a:t>
            </a:r>
          </a:p>
          <a:p>
            <a:pPr marL="0" lvl="1"/>
            <a:r>
              <a:rPr lang="pt-BR" noProof="1" smtClean="0"/>
              <a:t> - Meio de comunicação</a:t>
            </a:r>
          </a:p>
          <a:p>
            <a:pPr marL="0" lvl="1"/>
            <a:r>
              <a:rPr lang="pt-BR" noProof="1" smtClean="0"/>
              <a:t> - Estruturação da mensagem</a:t>
            </a:r>
          </a:p>
          <a:p>
            <a:pPr marL="0" lvl="1"/>
            <a:r>
              <a:rPr lang="pt-BR" noProof="1" smtClean="0"/>
              <a:t> - Verificação do recebimento da mensagem correta</a:t>
            </a:r>
            <a:endParaRPr lang="pt-BR" noProof="1" smtClean="0"/>
          </a:p>
        </p:txBody>
      </p:sp>
    </p:spTree>
    <p:extLst>
      <p:ext uri="{BB962C8B-B14F-4D97-AF65-F5344CB8AC3E}">
        <p14:creationId xmlns:p14="http://schemas.microsoft.com/office/powerpoint/2010/main" val="1757755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Modelo de comunicação</a:t>
            </a:r>
            <a:endParaRPr lang="pt-BR" sz="2800" b="1" dirty="0">
              <a:effectLst>
                <a:outerShdw blurRad="38100" dist="38100" dir="2700000" algn="tl">
                  <a:srgbClr val="C0C0C0"/>
                </a:outerShdw>
              </a:effectLst>
              <a:cs typeface="Arial" charset="0"/>
            </a:endParaRPr>
          </a:p>
        </p:txBody>
      </p:sp>
      <p:pic>
        <p:nvPicPr>
          <p:cNvPr id="3" name="Imagem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2549" y="1988840"/>
            <a:ext cx="5815875" cy="3264618"/>
          </a:xfrm>
          <a:prstGeom prst="rect">
            <a:avLst/>
          </a:prstGeom>
        </p:spPr>
      </p:pic>
      <p:sp>
        <p:nvSpPr>
          <p:cNvPr id="13" name="Rectangle 131"/>
          <p:cNvSpPr>
            <a:spLocks noChangeArrowheads="1"/>
          </p:cNvSpPr>
          <p:nvPr/>
        </p:nvSpPr>
        <p:spPr bwMode="auto">
          <a:xfrm>
            <a:off x="7195105" y="5433664"/>
            <a:ext cx="1481351"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pt-BR" altLang="en-US" sz="2400" dirty="0" smtClean="0"/>
              <a:t>Receptor</a:t>
            </a:r>
            <a:endParaRPr lang="en-US" altLang="en-US" sz="2400" dirty="0"/>
          </a:p>
        </p:txBody>
      </p:sp>
      <p:sp>
        <p:nvSpPr>
          <p:cNvPr id="14" name="Rectangle 131"/>
          <p:cNvSpPr>
            <a:spLocks noChangeArrowheads="1"/>
          </p:cNvSpPr>
          <p:nvPr/>
        </p:nvSpPr>
        <p:spPr bwMode="auto">
          <a:xfrm>
            <a:off x="539750" y="1340768"/>
            <a:ext cx="196836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pt-BR" altLang="en-US" sz="2400" dirty="0" smtClean="0">
                <a:solidFill>
                  <a:srgbClr val="175386"/>
                </a:solidFill>
                <a:latin typeface="Arial" charset="0"/>
              </a:rPr>
              <a:t>Transmissor</a:t>
            </a:r>
            <a:endParaRPr lang="en-US" altLang="en-US" sz="2400" dirty="0">
              <a:solidFill>
                <a:srgbClr val="175386"/>
              </a:solidFill>
              <a:latin typeface="Arial" charset="0"/>
            </a:endParaRPr>
          </a:p>
        </p:txBody>
      </p:sp>
      <p:sp>
        <p:nvSpPr>
          <p:cNvPr id="15" name="Rectangle 131"/>
          <p:cNvSpPr>
            <a:spLocks noChangeArrowheads="1"/>
          </p:cNvSpPr>
          <p:nvPr/>
        </p:nvSpPr>
        <p:spPr bwMode="auto">
          <a:xfrm>
            <a:off x="323528" y="2852936"/>
            <a:ext cx="2016224" cy="151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pt-BR" altLang="en-US" sz="2400" dirty="0" smtClean="0">
                <a:solidFill>
                  <a:srgbClr val="175386"/>
                </a:solidFill>
                <a:latin typeface="Arial" charset="0"/>
              </a:rPr>
              <a:t>Mensagem</a:t>
            </a:r>
            <a:endParaRPr lang="pt-BR" altLang="en-US" sz="2400" dirty="0" smtClean="0">
              <a:solidFill>
                <a:srgbClr val="175386"/>
              </a:solidFill>
              <a:latin typeface="Arial" charset="0"/>
            </a:endParaRPr>
          </a:p>
          <a:p>
            <a:r>
              <a:rPr lang="pt-BR" altLang="en-US" sz="2400" dirty="0" smtClean="0">
                <a:solidFill>
                  <a:srgbClr val="175386"/>
                </a:solidFill>
                <a:latin typeface="Arial" charset="0"/>
              </a:rPr>
              <a:t>Meio de comunicação</a:t>
            </a:r>
            <a:endParaRPr lang="en-US" altLang="en-US" sz="2400" dirty="0">
              <a:solidFill>
                <a:srgbClr val="175386"/>
              </a:solidFill>
              <a:latin typeface="Arial" charset="0"/>
            </a:endParaRPr>
          </a:p>
        </p:txBody>
      </p:sp>
    </p:spTree>
    <p:extLst>
      <p:ext uri="{BB962C8B-B14F-4D97-AF65-F5344CB8AC3E}">
        <p14:creationId xmlns:p14="http://schemas.microsoft.com/office/powerpoint/2010/main" val="2701130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8" name="Rectangle 9"/>
          <p:cNvSpPr>
            <a:spLocks noChangeArrowheads="1"/>
          </p:cNvSpPr>
          <p:nvPr/>
        </p:nvSpPr>
        <p:spPr bwMode="auto">
          <a:xfrm>
            <a:off x="423453" y="1628800"/>
            <a:ext cx="81172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Linha de transmissão de comprimento infinito e impedância característica Z</a:t>
            </a:r>
            <a:r>
              <a:rPr lang="pt-BR" noProof="1" smtClean="0"/>
              <a:t>.</a:t>
            </a:r>
            <a:endParaRPr lang="pt-BR" noProof="1"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456" y="2780928"/>
            <a:ext cx="56864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497" y="4168502"/>
            <a:ext cx="11715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9"/>
          <p:cNvSpPr>
            <a:spLocks noChangeArrowheads="1"/>
          </p:cNvSpPr>
          <p:nvPr/>
        </p:nvSpPr>
        <p:spPr bwMode="auto">
          <a:xfrm>
            <a:off x="539750" y="5445224"/>
            <a:ext cx="792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 - A impedância característica independe do comprimento da linha</a:t>
            </a:r>
            <a:endParaRPr lang="pt-BR" noProof="1" smtClean="0"/>
          </a:p>
        </p:txBody>
      </p:sp>
    </p:spTree>
    <p:extLst>
      <p:ext uri="{BB962C8B-B14F-4D97-AF65-F5344CB8AC3E}">
        <p14:creationId xmlns:p14="http://schemas.microsoft.com/office/powerpoint/2010/main" val="39024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8" name="Rectangle 9"/>
          <p:cNvSpPr>
            <a:spLocks noChangeArrowheads="1"/>
          </p:cNvSpPr>
          <p:nvPr/>
        </p:nvSpPr>
        <p:spPr bwMode="auto">
          <a:xfrm>
            <a:off x="423453" y="1628800"/>
            <a:ext cx="8748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Linha de transmissão de comprimento infinito dividida em duas partes.</a:t>
            </a:r>
          </a:p>
          <a:p>
            <a:pPr marL="504000" lvl="2"/>
            <a:endParaRPr lang="pt-BR" noProof="1"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2938463"/>
            <a:ext cx="5629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
          <p:cNvSpPr>
            <a:spLocks noChangeArrowheads="1"/>
          </p:cNvSpPr>
          <p:nvPr/>
        </p:nvSpPr>
        <p:spPr bwMode="auto">
          <a:xfrm>
            <a:off x="539750" y="4941168"/>
            <a:ext cx="79206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 - As trilhas na PCI devem ser construídas como linhas de transmissão</a:t>
            </a:r>
          </a:p>
          <a:p>
            <a:pPr marL="0" lvl="1"/>
            <a:endParaRPr lang="pt-BR" noProof="1"/>
          </a:p>
          <a:p>
            <a:pPr marL="0" lvl="1"/>
            <a:r>
              <a:rPr lang="pt-BR" noProof="1" smtClean="0"/>
              <a:t> - As linhas reais e finitas devem possuir uma terminação equivalente a sua impedância característica</a:t>
            </a:r>
            <a:endParaRPr lang="pt-BR" noProof="1" smtClean="0"/>
          </a:p>
        </p:txBody>
      </p:sp>
    </p:spTree>
    <p:extLst>
      <p:ext uri="{BB962C8B-B14F-4D97-AF65-F5344CB8AC3E}">
        <p14:creationId xmlns:p14="http://schemas.microsoft.com/office/powerpoint/2010/main" val="528131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Comprimento Crítico</a:t>
            </a:r>
            <a:endParaRPr lang="pt-BR" sz="2800" b="1" dirty="0">
              <a:effectLst>
                <a:outerShdw blurRad="38100" dist="38100" dir="2700000" algn="tl">
                  <a:srgbClr val="C0C0C0"/>
                </a:outerShdw>
              </a:effectLst>
              <a:cs typeface="Arial"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772816"/>
            <a:ext cx="41910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87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Comprimento Crítico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Se o tempo de propagação do sinal é menor que o tempo de subida do sinal, podemos considerar a trilha como comprimento curto, onde reflexões não serão relevantes.</a:t>
            </a:r>
          </a:p>
          <a:p>
            <a:pPr marL="0" lvl="1"/>
            <a:endParaRPr lang="pt-BR" noProof="1"/>
          </a:p>
          <a:p>
            <a:pPr marL="0" lvl="1"/>
            <a:r>
              <a:rPr lang="pt-BR" noProof="1" smtClean="0"/>
              <a:t>Se o tempo de propagação for maior que o tempo de subida do sinal, devemos considerar a trilha como comprimento longo, necessitando de cuidados ao realizar a terminação.</a:t>
            </a:r>
          </a:p>
          <a:p>
            <a:pPr marL="504000" lvl="2"/>
            <a:endParaRPr lang="pt-BR" noProof="1" smtClean="0"/>
          </a:p>
        </p:txBody>
      </p:sp>
    </p:spTree>
    <p:extLst>
      <p:ext uri="{BB962C8B-B14F-4D97-AF65-F5344CB8AC3E}">
        <p14:creationId xmlns:p14="http://schemas.microsoft.com/office/powerpoint/2010/main" val="2501719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Comprimento Crítico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7" name="Rectangle 9"/>
          <p:cNvSpPr>
            <a:spLocks noChangeArrowheads="1"/>
          </p:cNvSpPr>
          <p:nvPr/>
        </p:nvSpPr>
        <p:spPr bwMode="auto">
          <a:xfrm>
            <a:off x="391436" y="1355789"/>
            <a:ext cx="82530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Tempo de propagação em Nanosegundos/Polegada</a:t>
            </a:r>
          </a:p>
          <a:p>
            <a:pPr marL="0" lvl="1"/>
            <a:endParaRPr lang="pt-BR" noProof="1" smtClean="0"/>
          </a:p>
          <a:p>
            <a:pPr marL="0" lvl="1"/>
            <a:endParaRPr lang="pt-BR" noProof="1" smtClean="0"/>
          </a:p>
          <a:p>
            <a:pPr marL="0" lvl="1"/>
            <a:r>
              <a:rPr lang="pt-BR" noProof="1" smtClean="0"/>
              <a:t>Stripline:</a:t>
            </a:r>
          </a:p>
          <a:p>
            <a:pPr marL="504000" lvl="2"/>
            <a:endParaRPr lang="pt-BR" noProof="1"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559174"/>
            <a:ext cx="25527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2833117"/>
            <a:ext cx="2590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437112"/>
            <a:ext cx="22669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9"/>
          <p:cNvSpPr>
            <a:spLocks noChangeArrowheads="1"/>
          </p:cNvSpPr>
          <p:nvPr/>
        </p:nvSpPr>
        <p:spPr bwMode="auto">
          <a:xfrm>
            <a:off x="423452" y="3990543"/>
            <a:ext cx="825300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Microstrip:</a:t>
            </a:r>
          </a:p>
          <a:p>
            <a:pPr marL="0" lvl="1"/>
            <a:endParaRPr lang="pt-BR" noProof="1" smtClean="0"/>
          </a:p>
          <a:p>
            <a:pPr marL="0" lvl="1"/>
            <a:endParaRPr lang="pt-BR" noProof="1"/>
          </a:p>
          <a:p>
            <a:pPr marL="0" lvl="1"/>
            <a:endParaRPr lang="pt-BR" noProof="1" smtClean="0"/>
          </a:p>
          <a:p>
            <a:pPr marL="0" lvl="1"/>
            <a:endParaRPr lang="pt-BR" noProof="1"/>
          </a:p>
          <a:p>
            <a:pPr marL="0" lvl="1"/>
            <a:endParaRPr lang="pt-BR" noProof="1" smtClean="0"/>
          </a:p>
          <a:p>
            <a:pPr marL="0" lvl="1"/>
            <a:r>
              <a:rPr lang="pt-BR" sz="1400" noProof="1" smtClean="0"/>
              <a:t>Onde:</a:t>
            </a:r>
          </a:p>
          <a:p>
            <a:pPr marL="504000" lvl="2"/>
            <a:endParaRPr lang="pt-BR" noProof="1" smtClean="0"/>
          </a:p>
        </p:txBody>
      </p:sp>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4441304"/>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890861"/>
            <a:ext cx="28289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898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26772</TotalTime>
  <Words>2174</Words>
  <Application>Microsoft Office PowerPoint</Application>
  <PresentationFormat>Apresentação na tela (4:3)</PresentationFormat>
  <Paragraphs>260</Paragraphs>
  <Slides>23</Slides>
  <Notes>22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23</vt:i4>
      </vt:variant>
    </vt:vector>
  </HeadingPairs>
  <TitlesOfParts>
    <vt:vector size="27" baseType="lpstr">
      <vt:lpstr>Arial</vt:lpstr>
      <vt:lpstr>Calibri</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Lavoratório de Sistemas Motrizes</dc:creator>
  <cp:lastModifiedBy>Naelton Oliveira de Souza</cp:lastModifiedBy>
  <cp:revision>615</cp:revision>
  <dcterms:created xsi:type="dcterms:W3CDTF">2008-05-27T19:40:04Z</dcterms:created>
  <dcterms:modified xsi:type="dcterms:W3CDTF">2015-05-28T16:11:09Z</dcterms:modified>
</cp:coreProperties>
</file>