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335" r:id="rId3"/>
    <p:sldId id="482"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03" r:id="rId18"/>
    <p:sldId id="504" r:id="rId19"/>
    <p:sldId id="505" r:id="rId20"/>
    <p:sldId id="506" r:id="rId21"/>
    <p:sldId id="501" r:id="rId22"/>
    <p:sldId id="507" r:id="rId23"/>
    <p:sldId id="508" r:id="rId24"/>
    <p:sldId id="509" r:id="rId25"/>
    <p:sldId id="510" r:id="rId26"/>
    <p:sldId id="511" r:id="rId27"/>
    <p:sldId id="512" r:id="rId28"/>
    <p:sldId id="500" r:id="rId29"/>
    <p:sldId id="502" r:id="rId30"/>
  </p:sldIdLst>
  <p:sldSz cx="9144000" cy="6858000" type="screen4x3"/>
  <p:notesSz cx="7099300" cy="10234613"/>
  <p:defaultTextStyle>
    <a:defPPr>
      <a:defRPr lang="pt-BR"/>
    </a:defPPr>
    <a:lvl1pPr algn="l" rtl="0" fontAlgn="base">
      <a:spcBef>
        <a:spcPct val="0"/>
      </a:spcBef>
      <a:spcAft>
        <a:spcPct val="0"/>
      </a:spcAft>
      <a:defRPr kern="1200">
        <a:solidFill>
          <a:srgbClr val="175386"/>
        </a:solidFill>
        <a:latin typeface="Arial" charset="0"/>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75386"/>
    <a:srgbClr val="008000"/>
    <a:srgbClr val="30A4D8"/>
    <a:srgbClr val="24A61E"/>
    <a:srgbClr val="E3AF1B"/>
    <a:srgbClr val="C8D7EA"/>
    <a:srgbClr val="F70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265" autoAdjust="0"/>
    <p:restoredTop sz="78857" autoAdjust="0"/>
  </p:normalViewPr>
  <p:slideViewPr>
    <p:cSldViewPr>
      <p:cViewPr varScale="1">
        <p:scale>
          <a:sx n="91" d="100"/>
          <a:sy n="91" d="100"/>
        </p:scale>
        <p:origin x="-221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7" name="Rectangle 3"/>
          <p:cNvSpPr>
            <a:spLocks noGrp="1" noChangeArrowheads="1"/>
          </p:cNvSpPr>
          <p:nvPr>
            <p:ph type="dt" sz="quarter" idx="1"/>
          </p:nvPr>
        </p:nvSpPr>
        <p:spPr bwMode="auto">
          <a:xfrm>
            <a:off x="4021138" y="0"/>
            <a:ext cx="3076575"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pitchFamily="34" charset="0"/>
              </a:defRPr>
            </a:lvl1pPr>
          </a:lstStyle>
          <a:p>
            <a:pPr>
              <a:defRPr/>
            </a:pPr>
            <a:fld id="{12614BB8-9DEA-4317-9B59-4AC3E32859FA}" type="datetimeFigureOut">
              <a:rPr lang="pt-BR"/>
              <a:pPr>
                <a:defRPr/>
              </a:pPr>
              <a:t>27/05/2015</a:t>
            </a:fld>
            <a:endParaRPr lang="pt-BR" dirty="0"/>
          </a:p>
        </p:txBody>
      </p:sp>
      <p:sp>
        <p:nvSpPr>
          <p:cNvPr id="23142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Calibri" pitchFamily="34" charset="0"/>
              </a:defRPr>
            </a:lvl1pPr>
          </a:lstStyle>
          <a:p>
            <a:pPr>
              <a:defRPr/>
            </a:pPr>
            <a:endParaRPr lang="pt-BR" dirty="0"/>
          </a:p>
        </p:txBody>
      </p:sp>
      <p:sp>
        <p:nvSpPr>
          <p:cNvPr id="23142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itchFamily="34" charset="0"/>
              </a:defRPr>
            </a:lvl1pPr>
          </a:lstStyle>
          <a:p>
            <a:pPr>
              <a:defRPr/>
            </a:pPr>
            <a:fld id="{D5F9B847-3A94-4593-93E1-CC30756F7536}" type="slidenum">
              <a:rPr lang="pt-BR"/>
              <a:pPr>
                <a:defRPr/>
              </a:pPr>
              <a:t>‹nº›</a:t>
            </a:fld>
            <a:endParaRPr lang="pt-BR" dirty="0"/>
          </a:p>
        </p:txBody>
      </p:sp>
    </p:spTree>
    <p:extLst>
      <p:ext uri="{BB962C8B-B14F-4D97-AF65-F5344CB8AC3E}">
        <p14:creationId xmlns:p14="http://schemas.microsoft.com/office/powerpoint/2010/main" val="806353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5" name="Rectangle 3"/>
          <p:cNvSpPr>
            <a:spLocks noGrp="1" noChangeArrowheads="1"/>
          </p:cNvSpPr>
          <p:nvPr>
            <p:ph type="dt" idx="1"/>
          </p:nvPr>
        </p:nvSpPr>
        <p:spPr bwMode="auto">
          <a:xfrm>
            <a:off x="4021138" y="0"/>
            <a:ext cx="3076575" cy="50958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Calibri" pitchFamily="34" charset="0"/>
              </a:defRPr>
            </a:lvl1pPr>
          </a:lstStyle>
          <a:p>
            <a:pPr>
              <a:defRPr/>
            </a:pPr>
            <a:fld id="{9A0A41BE-5C61-4E2C-A3F3-8DB417668C14}" type="datetimeFigureOut">
              <a:rPr lang="en-US"/>
              <a:pPr>
                <a:defRPr/>
              </a:pPr>
              <a:t>5/27/2015</a:t>
            </a:fld>
            <a:endParaRPr lang="en-US" dirty="0"/>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Calibri" pitchFamily="34" charset="0"/>
              </a:defRPr>
            </a:lvl1pPr>
          </a:lstStyle>
          <a:p>
            <a:pPr>
              <a:defRPr/>
            </a:pPr>
            <a:endParaRPr lang="en-US" dirty="0"/>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latin typeface="Calibri" pitchFamily="34" charset="0"/>
              </a:defRPr>
            </a:lvl1pPr>
          </a:lstStyle>
          <a:p>
            <a:pPr>
              <a:defRPr/>
            </a:pPr>
            <a:fld id="{4CE1C7DD-9813-4F30-A314-2479383F60B8}" type="slidenum">
              <a:rPr lang="en-US"/>
              <a:pPr>
                <a:defRPr/>
              </a:pPr>
              <a:t>‹nº›</a:t>
            </a:fld>
            <a:endParaRPr lang="en-US" dirty="0"/>
          </a:p>
        </p:txBody>
      </p:sp>
    </p:spTree>
    <p:extLst>
      <p:ext uri="{BB962C8B-B14F-4D97-AF65-F5344CB8AC3E}">
        <p14:creationId xmlns:p14="http://schemas.microsoft.com/office/powerpoint/2010/main" val="1378593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10</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Terminação Paralelo:</a:t>
            </a:r>
          </a:p>
          <a:p>
            <a:endParaRPr lang="pt-BR" dirty="0" smtClean="0"/>
          </a:p>
          <a:p>
            <a:r>
              <a:rPr lang="pt-BR" dirty="0" smtClean="0"/>
              <a:t>Resistor conectado</a:t>
            </a:r>
            <a:r>
              <a:rPr lang="pt-BR" baseline="0" dirty="0" smtClean="0"/>
              <a:t> ao final da linha para o terra.</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11</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Thevenin</a:t>
            </a:r>
            <a:r>
              <a:rPr lang="pt-BR" dirty="0" smtClean="0"/>
              <a:t>:</a:t>
            </a:r>
          </a:p>
          <a:p>
            <a:endParaRPr lang="pt-BR" dirty="0" smtClean="0"/>
          </a:p>
          <a:p>
            <a:r>
              <a:rPr lang="pt-BR" dirty="0" smtClean="0"/>
              <a:t>Par de resistores conectados entre a linha de transmissão,</a:t>
            </a:r>
            <a:r>
              <a:rPr lang="pt-BR" baseline="0" dirty="0" smtClean="0"/>
              <a:t> VCC e GND.</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12</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Thevenin</a:t>
            </a:r>
            <a:r>
              <a:rPr lang="pt-BR" dirty="0" smtClean="0"/>
              <a:t>:</a:t>
            </a:r>
          </a:p>
          <a:p>
            <a:endParaRPr lang="pt-BR" dirty="0" smtClean="0"/>
          </a:p>
          <a:p>
            <a:r>
              <a:rPr lang="pt-BR" dirty="0" smtClean="0"/>
              <a:t>Par de resistores conectados entre a linha </a:t>
            </a:r>
            <a:r>
              <a:rPr lang="pt-BR" smtClean="0"/>
              <a:t>de transmissão,</a:t>
            </a:r>
            <a:r>
              <a:rPr lang="pt-BR" baseline="0" smtClean="0"/>
              <a:t> VCC e GND.</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13</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Série:</a:t>
            </a:r>
          </a:p>
          <a:p>
            <a:endParaRPr lang="pt-BR" dirty="0" smtClean="0"/>
          </a:p>
          <a:p>
            <a:r>
              <a:rPr lang="pt-BR" dirty="0" smtClean="0"/>
              <a:t>O resistor série é colocado no início da linha</a:t>
            </a:r>
            <a:r>
              <a:rPr lang="pt-BR" baseline="0" dirty="0" smtClean="0"/>
              <a:t> de transmissão e não ao final</a:t>
            </a:r>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14</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Diodo</a:t>
            </a:r>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15</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smtClean="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16</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se</a:t>
            </a:r>
            <a:r>
              <a:rPr lang="pt-BR" baseline="0" dirty="0" smtClean="0"/>
              <a:t> transmitir uma mensagem é necessário possuir um transmissor, receptor, mensagem e meio de comunicação.</a:t>
            </a:r>
          </a:p>
          <a:p>
            <a:r>
              <a:rPr lang="pt-BR" baseline="0" dirty="0" smtClean="0"/>
              <a:t>Esta mensagem pode sofrer distorções devido ao meio de comunicação dificultando o receptor a entender a mensagem.</a:t>
            </a:r>
          </a:p>
          <a:p>
            <a:endParaRPr lang="pt-BR" baseline="0" dirty="0" smtClean="0"/>
          </a:p>
          <a:p>
            <a:r>
              <a:rPr lang="pt-BR" baseline="0" dirty="0" smtClean="0"/>
              <a:t>Para solucionar este problema poderia trabalhar propor algumas soluções: </a:t>
            </a:r>
          </a:p>
          <a:p>
            <a:pPr marL="171450" indent="-171450">
              <a:buFontTx/>
              <a:buChar char="-"/>
            </a:pPr>
            <a:r>
              <a:rPr lang="pt-BR" baseline="0" dirty="0" smtClean="0"/>
              <a:t>Utilizar receptores melhores, mais imunes a ruído ou interferência.</a:t>
            </a:r>
          </a:p>
          <a:p>
            <a:pPr marL="171450" indent="-171450">
              <a:buFontTx/>
              <a:buChar char="-"/>
            </a:pPr>
            <a:r>
              <a:rPr lang="pt-BR" baseline="0" dirty="0" smtClean="0"/>
              <a:t>Reduzir a distância entre o transmissor e o receptor.</a:t>
            </a:r>
          </a:p>
          <a:p>
            <a:pPr marL="171450" indent="-171450">
              <a:buFontTx/>
              <a:buChar char="-"/>
            </a:pPr>
            <a:r>
              <a:rPr lang="pt-BR" baseline="0" dirty="0" smtClean="0"/>
              <a:t>Reduzir a taxa de transmissão da mensagem, para facilitar o entendimento pelo receptor.</a:t>
            </a:r>
          </a:p>
          <a:p>
            <a:pPr marL="171450" indent="-171450">
              <a:buFontTx/>
              <a:buChar char="-"/>
            </a:pPr>
            <a:r>
              <a:rPr lang="pt-BR" baseline="0" dirty="0" smtClean="0"/>
              <a:t>Modificar o meio de comunicação para absorver as reflexões e interferências causadas pelo meio</a:t>
            </a:r>
            <a:r>
              <a:rPr lang="pt-BR" baseline="0" dirty="0" smtClean="0"/>
              <a:t>.</a:t>
            </a:r>
          </a:p>
          <a:p>
            <a:pPr marL="171450" indent="-171450">
              <a:buFontTx/>
              <a:buChar char="-"/>
            </a:pPr>
            <a:endParaRPr lang="pt-BR" baseline="0" dirty="0" smtClean="0"/>
          </a:p>
          <a:p>
            <a:pPr marL="0" indent="0">
              <a:buFontTx/>
              <a:buNone/>
            </a:pPr>
            <a:r>
              <a:rPr lang="pt-BR" baseline="0" dirty="0" smtClean="0"/>
              <a:t>Em uma PCB a ideia é a mesma, a diferença é que o meio de comunicação são as trilhas, e a mensagem são sinais de tensão ou corrente.</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3</a:t>
            </a:fld>
            <a:endParaRPr lang="en-US" dirty="0"/>
          </a:p>
        </p:txBody>
      </p:sp>
    </p:spTree>
    <p:extLst>
      <p:ext uri="{BB962C8B-B14F-4D97-AF65-F5344CB8AC3E}">
        <p14:creationId xmlns:p14="http://schemas.microsoft.com/office/powerpoint/2010/main" val="310641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Podemos modelar uma trilha de PCB como uma linha de transmissão, com indutâncias e capacitâncias parasitas.</a:t>
            </a:r>
          </a:p>
          <a:p>
            <a:r>
              <a:rPr lang="pt-BR" dirty="0" smtClean="0"/>
              <a:t>Não</a:t>
            </a:r>
            <a:r>
              <a:rPr lang="pt-BR" baseline="0" dirty="0" smtClean="0"/>
              <a:t> sabemos qual a indutância e capacitância parasita de cada parte da trilha, porém se considerarmos uma trilha suficientemente longa e simétrica, e olharmos o início da trilha, podemos associar com uma linha de transmissão de comprimento infinito.</a:t>
            </a:r>
          </a:p>
          <a:p>
            <a:r>
              <a:rPr lang="pt-BR" baseline="0" dirty="0" smtClean="0"/>
              <a:t>Caso ocorra uma reflexão do sinal nesta linha de transmissão, ele não será percebido pelo transmissor ou receptor porque levaria um tempo infinito para este sinal se propagar na linha de transmissão.</a:t>
            </a:r>
          </a:p>
          <a:p>
            <a:endParaRPr lang="pt-BR" baseline="0" dirty="0" smtClean="0"/>
          </a:p>
          <a:p>
            <a:r>
              <a:rPr lang="pt-BR" baseline="0" dirty="0" smtClean="0"/>
              <a:t>A impedância característica da linha de transmissão pode ser calculada por Z = </a:t>
            </a:r>
            <a:r>
              <a:rPr lang="pt-BR" baseline="0" dirty="0" err="1" smtClean="0"/>
              <a:t>razi</a:t>
            </a:r>
            <a:r>
              <a:rPr lang="pt-BR" baseline="0" dirty="0" smtClean="0"/>
              <a:t>(L/C).</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4</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Seguindo esta ideia, se dividirmos a linha de transmissão infinita na metade e olharmos no começo</a:t>
            </a:r>
            <a:r>
              <a:rPr lang="pt-BR" baseline="0" dirty="0" smtClean="0"/>
              <a:t> da linha de transmissão</a:t>
            </a:r>
            <a:r>
              <a:rPr lang="pt-BR" dirty="0" smtClean="0"/>
              <a:t>, podemos representá-la</a:t>
            </a:r>
            <a:r>
              <a:rPr lang="pt-BR" baseline="0" dirty="0" smtClean="0"/>
              <a:t> por uma linha de transmissão de comprimento finito com uma impedância característica conectada ao final da linha.</a:t>
            </a:r>
          </a:p>
          <a:p>
            <a:endParaRPr lang="pt-BR" baseline="0" dirty="0" smtClean="0"/>
          </a:p>
          <a:p>
            <a:r>
              <a:rPr lang="pt-BR" baseline="0" dirty="0" smtClean="0"/>
              <a:t>Desta maneira, não haverá reflexões na linha, pois toda energia é absorvida na impedância Zo.</a:t>
            </a:r>
          </a:p>
          <a:p>
            <a:endParaRPr lang="pt-BR" baseline="0" dirty="0" smtClean="0"/>
          </a:p>
          <a:p>
            <a:r>
              <a:rPr lang="pt-BR" baseline="0" dirty="0" smtClean="0"/>
              <a:t>Isto deve ser aplicada as </a:t>
            </a:r>
            <a:r>
              <a:rPr lang="pt-BR" baseline="0" dirty="0" err="1" smtClean="0"/>
              <a:t>PCB´s</a:t>
            </a:r>
            <a:r>
              <a:rPr lang="pt-BR" baseline="0" dirty="0" smtClean="0"/>
              <a:t>, utilizando uma terminação na linha com a impedância característica para evitar reflexões.</a:t>
            </a:r>
          </a:p>
          <a:p>
            <a:r>
              <a:rPr lang="pt-BR" baseline="0" dirty="0" smtClean="0"/>
              <a:t>Por outro lado, se a trilha na PCB for curta o suficiente para não haver reflexões, isto não será problemas independente da terminação da trilha.</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5</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Um sinal transmitido de A para B1</a:t>
            </a:r>
            <a:r>
              <a:rPr lang="pt-BR" baseline="0" dirty="0" smtClean="0"/>
              <a:t> e B2, considerando que B2 está a uma distância muito longa de B1 não chegará aos dois receptores ao mesmo tempo.</a:t>
            </a:r>
          </a:p>
          <a:p>
            <a:r>
              <a:rPr lang="pt-BR" baseline="0" dirty="0" smtClean="0"/>
              <a:t>Causando um atraso no sinal que chegará a B1, porque o tempo de propagação em uma trilha é constante.</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6</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Definição</a:t>
            </a:r>
            <a:r>
              <a:rPr lang="pt-BR" baseline="0" dirty="0" smtClean="0"/>
              <a:t> de comprimento curto e longo para trilha.</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7</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Cálculo para </a:t>
            </a:r>
            <a:r>
              <a:rPr lang="pt-BR" dirty="0" err="1" smtClean="0"/>
              <a:t>StripLine</a:t>
            </a:r>
            <a:r>
              <a:rPr lang="pt-BR" dirty="0" smtClean="0"/>
              <a:t> e </a:t>
            </a:r>
            <a:r>
              <a:rPr lang="pt-BR" dirty="0" err="1" smtClean="0"/>
              <a:t>MicroStrip</a:t>
            </a:r>
            <a:endParaRPr lang="pt-BR" dirty="0" smtClean="0"/>
          </a:p>
          <a:p>
            <a:r>
              <a:rPr lang="pt-BR" dirty="0" smtClean="0"/>
              <a:t>Tempo de propagação em </a:t>
            </a:r>
            <a:r>
              <a:rPr lang="pt-BR" dirty="0" err="1" smtClean="0"/>
              <a:t>Nanosegundos</a:t>
            </a:r>
            <a:r>
              <a:rPr lang="pt-BR" dirty="0" smtClean="0"/>
              <a:t>/Polegada</a:t>
            </a:r>
          </a:p>
          <a:p>
            <a:endParaRPr lang="pt-BR" dirty="0" smtClean="0"/>
          </a:p>
          <a:p>
            <a:r>
              <a:rPr lang="pt-BR" dirty="0" smtClean="0"/>
              <a:t>Permeabilidade relativa varia</a:t>
            </a:r>
            <a:r>
              <a:rPr lang="pt-BR" baseline="0" dirty="0" smtClean="0"/>
              <a:t> de acordo com o material e a construção da PCB.</a:t>
            </a:r>
          </a:p>
          <a:p>
            <a:r>
              <a:rPr lang="pt-BR" baseline="0" dirty="0" smtClean="0"/>
              <a:t>Para FR4 varia entre 4 e 4.3.</a:t>
            </a:r>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8</a:t>
            </a:fld>
            <a:endParaRPr lang="en-US" dirty="0"/>
          </a:p>
        </p:txBody>
      </p:sp>
    </p:spTree>
    <p:extLst>
      <p:ext uri="{BB962C8B-B14F-4D97-AF65-F5344CB8AC3E}">
        <p14:creationId xmlns:p14="http://schemas.microsoft.com/office/powerpoint/2010/main" val="139515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Em uma trilha com impedância controlada, caso haja reflexão na linha de transmissão podemos</a:t>
            </a:r>
            <a:r>
              <a:rPr lang="pt-BR" baseline="0" dirty="0" smtClean="0"/>
              <a:t> associar a dois problemas:</a:t>
            </a:r>
          </a:p>
          <a:p>
            <a:r>
              <a:rPr lang="pt-BR" baseline="0" dirty="0" smtClean="0"/>
              <a:t>Uma descontinuidade na impedância da trilha ou uma terminação incorreta.</a:t>
            </a:r>
          </a:p>
          <a:p>
            <a:endParaRPr lang="pt-BR" baseline="0" dirty="0" smtClean="0"/>
          </a:p>
          <a:p>
            <a:r>
              <a:rPr lang="pt-BR" baseline="0" dirty="0" smtClean="0"/>
              <a:t>Qualquer mudança na geometria ou dielétrico, irá causa mudança na impedância característica da linha de transmissão.</a:t>
            </a:r>
          </a:p>
          <a:p>
            <a:r>
              <a:rPr lang="pt-BR" baseline="0" dirty="0" smtClean="0"/>
              <a:t>Neste caso cabe ao projetista especificar os materiais a serem utilizados na fabricação da PCI, para determinar o coeficiente dielétrico correto, evitando modificar os componentes do produto de lote para lote de PCI.</a:t>
            </a:r>
          </a:p>
          <a:p>
            <a:endParaRPr lang="pt-BR" dirty="0" smtClean="0"/>
          </a:p>
          <a:p>
            <a:r>
              <a:rPr lang="pt-BR" dirty="0" smtClean="0"/>
              <a:t>O coeficiente de reflexão</a:t>
            </a:r>
            <a:r>
              <a:rPr lang="pt-BR" baseline="0" dirty="0" smtClean="0"/>
              <a:t> multiplica o valor da tensão aplicada na linha de transmissão.</a:t>
            </a:r>
          </a:p>
          <a:p>
            <a:r>
              <a:rPr lang="pt-BR" baseline="0" dirty="0" smtClean="0"/>
              <a:t>Caso a resistência de terminação esteja casada com a impedância da linha, não haverá reflexão.</a:t>
            </a:r>
          </a:p>
          <a:p>
            <a:r>
              <a:rPr lang="pt-BR" baseline="0" dirty="0" smtClean="0"/>
              <a:t>Com a linha aberta, a reflexão será de 100% do sinal transmitido, ao menos por um momento.</a:t>
            </a:r>
          </a:p>
          <a:p>
            <a:r>
              <a:rPr lang="pt-BR" baseline="0" dirty="0" smtClean="0"/>
              <a:t>Com a linha em curto, a reflexão será de -100% do sinal transmitido.</a:t>
            </a:r>
          </a:p>
          <a:p>
            <a:endParaRPr lang="pt-BR" dirty="0"/>
          </a:p>
        </p:txBody>
      </p:sp>
      <p:sp>
        <p:nvSpPr>
          <p:cNvPr id="4" name="Espaço Reservado para Número de Slide 3"/>
          <p:cNvSpPr>
            <a:spLocks noGrp="1"/>
          </p:cNvSpPr>
          <p:nvPr>
            <p:ph type="sldNum" sz="quarter" idx="10"/>
          </p:nvPr>
        </p:nvSpPr>
        <p:spPr/>
        <p:txBody>
          <a:bodyPr/>
          <a:lstStyle/>
          <a:p>
            <a:pPr>
              <a:defRPr/>
            </a:pPr>
            <a:fld id="{4CE1C7DD-9813-4F30-A314-2479383F60B8}" type="slidenum">
              <a:rPr lang="en-US" smtClean="0"/>
              <a:pPr>
                <a:defRPr/>
              </a:pPr>
              <a:t>9</a:t>
            </a:fld>
            <a:endParaRPr lang="en-US" dirty="0"/>
          </a:p>
        </p:txBody>
      </p:sp>
    </p:spTree>
    <p:extLst>
      <p:ext uri="{BB962C8B-B14F-4D97-AF65-F5344CB8AC3E}">
        <p14:creationId xmlns:p14="http://schemas.microsoft.com/office/powerpoint/2010/main" val="139515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DD82ACE6-9A3E-4CFD-BA47-11C73FDE701B}" type="datetime1">
              <a:rPr lang="pt-BR" smtClean="0"/>
              <a:t>27/05/2015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F893425B-6E50-447D-9D2C-2A144074FA16}" type="slidenum">
              <a:rPr lang="pt-BR"/>
              <a:pPr>
                <a:defRPr/>
              </a:pPr>
              <a:t>‹nº›</a:t>
            </a:fld>
            <a:endParaRPr lang="pt-BR" dirty="0"/>
          </a:p>
        </p:txBody>
      </p:sp>
    </p:spTree>
    <p:extLst>
      <p:ext uri="{BB962C8B-B14F-4D97-AF65-F5344CB8AC3E}">
        <p14:creationId xmlns:p14="http://schemas.microsoft.com/office/powerpoint/2010/main" val="287298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3661DCDF-5E99-40B8-ABFB-216B9A7CD62B}" type="datetime1">
              <a:rPr lang="pt-BR" smtClean="0"/>
              <a:t>27/05/2015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AF8BA61-A196-4C67-B0DC-22ECEBDB6F66}" type="slidenum">
              <a:rPr lang="pt-BR"/>
              <a:pPr>
                <a:defRPr/>
              </a:pPr>
              <a:t>‹nº›</a:t>
            </a:fld>
            <a:endParaRPr lang="pt-BR" dirty="0"/>
          </a:p>
        </p:txBody>
      </p:sp>
    </p:spTree>
    <p:extLst>
      <p:ext uri="{BB962C8B-B14F-4D97-AF65-F5344CB8AC3E}">
        <p14:creationId xmlns:p14="http://schemas.microsoft.com/office/powerpoint/2010/main" val="103081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C487A821-5820-47F9-9494-27CA78D09894}" type="datetime1">
              <a:rPr lang="pt-BR" smtClean="0"/>
              <a:t>27/05/2015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685DC3BF-792A-4200-A094-9ADFD2F023AF}" type="slidenum">
              <a:rPr lang="pt-BR"/>
              <a:pPr>
                <a:defRPr/>
              </a:pPr>
              <a:t>‹nº›</a:t>
            </a:fld>
            <a:endParaRPr lang="pt-BR" dirty="0"/>
          </a:p>
        </p:txBody>
      </p:sp>
    </p:spTree>
    <p:extLst>
      <p:ext uri="{BB962C8B-B14F-4D97-AF65-F5344CB8AC3E}">
        <p14:creationId xmlns:p14="http://schemas.microsoft.com/office/powerpoint/2010/main" val="109243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836C505-A4B4-4649-AE08-A4894F41D342}" type="datetime1">
              <a:rPr lang="pt-BR" smtClean="0"/>
              <a:t>27/05/2015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7E1A0D06-5F94-4551-A391-20CFD0B8160A}" type="slidenum">
              <a:rPr lang="pt-BR"/>
              <a:pPr>
                <a:defRPr/>
              </a:pPr>
              <a:t>‹nº›</a:t>
            </a:fld>
            <a:endParaRPr lang="pt-BR" dirty="0"/>
          </a:p>
        </p:txBody>
      </p:sp>
    </p:spTree>
    <p:extLst>
      <p:ext uri="{BB962C8B-B14F-4D97-AF65-F5344CB8AC3E}">
        <p14:creationId xmlns:p14="http://schemas.microsoft.com/office/powerpoint/2010/main" val="9465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59E6E928-7810-4337-8FAA-3ADF00975846}" type="datetime1">
              <a:rPr lang="pt-BR" smtClean="0"/>
              <a:t>27/05/2015</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6" name="Espaço Reservado para Número de Slide 5"/>
          <p:cNvSpPr>
            <a:spLocks noGrp="1"/>
          </p:cNvSpPr>
          <p:nvPr>
            <p:ph type="sldNum" sz="quarter" idx="12"/>
          </p:nvPr>
        </p:nvSpPr>
        <p:spPr/>
        <p:txBody>
          <a:bodyPr/>
          <a:lstStyle>
            <a:lvl1pPr>
              <a:defRPr/>
            </a:lvl1pPr>
          </a:lstStyle>
          <a:p>
            <a:pPr>
              <a:defRPr/>
            </a:pPr>
            <a:fld id="{C33C7D0B-9765-4D47-AFE3-081D43C1CEB3}" type="slidenum">
              <a:rPr lang="pt-BR"/>
              <a:pPr>
                <a:defRPr/>
              </a:pPr>
              <a:t>‹nº›</a:t>
            </a:fld>
            <a:endParaRPr lang="pt-BR" dirty="0"/>
          </a:p>
        </p:txBody>
      </p:sp>
    </p:spTree>
    <p:extLst>
      <p:ext uri="{BB962C8B-B14F-4D97-AF65-F5344CB8AC3E}">
        <p14:creationId xmlns:p14="http://schemas.microsoft.com/office/powerpoint/2010/main" val="329881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3276FE90-424C-4D32-83FA-29DD03CFB36A}" type="datetime1">
              <a:rPr lang="pt-BR" smtClean="0"/>
              <a:t>27/05/2015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FF01D62C-7749-466B-98A2-DDF96BDD86CE}" type="slidenum">
              <a:rPr lang="pt-BR"/>
              <a:pPr>
                <a:defRPr/>
              </a:pPr>
              <a:t>‹nº›</a:t>
            </a:fld>
            <a:endParaRPr lang="pt-BR" dirty="0"/>
          </a:p>
        </p:txBody>
      </p:sp>
    </p:spTree>
    <p:extLst>
      <p:ext uri="{BB962C8B-B14F-4D97-AF65-F5344CB8AC3E}">
        <p14:creationId xmlns:p14="http://schemas.microsoft.com/office/powerpoint/2010/main" val="333296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1584E424-F516-4905-BA5D-CDFDF9EFF8CD}" type="datetime1">
              <a:rPr lang="pt-BR" smtClean="0"/>
              <a:t>27/05/2015</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9" name="Espaço Reservado para Número de Slide 5"/>
          <p:cNvSpPr>
            <a:spLocks noGrp="1"/>
          </p:cNvSpPr>
          <p:nvPr>
            <p:ph type="sldNum" sz="quarter" idx="12"/>
          </p:nvPr>
        </p:nvSpPr>
        <p:spPr/>
        <p:txBody>
          <a:bodyPr/>
          <a:lstStyle>
            <a:lvl1pPr>
              <a:defRPr/>
            </a:lvl1pPr>
          </a:lstStyle>
          <a:p>
            <a:pPr>
              <a:defRPr/>
            </a:pPr>
            <a:fld id="{BEC2B0A0-FDD1-4AAA-9957-BD79B37E7408}" type="slidenum">
              <a:rPr lang="pt-BR"/>
              <a:pPr>
                <a:defRPr/>
              </a:pPr>
              <a:t>‹nº›</a:t>
            </a:fld>
            <a:endParaRPr lang="pt-BR" dirty="0"/>
          </a:p>
        </p:txBody>
      </p:sp>
    </p:spTree>
    <p:extLst>
      <p:ext uri="{BB962C8B-B14F-4D97-AF65-F5344CB8AC3E}">
        <p14:creationId xmlns:p14="http://schemas.microsoft.com/office/powerpoint/2010/main" val="116347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59C44B37-B1A6-4CF1-A8A8-8D9230F2F8A9}" type="datetime1">
              <a:rPr lang="pt-BR" smtClean="0"/>
              <a:t>27/05/2015</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5" name="Espaço Reservado para Número de Slide 5"/>
          <p:cNvSpPr>
            <a:spLocks noGrp="1"/>
          </p:cNvSpPr>
          <p:nvPr>
            <p:ph type="sldNum" sz="quarter" idx="12"/>
          </p:nvPr>
        </p:nvSpPr>
        <p:spPr/>
        <p:txBody>
          <a:bodyPr/>
          <a:lstStyle>
            <a:lvl1pPr>
              <a:defRPr/>
            </a:lvl1pPr>
          </a:lstStyle>
          <a:p>
            <a:pPr>
              <a:defRPr/>
            </a:pPr>
            <a:fld id="{F7549093-15CB-4658-99BD-2120D58B944E}" type="slidenum">
              <a:rPr lang="pt-BR"/>
              <a:pPr>
                <a:defRPr/>
              </a:pPr>
              <a:t>‹nº›</a:t>
            </a:fld>
            <a:endParaRPr lang="pt-BR" dirty="0"/>
          </a:p>
        </p:txBody>
      </p:sp>
    </p:spTree>
    <p:extLst>
      <p:ext uri="{BB962C8B-B14F-4D97-AF65-F5344CB8AC3E}">
        <p14:creationId xmlns:p14="http://schemas.microsoft.com/office/powerpoint/2010/main" val="13206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126A6713-3981-4664-87C0-657E812FD1F7}" type="datetime1">
              <a:rPr lang="pt-BR" smtClean="0"/>
              <a:t>27/05/2015</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C362C408-B6DC-46BB-A65C-2B5CBEE2E4BD}" type="slidenum">
              <a:rPr lang="pt-BR"/>
              <a:pPr>
                <a:defRPr/>
              </a:pPr>
              <a:t>‹nº›</a:t>
            </a:fld>
            <a:endParaRPr lang="pt-BR" dirty="0"/>
          </a:p>
        </p:txBody>
      </p:sp>
    </p:spTree>
    <p:extLst>
      <p:ext uri="{BB962C8B-B14F-4D97-AF65-F5344CB8AC3E}">
        <p14:creationId xmlns:p14="http://schemas.microsoft.com/office/powerpoint/2010/main" val="2243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E32512A8-D75D-4EA6-8E33-F4536915D8B0}" type="datetime1">
              <a:rPr lang="pt-BR" smtClean="0"/>
              <a:t>27/05/2015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7E85FBC6-E169-418F-A024-931F5F2616BB}" type="slidenum">
              <a:rPr lang="pt-BR"/>
              <a:pPr>
                <a:defRPr/>
              </a:pPr>
              <a:t>‹nº›</a:t>
            </a:fld>
            <a:endParaRPr lang="pt-BR" dirty="0"/>
          </a:p>
        </p:txBody>
      </p:sp>
    </p:spTree>
    <p:extLst>
      <p:ext uri="{BB962C8B-B14F-4D97-AF65-F5344CB8AC3E}">
        <p14:creationId xmlns:p14="http://schemas.microsoft.com/office/powerpoint/2010/main" val="105319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F96110C5-424E-4F4A-A6D4-85894C44EB13}" type="datetime1">
              <a:rPr lang="pt-BR" smtClean="0"/>
              <a:t>27/05/2015</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r>
              <a:rPr lang="pt-BR" dirty="0" smtClean="0"/>
              <a:t>/20</a:t>
            </a: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A9EEF1FD-1023-41CD-BEE8-68918FD774F6}" type="slidenum">
              <a:rPr lang="pt-BR"/>
              <a:pPr>
                <a:defRPr/>
              </a:pPr>
              <a:t>‹nº›</a:t>
            </a:fld>
            <a:endParaRPr lang="pt-BR" dirty="0"/>
          </a:p>
        </p:txBody>
      </p:sp>
    </p:spTree>
    <p:extLst>
      <p:ext uri="{BB962C8B-B14F-4D97-AF65-F5344CB8AC3E}">
        <p14:creationId xmlns:p14="http://schemas.microsoft.com/office/powerpoint/2010/main" val="25332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1747A79-4EBD-4D76-8B18-2824CF99105A}" type="datetime1">
              <a:rPr lang="pt-BR" smtClean="0"/>
              <a:t>27/05/2015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pt-BR" dirty="0" smtClean="0"/>
              <a:t>/20</a:t>
            </a:r>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3583AFD-BE81-4719-BEE4-B4E1C0383D4C}" type="slidenum">
              <a:rPr lang="pt-BR"/>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050" name="Imagem 1" descr="Barra_sli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6287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aixaDeTexto 2"/>
          <p:cNvSpPr txBox="1">
            <a:spLocks noChangeArrowheads="1"/>
          </p:cNvSpPr>
          <p:nvPr/>
        </p:nvSpPr>
        <p:spPr bwMode="auto">
          <a:xfrm>
            <a:off x="539552" y="1916832"/>
            <a:ext cx="7993063" cy="1815882"/>
          </a:xfrm>
          <a:prstGeom prst="rect">
            <a:avLst/>
          </a:prstGeom>
          <a:noFill/>
          <a:ln w="9525">
            <a:noFill/>
            <a:miter lim="800000"/>
            <a:headEnd/>
            <a:tailEnd/>
          </a:ln>
        </p:spPr>
        <p:txBody>
          <a:bodyPr>
            <a:spAutoFit/>
          </a:bodyPr>
          <a:lstStyle/>
          <a:p>
            <a:pPr algn="ctr">
              <a:defRPr/>
            </a:pP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Integridade de sinais em placas de circuito impresso</a:t>
            </a:r>
          </a:p>
          <a:p>
            <a:pPr algn="ctr">
              <a:defRPr/>
            </a:pPr>
            <a:endPar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endParaRPr>
          </a:p>
          <a:p>
            <a:pPr algn="ctr">
              <a:defRPr/>
            </a:pPr>
            <a:r>
              <a:rPr lang="pt-BR" sz="2800" b="1" cap="all" dirty="0">
                <a:solidFill>
                  <a:schemeClr val="tx2"/>
                </a:solidFill>
                <a:effectLst>
                  <a:outerShdw blurRad="38100" dist="38100" dir="2700000" algn="tl">
                    <a:srgbClr val="000000">
                      <a:alpha val="43137"/>
                    </a:srgbClr>
                  </a:outerShdw>
                </a:effectLst>
                <a:latin typeface="Arial" pitchFamily="34" charset="0"/>
                <a:cs typeface="Arial" pitchFamily="34" charset="0"/>
              </a:rPr>
              <a:t> </a:t>
            </a:r>
            <a:r>
              <a:rPr lang="pt-BR" sz="2800" b="1" cap="all" dirty="0" smtClean="0">
                <a:solidFill>
                  <a:schemeClr val="tx2"/>
                </a:solidFill>
                <a:effectLst>
                  <a:outerShdw blurRad="38100" dist="38100" dir="2700000" algn="tl">
                    <a:srgbClr val="000000">
                      <a:alpha val="43137"/>
                    </a:srgbClr>
                  </a:outerShdw>
                </a:effectLst>
                <a:latin typeface="Arial" pitchFamily="34" charset="0"/>
                <a:cs typeface="Arial" pitchFamily="34" charset="0"/>
              </a:rPr>
              <a:t>Linhas de transmissão e reflexão	</a:t>
            </a:r>
            <a:endParaRPr lang="pt-BR" sz="2800" b="1" dirty="0">
              <a:effectLst>
                <a:outerShdw blurRad="38100" dist="38100" dir="2700000" algn="tl">
                  <a:srgbClr val="C0C0C0"/>
                </a:outerShdw>
              </a:effectLst>
              <a:cs typeface="Arial" charset="0"/>
            </a:endParaRPr>
          </a:p>
        </p:txBody>
      </p:sp>
      <p:sp>
        <p:nvSpPr>
          <p:cNvPr id="2057" name="CaixaDeTexto 4"/>
          <p:cNvSpPr txBox="1">
            <a:spLocks noChangeArrowheads="1"/>
          </p:cNvSpPr>
          <p:nvPr/>
        </p:nvSpPr>
        <p:spPr bwMode="auto">
          <a:xfrm>
            <a:off x="539750" y="4076700"/>
            <a:ext cx="7993063" cy="707886"/>
          </a:xfrm>
          <a:prstGeom prst="rect">
            <a:avLst/>
          </a:prstGeom>
          <a:noFill/>
          <a:ln w="9525">
            <a:noFill/>
            <a:miter lim="800000"/>
            <a:headEnd/>
            <a:tailEnd/>
          </a:ln>
        </p:spPr>
        <p:txBody>
          <a:bodyPr>
            <a:spAutoFit/>
          </a:bodyPr>
          <a:lstStyle/>
          <a:p>
            <a:pPr algn="ctr" eaLnBrk="1" hangingPunct="1"/>
            <a:r>
              <a:rPr lang="pt-BR" sz="2000" b="1" dirty="0" smtClean="0">
                <a:solidFill>
                  <a:schemeClr val="tx2"/>
                </a:solidFill>
              </a:rPr>
              <a:t>Fábio </a:t>
            </a:r>
            <a:r>
              <a:rPr lang="pt-BR" sz="2000" b="1" dirty="0" err="1" smtClean="0">
                <a:solidFill>
                  <a:schemeClr val="tx2"/>
                </a:solidFill>
              </a:rPr>
              <a:t>Cadore</a:t>
            </a:r>
            <a:r>
              <a:rPr lang="pt-BR" sz="2000" b="1" dirty="0" smtClean="0">
                <a:solidFill>
                  <a:schemeClr val="tx2"/>
                </a:solidFill>
              </a:rPr>
              <a:t> </a:t>
            </a:r>
            <a:r>
              <a:rPr lang="pt-BR" sz="2000" b="1" dirty="0" err="1" smtClean="0">
                <a:solidFill>
                  <a:schemeClr val="tx2"/>
                </a:solidFill>
              </a:rPr>
              <a:t>Posser</a:t>
            </a:r>
            <a:endParaRPr lang="pt-BR" sz="2000" b="1" dirty="0" smtClean="0">
              <a:solidFill>
                <a:schemeClr val="tx2"/>
              </a:solidFill>
            </a:endParaRPr>
          </a:p>
          <a:p>
            <a:pPr algn="ctr" eaLnBrk="1" hangingPunct="1"/>
            <a:r>
              <a:rPr lang="pt-BR" sz="2000" b="1" dirty="0" smtClean="0">
                <a:solidFill>
                  <a:schemeClr val="tx2"/>
                </a:solidFill>
              </a:rPr>
              <a:t>Naelton Oliveira de Souza</a:t>
            </a:r>
            <a:endParaRPr lang="pt-BR" sz="2000" b="1" dirty="0">
              <a:solidFill>
                <a:schemeClr val="tx2"/>
              </a:solidFill>
            </a:endParaRPr>
          </a:p>
        </p:txBody>
      </p:sp>
      <p:sp>
        <p:nvSpPr>
          <p:cNvPr id="2058" name="CaixaDeTexto 4"/>
          <p:cNvSpPr txBox="1">
            <a:spLocks noChangeArrowheads="1"/>
          </p:cNvSpPr>
          <p:nvPr/>
        </p:nvSpPr>
        <p:spPr bwMode="auto">
          <a:xfrm>
            <a:off x="539551" y="5522723"/>
            <a:ext cx="7993063" cy="396875"/>
          </a:xfrm>
          <a:prstGeom prst="rect">
            <a:avLst/>
          </a:prstGeom>
          <a:noFill/>
          <a:ln w="9525">
            <a:noFill/>
            <a:miter lim="800000"/>
            <a:headEnd/>
            <a:tailEnd/>
          </a:ln>
        </p:spPr>
        <p:txBody>
          <a:bodyPr>
            <a:spAutoFit/>
          </a:bodyPr>
          <a:lstStyle/>
          <a:p>
            <a:pPr algn="ctr">
              <a:defRPr/>
            </a:pPr>
            <a:r>
              <a:rPr lang="pt-BR" sz="2000" b="1" dirty="0" smtClean="0">
                <a:effectLst>
                  <a:outerShdw blurRad="38100" dist="38100" dir="2700000" algn="tl">
                    <a:srgbClr val="C0C0C0"/>
                  </a:outerShdw>
                </a:effectLst>
                <a:cs typeface="Arial" charset="0"/>
              </a:rPr>
              <a:t>Maio 2015</a:t>
            </a:r>
            <a:endParaRPr lang="pt-BR" sz="2000" b="1" dirty="0">
              <a:effectLst>
                <a:outerShdw blurRad="38100" dist="38100" dir="2700000" algn="tl">
                  <a:srgbClr val="C0C0C0"/>
                </a:outerShdw>
              </a:effectLst>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Exemplo utilizando software UltraCAD com resistência de terminação infinita e curto-circuito.</a:t>
            </a:r>
          </a:p>
          <a:p>
            <a:pPr marL="0" lvl="1"/>
            <a:endParaRPr lang="pt-BR" noProof="1"/>
          </a:p>
          <a:p>
            <a:pPr marL="0" lvl="1"/>
            <a:endParaRPr lang="pt-BR" noProof="1" smtClean="0"/>
          </a:p>
          <a:p>
            <a:pPr marL="0" lvl="1"/>
            <a:endParaRPr lang="pt-BR" noProof="1"/>
          </a:p>
          <a:p>
            <a:pPr marL="0" lvl="1"/>
            <a:r>
              <a:rPr lang="pt-BR" noProof="1" smtClean="0"/>
              <a:t>Cálculo da impedância característica de acordo com o tipo de geometria de layout:</a:t>
            </a:r>
          </a:p>
          <a:p>
            <a:pPr marL="0" lvl="1"/>
            <a:r>
              <a:rPr lang="pt-BR" noProof="1"/>
              <a:t>http://www.technick.net/public/code/cp_dpage.php?aiocp_dp=util_pcb_imp_calculator</a:t>
            </a:r>
          </a:p>
        </p:txBody>
      </p:sp>
    </p:spTree>
    <p:extLst>
      <p:ext uri="{BB962C8B-B14F-4D97-AF65-F5344CB8AC3E}">
        <p14:creationId xmlns:p14="http://schemas.microsoft.com/office/powerpoint/2010/main" val="978616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Resistência em paralelo</a:t>
            </a:r>
          </a:p>
          <a:p>
            <a:pPr marL="0" lvl="1"/>
            <a:endParaRPr lang="pt-BR" noProof="1" smtClean="0"/>
          </a:p>
          <a:p>
            <a:pPr marL="0" lvl="1"/>
            <a:r>
              <a:rPr lang="pt-BR" noProof="1" smtClean="0"/>
              <a:t>Vantagens:</a:t>
            </a:r>
          </a:p>
          <a:p>
            <a:pPr marL="0" lvl="1"/>
            <a:r>
              <a:rPr lang="pt-BR" noProof="1" smtClean="0"/>
              <a:t>Valor da resistência simples de terminar;</a:t>
            </a:r>
          </a:p>
          <a:p>
            <a:pPr marL="0" lvl="1"/>
            <a:r>
              <a:rPr lang="pt-BR" noProof="1" smtClean="0"/>
              <a:t>Utilizado único componente;</a:t>
            </a:r>
          </a:p>
          <a:p>
            <a:pPr marL="0" lvl="1"/>
            <a:r>
              <a:rPr lang="pt-BR" noProof="1" smtClean="0"/>
              <a:t>Facilmente conectado ao circuito e apresenta apresenta boa distribuição de carga da trilha;</a:t>
            </a:r>
          </a:p>
          <a:p>
            <a:pPr marL="0" lvl="1"/>
            <a:endParaRPr lang="pt-BR" noProof="1"/>
          </a:p>
          <a:p>
            <a:pPr marL="0" lvl="1"/>
            <a:r>
              <a:rPr lang="pt-BR" noProof="1" smtClean="0"/>
              <a:t>Desvantagem:</a:t>
            </a:r>
          </a:p>
          <a:p>
            <a:pPr marL="0" lvl="1"/>
            <a:r>
              <a:rPr lang="pt-BR" noProof="1" smtClean="0"/>
              <a:t>Consumo de corrente contínua de acordo com o valor do resistor.</a:t>
            </a:r>
            <a:r>
              <a:rPr lang="pt-BR" noProof="1" smtClean="0"/>
              <a:t> </a:t>
            </a:r>
            <a:endParaRPr lang="pt-BR" noProof="1"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4581128"/>
            <a:ext cx="33337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386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Thevenin</a:t>
            </a:r>
          </a:p>
          <a:p>
            <a:pPr marL="0" lvl="1"/>
            <a:endParaRPr lang="pt-BR" noProof="1" smtClean="0"/>
          </a:p>
          <a:p>
            <a:pPr marL="0" lvl="1"/>
            <a:r>
              <a:rPr lang="pt-BR" noProof="1" smtClean="0"/>
              <a:t>Vantagens:</a:t>
            </a:r>
          </a:p>
          <a:p>
            <a:pPr marL="0" lvl="1"/>
            <a:r>
              <a:rPr lang="pt-BR" noProof="1" smtClean="0"/>
              <a:t>Maior imunidade a ruído;</a:t>
            </a:r>
            <a:endParaRPr lang="pt-BR" noProof="1" smtClean="0"/>
          </a:p>
          <a:p>
            <a:pPr marL="0" lvl="1"/>
            <a:r>
              <a:rPr lang="pt-BR" noProof="1" smtClean="0"/>
              <a:t>Apresenta apresenta boa distribuição de carga da trilha;</a:t>
            </a:r>
          </a:p>
          <a:p>
            <a:pPr marL="0" lvl="1"/>
            <a:endParaRPr lang="pt-BR" noProof="1"/>
          </a:p>
          <a:p>
            <a:pPr marL="0" lvl="1"/>
            <a:r>
              <a:rPr lang="pt-BR" noProof="1" smtClean="0"/>
              <a:t>Desvantagem:</a:t>
            </a:r>
          </a:p>
          <a:p>
            <a:pPr marL="0" lvl="1"/>
            <a:r>
              <a:rPr lang="pt-BR" noProof="1" smtClean="0"/>
              <a:t>Consumo de corrente contínua de acordo com o valor do resistor e diferente para Vcc e GND.</a:t>
            </a:r>
          </a:p>
          <a:p>
            <a:pPr marL="0" lvl="1"/>
            <a:r>
              <a:rPr lang="pt-BR" noProof="1" smtClean="0"/>
              <a:t>Relatos de problemas com EMI, devido a corrente nos resistores varia na mesma taxa da mudança de nível do sinal. </a:t>
            </a:r>
            <a:endParaRPr lang="pt-BR" noProof="1" smtClean="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540645"/>
            <a:ext cx="2552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4797152"/>
            <a:ext cx="1371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114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AC</a:t>
            </a:r>
          </a:p>
          <a:p>
            <a:pPr marL="0" lvl="1"/>
            <a:endParaRPr lang="pt-BR" noProof="1" smtClean="0"/>
          </a:p>
          <a:p>
            <a:pPr marL="0" lvl="1"/>
            <a:r>
              <a:rPr lang="pt-BR" noProof="1" smtClean="0"/>
              <a:t>Vantagens:</a:t>
            </a:r>
          </a:p>
          <a:p>
            <a:pPr marL="0" lvl="1"/>
            <a:r>
              <a:rPr lang="pt-BR" noProof="1" smtClean="0"/>
              <a:t>Capacitor elimina a corrente contínua do resistor em regime</a:t>
            </a:r>
            <a:r>
              <a:rPr lang="pt-BR" noProof="1" smtClean="0"/>
              <a:t>;</a:t>
            </a:r>
          </a:p>
          <a:p>
            <a:pPr marL="0" lvl="1"/>
            <a:endParaRPr lang="pt-BR" noProof="1"/>
          </a:p>
          <a:p>
            <a:pPr marL="0" lvl="1"/>
            <a:r>
              <a:rPr lang="pt-BR" noProof="1" smtClean="0"/>
              <a:t>Desvantagem:</a:t>
            </a:r>
          </a:p>
          <a:p>
            <a:pPr marL="0" lvl="1"/>
            <a:r>
              <a:rPr lang="pt-BR" noProof="1" smtClean="0"/>
              <a:t>Maior custo;</a:t>
            </a:r>
          </a:p>
          <a:p>
            <a:pPr marL="0" lvl="1"/>
            <a:r>
              <a:rPr lang="pt-BR" noProof="1" smtClean="0"/>
              <a:t>Caso seja utilizado um capacitor de elevada capacitância terá maior;</a:t>
            </a:r>
          </a:p>
          <a:p>
            <a:pPr marL="0" lvl="1"/>
            <a:r>
              <a:rPr lang="pt-BR" noProof="1" smtClean="0"/>
              <a:t>Utilizando capacitor de capacitância pequena poderá causara sobresinal ou interferências;</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278849"/>
            <a:ext cx="32385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045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Série</a:t>
            </a:r>
          </a:p>
          <a:p>
            <a:pPr marL="0" lvl="1"/>
            <a:endParaRPr lang="pt-BR" noProof="1" smtClean="0"/>
          </a:p>
          <a:p>
            <a:pPr marL="0" lvl="1"/>
            <a:r>
              <a:rPr lang="pt-BR" noProof="1" smtClean="0"/>
              <a:t>Vantagens:</a:t>
            </a:r>
          </a:p>
          <a:p>
            <a:pPr marL="0" lvl="1"/>
            <a:r>
              <a:rPr lang="pt-BR" noProof="1" smtClean="0"/>
              <a:t>Único componente</a:t>
            </a:r>
            <a:r>
              <a:rPr lang="pt-BR" noProof="1" smtClean="0"/>
              <a:t>;</a:t>
            </a:r>
          </a:p>
          <a:p>
            <a:pPr marL="0" lvl="1"/>
            <a:r>
              <a:rPr lang="pt-BR" noProof="1" smtClean="0"/>
              <a:t>Não possui consumo de corrente em regime;</a:t>
            </a:r>
            <a:endParaRPr lang="pt-BR" noProof="1" smtClean="0"/>
          </a:p>
          <a:p>
            <a:pPr marL="0" lvl="1"/>
            <a:endParaRPr lang="pt-BR" noProof="1"/>
          </a:p>
          <a:p>
            <a:pPr marL="0" lvl="1"/>
            <a:r>
              <a:rPr lang="pt-BR" noProof="1" smtClean="0"/>
              <a:t>Desvantagem:</a:t>
            </a:r>
          </a:p>
          <a:p>
            <a:pPr marL="0" lvl="1"/>
            <a:r>
              <a:rPr lang="pt-BR" noProof="1" smtClean="0"/>
              <a:t>Depende da impedância de saída do driver</a:t>
            </a:r>
            <a:r>
              <a:rPr lang="pt-BR" noProof="1" smtClean="0"/>
              <a:t>;</a:t>
            </a:r>
          </a:p>
          <a:p>
            <a:pPr marL="0" lvl="1"/>
            <a:r>
              <a:rPr lang="pt-BR" noProof="1" smtClean="0"/>
              <a:t>Caso haja impedância diferente para estado alto e baixo, causará problemas;</a:t>
            </a:r>
            <a:endParaRPr lang="pt-BR" noProof="1" smtClean="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866" y="4365104"/>
            <a:ext cx="43624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74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Tipos de terminação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8" name="Rectangle 9"/>
          <p:cNvSpPr>
            <a:spLocks noChangeArrowheads="1"/>
          </p:cNvSpPr>
          <p:nvPr/>
        </p:nvSpPr>
        <p:spPr bwMode="auto">
          <a:xfrm>
            <a:off x="413748" y="1412776"/>
            <a:ext cx="825300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Tx/>
              <a:buChar char="-"/>
            </a:pPr>
            <a:r>
              <a:rPr lang="pt-BR" noProof="1" smtClean="0"/>
              <a:t>Diodo</a:t>
            </a:r>
          </a:p>
          <a:p>
            <a:pPr marL="0" lvl="1"/>
            <a:endParaRPr lang="pt-BR" noProof="1" smtClean="0"/>
          </a:p>
          <a:p>
            <a:pPr marL="0" lvl="1"/>
            <a:r>
              <a:rPr lang="pt-BR" noProof="1" smtClean="0"/>
              <a:t>Vantagens:</a:t>
            </a:r>
          </a:p>
          <a:p>
            <a:pPr marL="0" lvl="1"/>
            <a:r>
              <a:rPr lang="pt-BR" noProof="1" smtClean="0"/>
              <a:t>Limita os níveis de tensão das reflexões;</a:t>
            </a:r>
          </a:p>
          <a:p>
            <a:pPr marL="0" lvl="1"/>
            <a:r>
              <a:rPr lang="pt-BR" noProof="1" smtClean="0"/>
              <a:t>Podem ser posicionados em qualquer ponto de linha;</a:t>
            </a:r>
          </a:p>
          <a:p>
            <a:pPr marL="0" lvl="1"/>
            <a:endParaRPr lang="pt-BR" noProof="1"/>
          </a:p>
          <a:p>
            <a:pPr marL="0" lvl="1"/>
            <a:r>
              <a:rPr lang="pt-BR" noProof="1" smtClean="0"/>
              <a:t>Desvantagem:</a:t>
            </a:r>
          </a:p>
          <a:p>
            <a:pPr marL="0" lvl="1"/>
            <a:r>
              <a:rPr lang="pt-BR" noProof="1" smtClean="0"/>
              <a:t>Não elimina reflexões;</a:t>
            </a:r>
          </a:p>
          <a:p>
            <a:pPr marL="0" lvl="1"/>
            <a:r>
              <a:rPr lang="pt-BR" noProof="1" smtClean="0"/>
              <a:t>Diodos necessitam ser rápidos o suficiente de acordo com a frequência utilizada no projeto;</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4274156"/>
            <a:ext cx="42291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363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Problemas de Design</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Mudança de layer causará variação na impedância característica da linha de transmissão, acrescentará uma indutância e capacitância relativa a Via e provavelmente irá modificar o diselétrico relativo da trilha.</a:t>
            </a:r>
          </a:p>
          <a:p>
            <a:pPr marL="0" lvl="1"/>
            <a:endParaRPr lang="pt-BR" noProof="1"/>
          </a:p>
          <a:p>
            <a:pPr marL="0" lvl="1"/>
            <a:r>
              <a:rPr lang="pt-BR" noProof="1" smtClean="0"/>
              <a:t>Desta maneira, devemos considerar um estudo detalhado para modificar as características de trilha que irá trocar de layer, afim de manter a mesma impedância característica. </a:t>
            </a:r>
          </a:p>
          <a:p>
            <a:pPr marL="0" lvl="1"/>
            <a:r>
              <a:rPr lang="pt-BR" noProof="1" smtClean="0"/>
              <a:t>Modificando largura e comprimento da trilha no layer diferente por exemplo.</a:t>
            </a:r>
          </a:p>
          <a:p>
            <a:pPr marL="504000" lvl="2"/>
            <a:endParaRPr lang="pt-BR" noProof="1" smtClean="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566" y="4182774"/>
            <a:ext cx="32289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33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91" name="Rectangle 7"/>
          <p:cNvSpPr>
            <a:spLocks noChangeArrowheads="1"/>
          </p:cNvSpPr>
          <p:nvPr/>
        </p:nvSpPr>
        <p:spPr bwMode="auto">
          <a:xfrm>
            <a:off x="1066800" y="1268760"/>
            <a:ext cx="7086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dirty="0"/>
              <a:t>Below 1 - 2 GHz ‘R’ and ‘G’ are less significant in </a:t>
            </a:r>
            <a:r>
              <a:rPr lang="en-US" altLang="en-US" u="sng" dirty="0"/>
              <a:t>Digital Circuits</a:t>
            </a:r>
            <a:r>
              <a:rPr lang="en-US" altLang="en-US" dirty="0"/>
              <a:t> and can be ignored.</a:t>
            </a:r>
          </a:p>
        </p:txBody>
      </p:sp>
      <p:sp>
        <p:nvSpPr>
          <p:cNvPr id="92" name="Line 12"/>
          <p:cNvSpPr>
            <a:spLocks noChangeShapeType="1"/>
          </p:cNvSpPr>
          <p:nvPr/>
        </p:nvSpPr>
        <p:spPr bwMode="auto">
          <a:xfrm flipH="1">
            <a:off x="4159250" y="4359573"/>
            <a:ext cx="133350" cy="1587"/>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17"/>
          <p:cNvSpPr>
            <a:spLocks noChangeShapeType="1"/>
          </p:cNvSpPr>
          <p:nvPr/>
        </p:nvSpPr>
        <p:spPr bwMode="auto">
          <a:xfrm flipH="1">
            <a:off x="4383088" y="3749973"/>
            <a:ext cx="334962" cy="993775"/>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22"/>
          <p:cNvSpPr>
            <a:spLocks noChangeShapeType="1"/>
          </p:cNvSpPr>
          <p:nvPr/>
        </p:nvSpPr>
        <p:spPr bwMode="auto">
          <a:xfrm>
            <a:off x="4718050" y="3749973"/>
            <a:ext cx="1049338" cy="1587"/>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23"/>
          <p:cNvSpPr>
            <a:spLocks noChangeShapeType="1"/>
          </p:cNvSpPr>
          <p:nvPr/>
        </p:nvSpPr>
        <p:spPr bwMode="auto">
          <a:xfrm>
            <a:off x="4806950" y="4291310"/>
            <a:ext cx="871538" cy="1588"/>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24"/>
          <p:cNvSpPr>
            <a:spLocks noChangeShapeType="1"/>
          </p:cNvSpPr>
          <p:nvPr/>
        </p:nvSpPr>
        <p:spPr bwMode="auto">
          <a:xfrm flipH="1" flipV="1">
            <a:off x="4292600" y="4359573"/>
            <a:ext cx="90488" cy="384175"/>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Rectangle 9"/>
          <p:cNvSpPr>
            <a:spLocks noChangeArrowheads="1"/>
          </p:cNvSpPr>
          <p:nvPr/>
        </p:nvSpPr>
        <p:spPr bwMode="auto">
          <a:xfrm>
            <a:off x="1123528" y="5018112"/>
            <a:ext cx="6400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b="1" u="sng" dirty="0"/>
              <a:t>Notice that </a:t>
            </a:r>
            <a:r>
              <a:rPr lang="en-US" altLang="en-US" b="1" u="sng" dirty="0" err="1"/>
              <a:t>Zo</a:t>
            </a:r>
            <a:r>
              <a:rPr lang="en-US" altLang="en-US" b="1" u="sng" dirty="0"/>
              <a:t> is independent of Length.</a:t>
            </a:r>
            <a:endParaRPr lang="en-US" altLang="en-US" sz="2400" dirty="0"/>
          </a:p>
        </p:txBody>
      </p:sp>
      <p:sp>
        <p:nvSpPr>
          <p:cNvPr id="98" name="Rectangle 10"/>
          <p:cNvSpPr>
            <a:spLocks noChangeArrowheads="1"/>
          </p:cNvSpPr>
          <p:nvPr/>
        </p:nvSpPr>
        <p:spPr bwMode="auto">
          <a:xfrm>
            <a:off x="1066800" y="3040360"/>
            <a:ext cx="655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a:t>Therefore, at lower Frequencies -</a:t>
            </a:r>
          </a:p>
        </p:txBody>
      </p:sp>
      <p:sp>
        <p:nvSpPr>
          <p:cNvPr id="99" name="Rectangle 25"/>
          <p:cNvSpPr>
            <a:spLocks noChangeArrowheads="1"/>
          </p:cNvSpPr>
          <p:nvPr/>
        </p:nvSpPr>
        <p:spPr bwMode="auto">
          <a:xfrm>
            <a:off x="4953000" y="3726160"/>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b="1"/>
              <a:t>Lo</a:t>
            </a:r>
          </a:p>
        </p:txBody>
      </p:sp>
      <p:sp>
        <p:nvSpPr>
          <p:cNvPr id="100" name="Rectangle 26"/>
          <p:cNvSpPr>
            <a:spLocks noChangeArrowheads="1"/>
          </p:cNvSpPr>
          <p:nvPr/>
        </p:nvSpPr>
        <p:spPr bwMode="auto">
          <a:xfrm>
            <a:off x="4953000" y="4259560"/>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b="1"/>
              <a:t>Co</a:t>
            </a:r>
          </a:p>
        </p:txBody>
      </p:sp>
      <p:sp>
        <p:nvSpPr>
          <p:cNvPr id="101" name="Rectangle 27"/>
          <p:cNvSpPr>
            <a:spLocks noChangeArrowheads="1"/>
          </p:cNvSpPr>
          <p:nvPr/>
        </p:nvSpPr>
        <p:spPr bwMode="auto">
          <a:xfrm>
            <a:off x="3048000" y="4030960"/>
            <a:ext cx="121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b="1"/>
              <a:t>Zo =</a:t>
            </a:r>
            <a:endParaRPr lang="en-US" altLang="en-US"/>
          </a:p>
        </p:txBody>
      </p:sp>
    </p:spTree>
    <p:extLst>
      <p:ext uri="{BB962C8B-B14F-4D97-AF65-F5344CB8AC3E}">
        <p14:creationId xmlns:p14="http://schemas.microsoft.com/office/powerpoint/2010/main" val="504171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15" name="Rectangle 3"/>
          <p:cNvSpPr txBox="1">
            <a:spLocks noChangeArrowheads="1"/>
          </p:cNvSpPr>
          <p:nvPr/>
        </p:nvSpPr>
        <p:spPr>
          <a:xfrm>
            <a:off x="762000" y="3557736"/>
            <a:ext cx="7467600" cy="2057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mtClean="0"/>
              <a:t>Inner and Outer Layer Traces shown here are typical of what’s NEEDED at today’s Frequencies of Operation to achieve robust control of Transmission Lines.</a:t>
            </a:r>
            <a:endParaRPr lang="en-US"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881336"/>
            <a:ext cx="7696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6"/>
          <p:cNvSpPr>
            <a:spLocks noChangeArrowheads="1"/>
          </p:cNvSpPr>
          <p:nvPr/>
        </p:nvSpPr>
        <p:spPr bwMode="auto">
          <a:xfrm>
            <a:off x="838200" y="5843736"/>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sz="3000"/>
              <a:t>(</a:t>
            </a:r>
            <a:r>
              <a:rPr lang="en-US" altLang="en-US" sz="3000" u="sng"/>
              <a:t>Does the Return Plane NEED to be “Ground”?)</a:t>
            </a:r>
            <a:endParaRPr lang="en-US" altLang="en-US" sz="3000"/>
          </a:p>
        </p:txBody>
      </p:sp>
    </p:spTree>
    <p:extLst>
      <p:ext uri="{BB962C8B-B14F-4D97-AF65-F5344CB8AC3E}">
        <p14:creationId xmlns:p14="http://schemas.microsoft.com/office/powerpoint/2010/main" val="3366394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8" name="Rectangle 3"/>
          <p:cNvSpPr txBox="1">
            <a:spLocks noChangeArrowheads="1"/>
          </p:cNvSpPr>
          <p:nvPr/>
        </p:nvSpPr>
        <p:spPr>
          <a:xfrm>
            <a:off x="381000" y="1436712"/>
            <a:ext cx="8382000" cy="3581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3000" dirty="0" smtClean="0"/>
              <a:t>When a Pulse propagates down a Transmission Line of Impedance </a:t>
            </a:r>
            <a:r>
              <a:rPr lang="en-US" altLang="en-US" sz="3000" dirty="0" err="1" smtClean="0"/>
              <a:t>Zo</a:t>
            </a:r>
            <a:r>
              <a:rPr lang="en-US" altLang="en-US" sz="3000" dirty="0" smtClean="0"/>
              <a:t> and reaches a Load of the same Impedance, ALL the energy is Transferred.</a:t>
            </a:r>
          </a:p>
          <a:p>
            <a:pPr>
              <a:buFontTx/>
              <a:buNone/>
            </a:pPr>
            <a:endParaRPr lang="en-US" altLang="en-US" sz="1200" dirty="0" smtClean="0"/>
          </a:p>
          <a:p>
            <a:r>
              <a:rPr lang="en-US" altLang="en-US" sz="3000" dirty="0" smtClean="0"/>
              <a:t>If the Downstream or Load Impedance (</a:t>
            </a:r>
            <a:r>
              <a:rPr lang="en-US" altLang="en-US" sz="3000" dirty="0" err="1" smtClean="0"/>
              <a:t>Zload</a:t>
            </a:r>
            <a:r>
              <a:rPr lang="en-US" altLang="en-US" sz="3000" dirty="0" smtClean="0"/>
              <a:t>) is different than impedance of the Line (</a:t>
            </a:r>
            <a:r>
              <a:rPr lang="en-US" altLang="en-US" sz="3000" dirty="0" err="1" smtClean="0"/>
              <a:t>Zo</a:t>
            </a:r>
            <a:r>
              <a:rPr lang="en-US" altLang="en-US" sz="3000" dirty="0" smtClean="0"/>
              <a:t>), then a percentage of the Pulse is Reflected back toward the Source.</a:t>
            </a:r>
            <a:endParaRPr lang="en-US" altLang="en-US" sz="2800" dirty="0"/>
          </a:p>
        </p:txBody>
      </p:sp>
      <p:sp>
        <p:nvSpPr>
          <p:cNvPr id="9" name="Line 47"/>
          <p:cNvSpPr>
            <a:spLocks noChangeShapeType="1"/>
          </p:cNvSpPr>
          <p:nvPr/>
        </p:nvSpPr>
        <p:spPr bwMode="auto">
          <a:xfrm>
            <a:off x="3886200" y="5703912"/>
            <a:ext cx="2057400" cy="0"/>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55"/>
          <p:cNvSpPr>
            <a:spLocks noChangeArrowheads="1"/>
          </p:cNvSpPr>
          <p:nvPr/>
        </p:nvSpPr>
        <p:spPr bwMode="auto">
          <a:xfrm>
            <a:off x="1143000" y="5399112"/>
            <a:ext cx="289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a:t>% Reflection =</a:t>
            </a:r>
            <a:endParaRPr lang="en-US" altLang="en-US" sz="2800"/>
          </a:p>
        </p:txBody>
      </p:sp>
      <p:sp>
        <p:nvSpPr>
          <p:cNvPr id="11" name="Rectangle 56"/>
          <p:cNvSpPr>
            <a:spLocks noChangeArrowheads="1"/>
          </p:cNvSpPr>
          <p:nvPr/>
        </p:nvSpPr>
        <p:spPr bwMode="auto">
          <a:xfrm>
            <a:off x="4038600" y="5043512"/>
            <a:ext cx="2057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sz="3600"/>
              <a:t>Z</a:t>
            </a:r>
            <a:r>
              <a:rPr lang="en-US" altLang="en-US" sz="3600" baseline="-10000"/>
              <a:t>load</a:t>
            </a:r>
            <a:r>
              <a:rPr lang="en-US" altLang="en-US" sz="3600"/>
              <a:t> - Z</a:t>
            </a:r>
            <a:r>
              <a:rPr lang="en-US" altLang="en-US" sz="3600" baseline="-10000"/>
              <a:t>0</a:t>
            </a:r>
          </a:p>
        </p:txBody>
      </p:sp>
      <p:sp>
        <p:nvSpPr>
          <p:cNvPr id="12" name="Rectangle 57"/>
          <p:cNvSpPr>
            <a:spLocks noChangeArrowheads="1"/>
          </p:cNvSpPr>
          <p:nvPr/>
        </p:nvSpPr>
        <p:spPr bwMode="auto">
          <a:xfrm>
            <a:off x="3962400" y="5627712"/>
            <a:ext cx="1981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sz="3600"/>
              <a:t>Z</a:t>
            </a:r>
            <a:r>
              <a:rPr lang="en-US" altLang="en-US" sz="3600" baseline="-10000"/>
              <a:t>load</a:t>
            </a:r>
            <a:r>
              <a:rPr lang="en-US" altLang="en-US" sz="3600"/>
              <a:t> + Z</a:t>
            </a:r>
            <a:r>
              <a:rPr lang="en-US" altLang="en-US" sz="3600" baseline="-10000"/>
              <a:t>0</a:t>
            </a:r>
          </a:p>
        </p:txBody>
      </p:sp>
      <p:sp>
        <p:nvSpPr>
          <p:cNvPr id="13" name="Rectangle 59"/>
          <p:cNvSpPr>
            <a:spLocks noChangeArrowheads="1"/>
          </p:cNvSpPr>
          <p:nvPr/>
        </p:nvSpPr>
        <p:spPr bwMode="auto">
          <a:xfrm>
            <a:off x="6019800" y="5322912"/>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a:t>x 100</a:t>
            </a:r>
            <a:endParaRPr lang="en-US" altLang="en-US" sz="2800"/>
          </a:p>
        </p:txBody>
      </p:sp>
    </p:spTree>
    <p:extLst>
      <p:ext uri="{BB962C8B-B14F-4D97-AF65-F5344CB8AC3E}">
        <p14:creationId xmlns:p14="http://schemas.microsoft.com/office/powerpoint/2010/main" val="1530409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CaixaDeTexto 2"/>
          <p:cNvSpPr txBox="1">
            <a:spLocks noChangeArrowheads="1"/>
          </p:cNvSpPr>
          <p:nvPr/>
        </p:nvSpPr>
        <p:spPr bwMode="auto">
          <a:xfrm>
            <a:off x="539750" y="620713"/>
            <a:ext cx="6264275" cy="519112"/>
          </a:xfrm>
          <a:prstGeom prst="rect">
            <a:avLst/>
          </a:prstGeom>
          <a:noFill/>
          <a:ln w="9525">
            <a:noFill/>
            <a:miter lim="800000"/>
            <a:headEnd/>
            <a:tailEnd/>
          </a:ln>
        </p:spPr>
        <p:txBody>
          <a:bodyPr>
            <a:spAutoFit/>
          </a:bodyPr>
          <a:lstStyle/>
          <a:p>
            <a:pPr>
              <a:defRPr/>
            </a:pPr>
            <a:r>
              <a:rPr lang="pt-BR" sz="2800" b="1" dirty="0" smtClean="0">
                <a:effectLst>
                  <a:outerShdw blurRad="38100" dist="38100" dir="2700000" algn="tl">
                    <a:srgbClr val="C0C0C0"/>
                  </a:outerShdw>
                </a:effectLst>
                <a:cs typeface="Arial" charset="0"/>
              </a:rPr>
              <a:t>TÓPICOS</a:t>
            </a:r>
            <a:endParaRPr lang="pt-BR" sz="2800" b="1" dirty="0">
              <a:effectLst>
                <a:outerShdw blurRad="38100" dist="38100" dir="2700000" algn="tl">
                  <a:srgbClr val="C0C0C0"/>
                </a:outerShdw>
              </a:effectLst>
              <a:cs typeface="Arial" charset="0"/>
            </a:endParaRPr>
          </a:p>
        </p:txBody>
      </p:sp>
      <p:sp>
        <p:nvSpPr>
          <p:cNvPr id="5" name="Rectangle 6"/>
          <p:cNvSpPr>
            <a:spLocks noChangeArrowheads="1"/>
          </p:cNvSpPr>
          <p:nvPr/>
        </p:nvSpPr>
        <p:spPr bwMode="auto">
          <a:xfrm>
            <a:off x="755576" y="1556792"/>
            <a:ext cx="7713662"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spcAft>
                <a:spcPct val="10000"/>
              </a:spcAft>
              <a:buFont typeface="Wingdings" pitchFamily="2" charset="2"/>
              <a:buChar char="Ø"/>
            </a:pPr>
            <a:r>
              <a:rPr lang="pt-BR" b="1" dirty="0" smtClean="0">
                <a:solidFill>
                  <a:schemeClr val="tx2"/>
                </a:solidFill>
                <a:cs typeface="Arial" charset="0"/>
              </a:rPr>
              <a:t> Modelo de comunicação</a:t>
            </a:r>
          </a:p>
          <a:p>
            <a:pPr>
              <a:lnSpc>
                <a:spcPct val="200000"/>
              </a:lnSpc>
              <a:spcAft>
                <a:spcPct val="10000"/>
              </a:spcAft>
              <a:buFont typeface="Wingdings" pitchFamily="2" charset="2"/>
              <a:buChar char="Ø"/>
            </a:pPr>
            <a:r>
              <a:rPr lang="pt-BR" b="1" dirty="0" smtClean="0">
                <a:solidFill>
                  <a:schemeClr val="tx2"/>
                </a:solidFill>
                <a:cs typeface="Arial" charset="0"/>
              </a:rPr>
              <a:t>Linhas de Transmissão</a:t>
            </a:r>
          </a:p>
          <a:p>
            <a:pPr>
              <a:lnSpc>
                <a:spcPct val="200000"/>
              </a:lnSpc>
              <a:spcAft>
                <a:spcPct val="10000"/>
              </a:spcAft>
              <a:buFont typeface="Wingdings" pitchFamily="2" charset="2"/>
              <a:buChar char="Ø"/>
            </a:pPr>
            <a:r>
              <a:rPr lang="pt-BR" b="1" dirty="0" smtClean="0"/>
              <a:t>Reflexão de sinais / Ferramentas de simulação</a:t>
            </a:r>
          </a:p>
          <a:p>
            <a:pPr>
              <a:lnSpc>
                <a:spcPct val="200000"/>
              </a:lnSpc>
              <a:spcAft>
                <a:spcPct val="10000"/>
              </a:spcAft>
              <a:buFont typeface="Wingdings" pitchFamily="2" charset="2"/>
              <a:buChar char="Ø"/>
            </a:pPr>
            <a:r>
              <a:rPr lang="pt-BR" b="1" dirty="0" smtClean="0"/>
              <a:t>Impedância das trilhas PCI</a:t>
            </a:r>
          </a:p>
          <a:p>
            <a:pPr>
              <a:lnSpc>
                <a:spcPct val="200000"/>
              </a:lnSpc>
              <a:spcAft>
                <a:spcPct val="10000"/>
              </a:spcAft>
              <a:buFont typeface="Wingdings" pitchFamily="2" charset="2"/>
              <a:buChar char="Ø"/>
            </a:pPr>
            <a:r>
              <a:rPr lang="pt-BR" b="1" dirty="0" smtClean="0">
                <a:solidFill>
                  <a:schemeClr val="tx2"/>
                </a:solidFill>
                <a:cs typeface="Arial" charset="0"/>
              </a:rPr>
              <a:t>Técnicas de Terminação</a:t>
            </a:r>
          </a:p>
          <a:p>
            <a:pPr>
              <a:lnSpc>
                <a:spcPct val="200000"/>
              </a:lnSpc>
              <a:spcAft>
                <a:spcPct val="10000"/>
              </a:spcAft>
              <a:buFont typeface="Wingdings" pitchFamily="2" charset="2"/>
              <a:buChar char="Ø"/>
            </a:pPr>
            <a:r>
              <a:rPr lang="pt-BR" b="1" dirty="0" smtClean="0">
                <a:solidFill>
                  <a:schemeClr val="tx2"/>
                </a:solidFill>
                <a:cs typeface="Arial" charset="0"/>
              </a:rPr>
              <a:t>Questões de Projeto para Controle de Impedância</a:t>
            </a:r>
          </a:p>
          <a:p>
            <a:pPr>
              <a:lnSpc>
                <a:spcPct val="200000"/>
              </a:lnSpc>
              <a:spcAft>
                <a:spcPct val="10000"/>
              </a:spcAft>
              <a:buFont typeface="Wingdings" pitchFamily="2" charset="2"/>
              <a:buChar char="Ø"/>
            </a:pPr>
            <a:r>
              <a:rPr lang="pt-BR" b="1" dirty="0" smtClean="0">
                <a:solidFill>
                  <a:schemeClr val="tx2"/>
                </a:solidFill>
                <a:cs typeface="Arial" charset="0"/>
              </a:rPr>
              <a:t>Impedância  Absoluta Vs. Relativa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altLang="en-US" sz="2800" b="1" dirty="0" err="1" smtClean="0">
                <a:solidFill>
                  <a:schemeClr val="tx2"/>
                </a:solidFill>
                <a:cs typeface="Arial" charset="0"/>
              </a:rPr>
              <a:t>Microstrip</a:t>
            </a:r>
            <a:endParaRPr lang="pt-BR" sz="2800" b="1" dirty="0">
              <a:effectLst>
                <a:outerShdw blurRad="38100" dist="38100" dir="2700000" algn="tl">
                  <a:srgbClr val="C0C0C0"/>
                </a:outerShdw>
              </a:effectLst>
              <a:cs typeface="Arial" charset="0"/>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73224" y="2420888"/>
            <a:ext cx="7859216" cy="2136048"/>
          </a:xfrm>
          <a:prstGeom prst="rect">
            <a:avLst/>
          </a:prstGeom>
          <a:noFill/>
          <a:ln/>
        </p:spPr>
      </p:pic>
      <p:sp>
        <p:nvSpPr>
          <p:cNvPr id="16" name="Rectangle 6"/>
          <p:cNvSpPr>
            <a:spLocks noChangeArrowheads="1"/>
          </p:cNvSpPr>
          <p:nvPr/>
        </p:nvSpPr>
        <p:spPr bwMode="auto">
          <a:xfrm>
            <a:off x="762000" y="449431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n-US" altLang="en-US" sz="2600" b="1"/>
              <a:t>Assumes LPI Soldermask over Bare Copper for narrow traces and thin dielectrics.  Assume NO</a:t>
            </a:r>
            <a:r>
              <a:rPr lang="en-US" altLang="en-US" sz="2600" b="1" u="sng"/>
              <a:t> Soldermask for wide traces and Thick Dielectrics.</a:t>
            </a:r>
            <a:endParaRPr lang="en-US" altLang="en-US"/>
          </a:p>
        </p:txBody>
      </p:sp>
      <p:sp>
        <p:nvSpPr>
          <p:cNvPr id="17" name="Rectangle 7"/>
          <p:cNvSpPr>
            <a:spLocks noChangeArrowheads="1"/>
          </p:cNvSpPr>
          <p:nvPr/>
        </p:nvSpPr>
        <p:spPr bwMode="auto">
          <a:xfrm>
            <a:off x="762000" y="1598712"/>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n-US" altLang="en-US" sz="2600" b="1"/>
              <a:t>(NOT accurate enough for high freq analog design)</a:t>
            </a:r>
            <a:endParaRPr lang="en-US" altLang="en-US"/>
          </a:p>
        </p:txBody>
      </p:sp>
    </p:spTree>
    <p:extLst>
      <p:ext uri="{BB962C8B-B14F-4D97-AF65-F5344CB8AC3E}">
        <p14:creationId xmlns:p14="http://schemas.microsoft.com/office/powerpoint/2010/main" val="2245642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21</a:t>
            </a:fld>
            <a:endParaRPr lang="pt-BR" dirty="0"/>
          </a:p>
        </p:txBody>
      </p:sp>
      <p:sp>
        <p:nvSpPr>
          <p:cNvPr id="4"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altLang="en-US" sz="2800" b="1" dirty="0" smtClean="0">
                <a:effectLst>
                  <a:outerShdw blurRad="38100" dist="38100" dir="2700000" algn="tl">
                    <a:srgbClr val="C0C0C0"/>
                  </a:outerShdw>
                </a:effectLst>
                <a:cs typeface="Arial" charset="0"/>
              </a:rPr>
              <a:t>Embedded </a:t>
            </a:r>
            <a:r>
              <a:rPr lang="en-US" altLang="en-US" sz="2800" b="1" dirty="0" err="1" smtClean="0">
                <a:effectLst>
                  <a:outerShdw blurRad="38100" dist="38100" dir="2700000" algn="tl">
                    <a:srgbClr val="C0C0C0"/>
                  </a:outerShdw>
                </a:effectLst>
                <a:cs typeface="Arial" charset="0"/>
              </a:rPr>
              <a:t>Microstrip</a:t>
            </a:r>
            <a:endParaRPr lang="pt-BR" sz="2800" b="1" dirty="0">
              <a:effectLst>
                <a:outerShdw blurRad="38100" dist="38100" dir="2700000" algn="tl">
                  <a:srgbClr val="C0C0C0"/>
                </a:outerShdw>
              </a:effectLst>
              <a:cs typeface="Arial" charset="0"/>
            </a:endParaRPr>
          </a:p>
        </p:txBody>
      </p:sp>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95064" y="2253952"/>
            <a:ext cx="8153400" cy="1979613"/>
          </a:xfrm>
          <a:prstGeom prst="rect">
            <a:avLst/>
          </a:prstGeom>
          <a:noFill/>
          <a:ln/>
        </p:spPr>
      </p:pic>
      <p:sp>
        <p:nvSpPr>
          <p:cNvPr id="12" name="Rectangle 8"/>
          <p:cNvSpPr>
            <a:spLocks noChangeArrowheads="1"/>
          </p:cNvSpPr>
          <p:nvPr/>
        </p:nvSpPr>
        <p:spPr bwMode="auto">
          <a:xfrm>
            <a:off x="290264" y="4463752"/>
            <a:ext cx="3581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sz="3000" u="sng"/>
              <a:t>	Dimensions Must be in Inches-</a:t>
            </a:r>
            <a:endParaRPr lang="en-US" altLang="en-US" sz="3000"/>
          </a:p>
          <a:p>
            <a:pPr>
              <a:buFontTx/>
              <a:buNone/>
            </a:pPr>
            <a:r>
              <a:rPr lang="en-US" altLang="en-US" sz="3000"/>
              <a:t>	i.e.- 8 mils must be expressed as .008</a:t>
            </a:r>
            <a:r>
              <a:rPr lang="en-US" altLang="en-US" sz="3000">
                <a:solidFill>
                  <a:srgbClr val="FFFF00"/>
                </a:solidFill>
              </a:rPr>
              <a:t>”.</a:t>
            </a:r>
          </a:p>
        </p:txBody>
      </p:sp>
      <p:sp>
        <p:nvSpPr>
          <p:cNvPr id="13" name="Rectangle 9"/>
          <p:cNvSpPr>
            <a:spLocks noChangeArrowheads="1"/>
          </p:cNvSpPr>
          <p:nvPr/>
        </p:nvSpPr>
        <p:spPr bwMode="auto">
          <a:xfrm>
            <a:off x="3719264" y="4692352"/>
            <a:ext cx="4495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US" altLang="en-US" sz="2400" u="sng" dirty="0"/>
              <a:t>	To use other units, convert 0.1</a:t>
            </a:r>
            <a:endParaRPr lang="en-US" altLang="en-US" sz="2400" dirty="0"/>
          </a:p>
          <a:p>
            <a:pPr>
              <a:buFontTx/>
              <a:buNone/>
            </a:pPr>
            <a:r>
              <a:rPr lang="en-US" altLang="en-US" sz="2400" dirty="0"/>
              <a:t>	to 100 for mils</a:t>
            </a:r>
          </a:p>
          <a:p>
            <a:pPr>
              <a:buFontTx/>
              <a:buNone/>
            </a:pPr>
            <a:r>
              <a:rPr lang="en-US" altLang="en-US" sz="2400" dirty="0"/>
              <a:t>	to 2.54 for mm</a:t>
            </a:r>
          </a:p>
          <a:p>
            <a:pPr>
              <a:buFontTx/>
              <a:buNone/>
            </a:pPr>
            <a:r>
              <a:rPr lang="en-US" altLang="en-US" sz="2400" dirty="0"/>
              <a:t>	to .254 for cm</a:t>
            </a:r>
            <a:endParaRPr lang="en-US" altLang="en-US" sz="3000" dirty="0">
              <a:solidFill>
                <a:srgbClr val="FFFF00"/>
              </a:solidFill>
            </a:endParaRPr>
          </a:p>
        </p:txBody>
      </p:sp>
      <p:sp>
        <p:nvSpPr>
          <p:cNvPr id="14" name="Line 10"/>
          <p:cNvSpPr>
            <a:spLocks noChangeShapeType="1"/>
          </p:cNvSpPr>
          <p:nvPr/>
        </p:nvSpPr>
        <p:spPr bwMode="auto">
          <a:xfrm>
            <a:off x="7910264" y="4920952"/>
            <a:ext cx="38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Line 11"/>
          <p:cNvSpPr>
            <a:spLocks noChangeShapeType="1"/>
          </p:cNvSpPr>
          <p:nvPr/>
        </p:nvSpPr>
        <p:spPr bwMode="auto">
          <a:xfrm flipV="1">
            <a:off x="8291264" y="4692352"/>
            <a:ext cx="15240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Line 12"/>
          <p:cNvSpPr>
            <a:spLocks noChangeShapeType="1"/>
          </p:cNvSpPr>
          <p:nvPr/>
        </p:nvSpPr>
        <p:spPr bwMode="auto">
          <a:xfrm flipV="1">
            <a:off x="8443664" y="3244552"/>
            <a:ext cx="0" cy="1447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Rectangle 14"/>
          <p:cNvSpPr>
            <a:spLocks noChangeArrowheads="1"/>
          </p:cNvSpPr>
          <p:nvPr/>
        </p:nvSpPr>
        <p:spPr bwMode="auto">
          <a:xfrm>
            <a:off x="823664" y="141277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n-US" altLang="en-US" sz="2600" b="1" dirty="0"/>
              <a:t>(NOT accurate enough for high </a:t>
            </a:r>
            <a:r>
              <a:rPr lang="en-US" altLang="en-US" sz="2600" b="1" dirty="0" err="1"/>
              <a:t>freq</a:t>
            </a:r>
            <a:r>
              <a:rPr lang="en-US" altLang="en-US" sz="2600" b="1" dirty="0"/>
              <a:t> analog design)</a:t>
            </a:r>
            <a:endParaRPr lang="en-US" altLang="en-US" dirty="0"/>
          </a:p>
        </p:txBody>
      </p:sp>
    </p:spTree>
    <p:extLst>
      <p:ext uri="{BB962C8B-B14F-4D97-AF65-F5344CB8AC3E}">
        <p14:creationId xmlns:p14="http://schemas.microsoft.com/office/powerpoint/2010/main" val="129937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22</a:t>
            </a:fld>
            <a:endParaRPr lang="pt-BR" dirty="0"/>
          </a:p>
        </p:txBody>
      </p:sp>
      <p:sp>
        <p:nvSpPr>
          <p:cNvPr id="4"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en-US" altLang="en-US" sz="2800" b="1" dirty="0" smtClean="0">
                <a:effectLst>
                  <a:outerShdw blurRad="38100" dist="38100" dir="2700000" algn="tl">
                    <a:srgbClr val="C0C0C0"/>
                  </a:outerShdw>
                </a:effectLst>
                <a:cs typeface="Arial" charset="0"/>
              </a:rPr>
              <a:t>Centered Stripline</a:t>
            </a:r>
            <a:endParaRPr lang="pt-BR" sz="2800" b="1" dirty="0">
              <a:effectLst>
                <a:outerShdw blurRad="38100" dist="38100" dir="2700000" algn="tl">
                  <a:srgbClr val="C0C0C0"/>
                </a:outerShdw>
              </a:effectLst>
              <a:cs typeface="Arial" charset="0"/>
            </a:endParaRPr>
          </a:p>
        </p:txBody>
      </p:sp>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57200" y="2745779"/>
            <a:ext cx="8305800" cy="2411413"/>
          </a:xfrm>
          <a:prstGeom prst="rect">
            <a:avLst/>
          </a:prstGeom>
          <a:noFill/>
          <a:ln/>
        </p:spPr>
      </p:pic>
      <p:sp>
        <p:nvSpPr>
          <p:cNvPr id="18" name="Rectangle 4"/>
          <p:cNvSpPr>
            <a:spLocks noChangeArrowheads="1"/>
          </p:cNvSpPr>
          <p:nvPr/>
        </p:nvSpPr>
        <p:spPr bwMode="auto">
          <a:xfrm>
            <a:off x="762000" y="1755179"/>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en-US" altLang="en-US" sz="2600" b="1" dirty="0"/>
              <a:t>(NOT accurate enough for high </a:t>
            </a:r>
            <a:r>
              <a:rPr lang="en-US" altLang="en-US" sz="2600" b="1" dirty="0" err="1"/>
              <a:t>freq</a:t>
            </a:r>
            <a:r>
              <a:rPr lang="en-US" altLang="en-US" sz="2600" b="1" dirty="0"/>
              <a:t> analog design)</a:t>
            </a:r>
            <a:endParaRPr lang="en-US" altLang="en-US" dirty="0"/>
          </a:p>
        </p:txBody>
      </p:sp>
    </p:spTree>
    <p:extLst>
      <p:ext uri="{BB962C8B-B14F-4D97-AF65-F5344CB8AC3E}">
        <p14:creationId xmlns:p14="http://schemas.microsoft.com/office/powerpoint/2010/main" val="2777471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23</a:t>
            </a:fld>
            <a:endParaRPr lang="pt-BR" dirty="0"/>
          </a:p>
        </p:txBody>
      </p:sp>
      <p:sp>
        <p:nvSpPr>
          <p:cNvPr id="3" name="Oval 66"/>
          <p:cNvSpPr>
            <a:spLocks noChangeArrowheads="1"/>
          </p:cNvSpPr>
          <p:nvPr/>
        </p:nvSpPr>
        <p:spPr bwMode="auto">
          <a:xfrm>
            <a:off x="7343775" y="1678310"/>
            <a:ext cx="90488" cy="82550"/>
          </a:xfrm>
          <a:prstGeom prst="ellipse">
            <a:avLst/>
          </a:prstGeom>
          <a:solidFill>
            <a:schemeClr val="bg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
          <p:cNvSpPr txBox="1">
            <a:spLocks noChangeArrowheads="1"/>
          </p:cNvSpPr>
          <p:nvPr/>
        </p:nvSpPr>
        <p:spPr>
          <a:xfrm>
            <a:off x="609600" y="2895600"/>
            <a:ext cx="8229600" cy="3352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smtClean="0"/>
              <a:t>Used with Strong Drivers (Needing Incident Wave Switching).</a:t>
            </a:r>
          </a:p>
          <a:p>
            <a:r>
              <a:rPr lang="en-US" altLang="en-US" sz="2400" smtClean="0"/>
              <a:t>Some Logic Families Must be Parallel Term (ECL, GTL, etc.).</a:t>
            </a:r>
          </a:p>
          <a:p>
            <a:r>
              <a:rPr lang="en-US" altLang="en-US" sz="2400" smtClean="0"/>
              <a:t>Place Resistor within 1/8 Rise Distance of Last Load or just beyond Last Load.</a:t>
            </a:r>
          </a:p>
          <a:p>
            <a:r>
              <a:rPr lang="en-US" altLang="en-US" sz="2400" smtClean="0"/>
              <a:t>Resistor Value  =  Zo.</a:t>
            </a:r>
          </a:p>
          <a:p>
            <a:r>
              <a:rPr lang="en-US" altLang="en-US" sz="2400" smtClean="0"/>
              <a:t>Resistor Needed at Both Ends of Bidirectional Net.</a:t>
            </a:r>
          </a:p>
          <a:p>
            <a:r>
              <a:rPr lang="en-US" altLang="en-US" sz="2400" smtClean="0"/>
              <a:t>High Power Consumption (DC Load when Output is High).</a:t>
            </a:r>
          </a:p>
          <a:p>
            <a:r>
              <a:rPr lang="en-US" altLang="en-US" sz="2400" smtClean="0"/>
              <a:t>Low Power Outputs CANNOT drive this Low Impedance.</a:t>
            </a:r>
            <a:endParaRPr lang="en-US" altLang="en-US" sz="2400"/>
          </a:p>
        </p:txBody>
      </p:sp>
      <p:sp>
        <p:nvSpPr>
          <p:cNvPr id="5" name="Line 30"/>
          <p:cNvSpPr>
            <a:spLocks noChangeShapeType="1"/>
          </p:cNvSpPr>
          <p:nvPr/>
        </p:nvSpPr>
        <p:spPr bwMode="auto">
          <a:xfrm>
            <a:off x="4135438" y="1716410"/>
            <a:ext cx="359410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31"/>
          <p:cNvSpPr>
            <a:spLocks noChangeShapeType="1"/>
          </p:cNvSpPr>
          <p:nvPr/>
        </p:nvSpPr>
        <p:spPr bwMode="auto">
          <a:xfrm>
            <a:off x="3498850" y="1395735"/>
            <a:ext cx="1588" cy="6651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32"/>
          <p:cNvSpPr>
            <a:spLocks noChangeShapeType="1"/>
          </p:cNvSpPr>
          <p:nvPr/>
        </p:nvSpPr>
        <p:spPr bwMode="auto">
          <a:xfrm flipV="1">
            <a:off x="3498850" y="1716410"/>
            <a:ext cx="636588" cy="3444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33"/>
          <p:cNvSpPr>
            <a:spLocks noChangeShapeType="1"/>
          </p:cNvSpPr>
          <p:nvPr/>
        </p:nvSpPr>
        <p:spPr bwMode="auto">
          <a:xfrm flipH="1" flipV="1">
            <a:off x="3498850" y="1395735"/>
            <a:ext cx="636588" cy="3206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34"/>
          <p:cNvSpPr>
            <a:spLocks noChangeShapeType="1"/>
          </p:cNvSpPr>
          <p:nvPr/>
        </p:nvSpPr>
        <p:spPr bwMode="auto">
          <a:xfrm flipH="1" flipV="1">
            <a:off x="7729538" y="1395735"/>
            <a:ext cx="636587" cy="3206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35"/>
          <p:cNvSpPr>
            <a:spLocks noChangeShapeType="1"/>
          </p:cNvSpPr>
          <p:nvPr/>
        </p:nvSpPr>
        <p:spPr bwMode="auto">
          <a:xfrm flipV="1">
            <a:off x="7729538" y="1716410"/>
            <a:ext cx="636587" cy="3444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36"/>
          <p:cNvSpPr>
            <a:spLocks noChangeShapeType="1"/>
          </p:cNvSpPr>
          <p:nvPr/>
        </p:nvSpPr>
        <p:spPr bwMode="auto">
          <a:xfrm>
            <a:off x="7729538" y="1395735"/>
            <a:ext cx="1587" cy="6651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37"/>
          <p:cNvSpPr>
            <a:spLocks noChangeShapeType="1"/>
          </p:cNvSpPr>
          <p:nvPr/>
        </p:nvSpPr>
        <p:spPr bwMode="auto">
          <a:xfrm flipV="1">
            <a:off x="7388225" y="2541910"/>
            <a:ext cx="112713" cy="682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38"/>
          <p:cNvSpPr>
            <a:spLocks noChangeShapeType="1"/>
          </p:cNvSpPr>
          <p:nvPr/>
        </p:nvSpPr>
        <p:spPr bwMode="auto">
          <a:xfrm flipV="1">
            <a:off x="7273925" y="1922785"/>
            <a:ext cx="114300" cy="460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39"/>
          <p:cNvSpPr>
            <a:spLocks noChangeShapeType="1"/>
          </p:cNvSpPr>
          <p:nvPr/>
        </p:nvSpPr>
        <p:spPr bwMode="auto">
          <a:xfrm flipH="1" flipV="1">
            <a:off x="7273925" y="1968823"/>
            <a:ext cx="227013"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0"/>
          <p:cNvSpPr>
            <a:spLocks noChangeShapeType="1"/>
          </p:cNvSpPr>
          <p:nvPr/>
        </p:nvSpPr>
        <p:spPr bwMode="auto">
          <a:xfrm flipV="1">
            <a:off x="7273925" y="2083123"/>
            <a:ext cx="227013"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1"/>
          <p:cNvSpPr>
            <a:spLocks noChangeShapeType="1"/>
          </p:cNvSpPr>
          <p:nvPr/>
        </p:nvSpPr>
        <p:spPr bwMode="auto">
          <a:xfrm flipH="1" flipV="1">
            <a:off x="7273925" y="2197423"/>
            <a:ext cx="227013"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2"/>
          <p:cNvSpPr>
            <a:spLocks noChangeShapeType="1"/>
          </p:cNvSpPr>
          <p:nvPr/>
        </p:nvSpPr>
        <p:spPr bwMode="auto">
          <a:xfrm flipV="1">
            <a:off x="7273925" y="2311723"/>
            <a:ext cx="227013"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43"/>
          <p:cNvSpPr>
            <a:spLocks noChangeShapeType="1"/>
          </p:cNvSpPr>
          <p:nvPr/>
        </p:nvSpPr>
        <p:spPr bwMode="auto">
          <a:xfrm flipH="1" flipV="1">
            <a:off x="7273925" y="2426023"/>
            <a:ext cx="227013" cy="11588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4"/>
          <p:cNvSpPr>
            <a:spLocks noChangeShapeType="1"/>
          </p:cNvSpPr>
          <p:nvPr/>
        </p:nvSpPr>
        <p:spPr bwMode="auto">
          <a:xfrm>
            <a:off x="7388225" y="1716410"/>
            <a:ext cx="1588" cy="2063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5"/>
          <p:cNvSpPr>
            <a:spLocks noChangeShapeType="1"/>
          </p:cNvSpPr>
          <p:nvPr/>
        </p:nvSpPr>
        <p:spPr bwMode="auto">
          <a:xfrm>
            <a:off x="7229475" y="2792735"/>
            <a:ext cx="158750" cy="276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46"/>
          <p:cNvSpPr>
            <a:spLocks noChangeShapeType="1"/>
          </p:cNvSpPr>
          <p:nvPr/>
        </p:nvSpPr>
        <p:spPr bwMode="auto">
          <a:xfrm flipV="1">
            <a:off x="7388225" y="2792735"/>
            <a:ext cx="158750" cy="2762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7"/>
          <p:cNvSpPr>
            <a:spLocks noChangeShapeType="1"/>
          </p:cNvSpPr>
          <p:nvPr/>
        </p:nvSpPr>
        <p:spPr bwMode="auto">
          <a:xfrm>
            <a:off x="7229475" y="2792735"/>
            <a:ext cx="31750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48"/>
          <p:cNvSpPr>
            <a:spLocks noChangeShapeType="1"/>
          </p:cNvSpPr>
          <p:nvPr/>
        </p:nvSpPr>
        <p:spPr bwMode="auto">
          <a:xfrm>
            <a:off x="7388225" y="2610173"/>
            <a:ext cx="1588" cy="18256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Rectangle 64"/>
          <p:cNvSpPr>
            <a:spLocks noChangeArrowheads="1"/>
          </p:cNvSpPr>
          <p:nvPr/>
        </p:nvSpPr>
        <p:spPr bwMode="auto">
          <a:xfrm>
            <a:off x="838200" y="145606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Tx/>
              <a:buNone/>
            </a:pPr>
            <a:r>
              <a:rPr lang="en-US" altLang="en-US" sz="2600" dirty="0">
                <a:latin typeface="CG Times" pitchFamily="18" charset="0"/>
              </a:rPr>
              <a:t>Parallel Resistor</a:t>
            </a:r>
            <a:endParaRPr lang="en-US" altLang="en-US" sz="2000" dirty="0">
              <a:latin typeface="CG Times" pitchFamily="18" charset="0"/>
            </a:endParaRPr>
          </a:p>
        </p:txBody>
      </p:sp>
      <p:sp>
        <p:nvSpPr>
          <p:cNvPr id="2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altLang="en-US" sz="2800" b="1" dirty="0" smtClean="0">
                <a:effectLst>
                  <a:outerShdw blurRad="38100" dist="38100" dir="2700000" algn="tl">
                    <a:srgbClr val="C0C0C0"/>
                  </a:outerShdw>
                </a:effectLst>
                <a:cs typeface="Arial" charset="0"/>
              </a:rPr>
              <a:t>Terminação Paralela</a:t>
            </a:r>
            <a:endParaRPr lang="pt-BR" sz="2800" b="1" dirty="0">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1230046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24</a:t>
            </a:fld>
            <a:endParaRPr lang="pt-BR" dirty="0"/>
          </a:p>
        </p:txBody>
      </p:sp>
      <p:sp>
        <p:nvSpPr>
          <p:cNvPr id="4" name="Rectangle 3"/>
          <p:cNvSpPr txBox="1">
            <a:spLocks noChangeArrowheads="1"/>
          </p:cNvSpPr>
          <p:nvPr/>
        </p:nvSpPr>
        <p:spPr>
          <a:xfrm>
            <a:off x="914400" y="2667000"/>
            <a:ext cx="7315200" cy="3429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u="sng" dirty="0" smtClean="0"/>
              <a:t>Must</a:t>
            </a:r>
            <a:r>
              <a:rPr lang="en-US" altLang="en-US" sz="2400" dirty="0" smtClean="0"/>
              <a:t> place Resistor within 1/8 Rise Distance of Driver.</a:t>
            </a:r>
          </a:p>
          <a:p>
            <a:r>
              <a:rPr lang="en-US" altLang="en-US" sz="2400" dirty="0" smtClean="0"/>
              <a:t>Resistor Value  =  </a:t>
            </a:r>
            <a:r>
              <a:rPr lang="en-US" altLang="en-US" sz="2400" dirty="0" err="1" smtClean="0"/>
              <a:t>Zo</a:t>
            </a:r>
            <a:r>
              <a:rPr lang="en-US" altLang="en-US" sz="2400" dirty="0" smtClean="0"/>
              <a:t> - </a:t>
            </a:r>
            <a:r>
              <a:rPr lang="en-US" altLang="en-US" sz="2400" dirty="0" err="1" smtClean="0"/>
              <a:t>Rs</a:t>
            </a:r>
            <a:r>
              <a:rPr lang="en-US" altLang="en-US" sz="2400" dirty="0" smtClean="0"/>
              <a:t>(Output Impedance).</a:t>
            </a:r>
          </a:p>
          <a:p>
            <a:r>
              <a:rPr lang="en-US" altLang="en-US" sz="2400" dirty="0" smtClean="0"/>
              <a:t>Reflection occurs and is Absorbed back at the Driver.</a:t>
            </a:r>
          </a:p>
          <a:p>
            <a:r>
              <a:rPr lang="en-US" altLang="en-US" sz="2400" dirty="0" smtClean="0"/>
              <a:t>Most common w/ Single Load or ALL Loads at end of Line.</a:t>
            </a:r>
          </a:p>
          <a:p>
            <a:r>
              <a:rPr lang="en-US" altLang="en-US" sz="2400" dirty="0" smtClean="0"/>
              <a:t>Low Power Consumption.</a:t>
            </a:r>
          </a:p>
          <a:p>
            <a:r>
              <a:rPr lang="en-US" altLang="en-US" sz="2400" dirty="0" smtClean="0"/>
              <a:t>Helps Eliminate Ground Bounce.</a:t>
            </a:r>
          </a:p>
          <a:p>
            <a:r>
              <a:rPr lang="en-US" altLang="en-US" sz="2400" dirty="0" smtClean="0"/>
              <a:t>Lowers Power Transients and EMI Dramatically.</a:t>
            </a:r>
            <a:endParaRPr lang="en-US" altLang="en-US" sz="2400" dirty="0"/>
          </a:p>
        </p:txBody>
      </p:sp>
      <p:sp>
        <p:nvSpPr>
          <p:cNvPr id="5" name="Rectangle 6"/>
          <p:cNvSpPr>
            <a:spLocks noChangeArrowheads="1"/>
          </p:cNvSpPr>
          <p:nvPr/>
        </p:nvSpPr>
        <p:spPr bwMode="auto">
          <a:xfrm>
            <a:off x="685800" y="1600200"/>
            <a:ext cx="7620000" cy="704850"/>
          </a:xfrm>
          <a:prstGeom prst="rect">
            <a:avLst/>
          </a:prstGeom>
          <a:solidFill>
            <a:srgbClr val="FFFFFF"/>
          </a:solidFill>
          <a:ln w="0">
            <a:solidFill>
              <a:srgbClr val="FFFFFF"/>
            </a:solidFill>
            <a:miter lim="800000"/>
            <a:headEnd/>
            <a:tailEnd/>
          </a:ln>
        </p:spPr>
        <p:txBody>
          <a:bodyPr/>
          <a:lstStyle/>
          <a:p>
            <a:endParaRPr lang="en-US"/>
          </a:p>
        </p:txBody>
      </p:sp>
      <p:sp>
        <p:nvSpPr>
          <p:cNvPr id="6" name="Line 7"/>
          <p:cNvSpPr>
            <a:spLocks noChangeShapeType="1"/>
          </p:cNvSpPr>
          <p:nvPr/>
        </p:nvSpPr>
        <p:spPr bwMode="auto">
          <a:xfrm>
            <a:off x="3422650" y="1616075"/>
            <a:ext cx="1588" cy="6715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flipV="1">
            <a:off x="3422650" y="1939925"/>
            <a:ext cx="636588" cy="3476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
          <p:cNvSpPr>
            <a:spLocks noChangeShapeType="1"/>
          </p:cNvSpPr>
          <p:nvPr/>
        </p:nvSpPr>
        <p:spPr bwMode="auto">
          <a:xfrm flipH="1" flipV="1">
            <a:off x="3422650" y="1616075"/>
            <a:ext cx="636588" cy="3238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0"/>
          <p:cNvSpPr>
            <a:spLocks noChangeShapeType="1"/>
          </p:cNvSpPr>
          <p:nvPr/>
        </p:nvSpPr>
        <p:spPr bwMode="auto">
          <a:xfrm flipH="1" flipV="1">
            <a:off x="4832350" y="1825625"/>
            <a:ext cx="68263"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1"/>
          <p:cNvSpPr>
            <a:spLocks noChangeShapeType="1"/>
          </p:cNvSpPr>
          <p:nvPr/>
        </p:nvSpPr>
        <p:spPr bwMode="auto">
          <a:xfrm flipH="1" flipV="1">
            <a:off x="4378325" y="1825625"/>
            <a:ext cx="112713" cy="2301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2"/>
          <p:cNvSpPr>
            <a:spLocks noChangeShapeType="1"/>
          </p:cNvSpPr>
          <p:nvPr/>
        </p:nvSpPr>
        <p:spPr bwMode="auto">
          <a:xfrm flipH="1">
            <a:off x="4491038" y="1825625"/>
            <a:ext cx="114300" cy="2301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3"/>
          <p:cNvSpPr>
            <a:spLocks noChangeShapeType="1"/>
          </p:cNvSpPr>
          <p:nvPr/>
        </p:nvSpPr>
        <p:spPr bwMode="auto">
          <a:xfrm flipH="1" flipV="1">
            <a:off x="4605338" y="1825625"/>
            <a:ext cx="112712" cy="2301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4"/>
          <p:cNvSpPr>
            <a:spLocks noChangeShapeType="1"/>
          </p:cNvSpPr>
          <p:nvPr/>
        </p:nvSpPr>
        <p:spPr bwMode="auto">
          <a:xfrm flipH="1">
            <a:off x="4718050" y="1825625"/>
            <a:ext cx="114300" cy="2301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flipH="1" flipV="1">
            <a:off x="4219575" y="1939925"/>
            <a:ext cx="44450" cy="1158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flipH="1">
            <a:off x="4264025" y="1825625"/>
            <a:ext cx="114300" cy="2301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7"/>
          <p:cNvSpPr>
            <a:spLocks noChangeShapeType="1"/>
          </p:cNvSpPr>
          <p:nvPr/>
        </p:nvSpPr>
        <p:spPr bwMode="auto">
          <a:xfrm>
            <a:off x="4059238" y="1939925"/>
            <a:ext cx="160337"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4900613" y="1939925"/>
            <a:ext cx="2752725"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40"/>
          <p:cNvSpPr>
            <a:spLocks noChangeShapeType="1"/>
          </p:cNvSpPr>
          <p:nvPr/>
        </p:nvSpPr>
        <p:spPr bwMode="auto">
          <a:xfrm flipH="1" flipV="1">
            <a:off x="7653338" y="1616075"/>
            <a:ext cx="636587" cy="3238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1"/>
          <p:cNvSpPr>
            <a:spLocks noChangeShapeType="1"/>
          </p:cNvSpPr>
          <p:nvPr/>
        </p:nvSpPr>
        <p:spPr bwMode="auto">
          <a:xfrm flipV="1">
            <a:off x="7653338" y="1939925"/>
            <a:ext cx="636587" cy="3476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2"/>
          <p:cNvSpPr>
            <a:spLocks noChangeShapeType="1"/>
          </p:cNvSpPr>
          <p:nvPr/>
        </p:nvSpPr>
        <p:spPr bwMode="auto">
          <a:xfrm>
            <a:off x="7653338" y="1616075"/>
            <a:ext cx="1587" cy="6715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5"/>
          <p:cNvSpPr>
            <a:spLocks noChangeArrowheads="1"/>
          </p:cNvSpPr>
          <p:nvPr/>
        </p:nvSpPr>
        <p:spPr bwMode="auto">
          <a:xfrm>
            <a:off x="914400" y="167640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Tx/>
              <a:buNone/>
            </a:pPr>
            <a:r>
              <a:rPr lang="en-US" altLang="en-US" sz="2600">
                <a:latin typeface="CG Times" pitchFamily="18" charset="0"/>
              </a:rPr>
              <a:t>Series Resistor</a:t>
            </a:r>
            <a:endParaRPr lang="en-US" altLang="en-US" sz="2000">
              <a:latin typeface="CG Times" pitchFamily="18" charset="0"/>
            </a:endParaRPr>
          </a:p>
        </p:txBody>
      </p:sp>
      <p:sp>
        <p:nvSpPr>
          <p:cNvPr id="22"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altLang="en-US" sz="2800" b="1" dirty="0" smtClean="0">
                <a:effectLst>
                  <a:outerShdw blurRad="38100" dist="38100" dir="2700000" algn="tl">
                    <a:srgbClr val="C0C0C0"/>
                  </a:outerShdw>
                </a:effectLst>
                <a:cs typeface="Arial" charset="0"/>
              </a:rPr>
              <a:t>Terminação Série</a:t>
            </a:r>
            <a:endParaRPr lang="pt-BR" sz="2800" b="1" dirty="0">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4183645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5"/>
          <p:cNvSpPr txBox="1">
            <a:spLocks/>
          </p:cNvSpPr>
          <p:nvPr/>
        </p:nvSpPr>
        <p:spPr>
          <a:xfrm>
            <a:off x="6553200" y="6248400"/>
            <a:ext cx="1905000" cy="457200"/>
          </a:xfrm>
          <a:prstGeom prst="rect">
            <a:avLst/>
          </a:prstGeom>
        </p:spPr>
        <p:txBody>
          <a:bodyPr vert="horz" lIns="91440" tIns="45720" rIns="91440" bIns="45720" rtlCol="0" anchor="ctr"/>
          <a:lstStyle>
            <a:defPPr>
              <a:defRPr lang="pt-BR"/>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a:lstStyle>
          <a:p>
            <a:fld id="{19F597CF-2855-454F-97EB-375D7247A988}" type="slidenum">
              <a:rPr lang="en-US" altLang="en-US" smtClean="0"/>
              <a:pPr/>
              <a:t>25</a:t>
            </a:fld>
            <a:endParaRPr lang="en-US" altLang="en-US"/>
          </a:p>
        </p:txBody>
      </p:sp>
      <p:sp>
        <p:nvSpPr>
          <p:cNvPr id="4" name="Oval 82"/>
          <p:cNvSpPr>
            <a:spLocks noChangeArrowheads="1"/>
          </p:cNvSpPr>
          <p:nvPr/>
        </p:nvSpPr>
        <p:spPr bwMode="auto">
          <a:xfrm>
            <a:off x="7069138" y="1914525"/>
            <a:ext cx="90487" cy="82550"/>
          </a:xfrm>
          <a:prstGeom prst="ellipse">
            <a:avLst/>
          </a:prstGeom>
          <a:solidFill>
            <a:schemeClr val="bg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5"/>
          <p:cNvSpPr>
            <a:spLocks noChangeArrowheads="1"/>
          </p:cNvSpPr>
          <p:nvPr/>
        </p:nvSpPr>
        <p:spPr bwMode="auto">
          <a:xfrm>
            <a:off x="533400" y="3124200"/>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sz="2400"/>
              <a:t>Form of Parallel Termination with Two Resistors.</a:t>
            </a:r>
          </a:p>
          <a:p>
            <a:r>
              <a:rPr lang="en-US" altLang="en-US" sz="2400"/>
              <a:t>Useful w/Strong Drivers for Incident Wave Switching.</a:t>
            </a:r>
          </a:p>
          <a:p>
            <a:r>
              <a:rPr lang="en-US" altLang="en-US" sz="2400"/>
              <a:t>Each Resistor tied to Reference Voltage, usually Vcc &amp; Gnd.</a:t>
            </a:r>
          </a:p>
          <a:p>
            <a:r>
              <a:rPr lang="en-US" altLang="en-US" sz="2400"/>
              <a:t>User Defined DC Bias, based on Resistor Values.</a:t>
            </a:r>
          </a:p>
          <a:p>
            <a:r>
              <a:rPr lang="en-US" altLang="en-US" sz="2400"/>
              <a:t>Parallel Combination of Resistors  =  Zo.</a:t>
            </a:r>
          </a:p>
          <a:p>
            <a:r>
              <a:rPr lang="en-US" altLang="en-US" sz="2400"/>
              <a:t>Requires Twice the Components of most Terminations.</a:t>
            </a:r>
          </a:p>
          <a:p>
            <a:r>
              <a:rPr lang="en-US" altLang="en-US" sz="2400"/>
              <a:t>Resistors Needed at Both Ends of Bidirectional Net.</a:t>
            </a:r>
          </a:p>
          <a:p>
            <a:r>
              <a:rPr lang="en-US" altLang="en-US" sz="2400"/>
              <a:t>Very High Power Consumption (Constant DC Load).</a:t>
            </a:r>
          </a:p>
        </p:txBody>
      </p:sp>
      <p:sp>
        <p:nvSpPr>
          <p:cNvPr id="6" name="Line 8"/>
          <p:cNvSpPr>
            <a:spLocks noChangeShapeType="1"/>
          </p:cNvSpPr>
          <p:nvPr/>
        </p:nvSpPr>
        <p:spPr bwMode="auto">
          <a:xfrm>
            <a:off x="4210050" y="1958975"/>
            <a:ext cx="320833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9"/>
          <p:cNvSpPr>
            <a:spLocks noChangeShapeType="1"/>
          </p:cNvSpPr>
          <p:nvPr/>
        </p:nvSpPr>
        <p:spPr bwMode="auto">
          <a:xfrm>
            <a:off x="3641725" y="1674813"/>
            <a:ext cx="1588" cy="5873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
          <p:cNvSpPr>
            <a:spLocks noChangeShapeType="1"/>
          </p:cNvSpPr>
          <p:nvPr/>
        </p:nvSpPr>
        <p:spPr bwMode="auto">
          <a:xfrm flipV="1">
            <a:off x="3641725" y="1958975"/>
            <a:ext cx="568325" cy="3032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flipH="1" flipV="1">
            <a:off x="3641725" y="1674813"/>
            <a:ext cx="568325" cy="284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40"/>
          <p:cNvSpPr>
            <a:spLocks noChangeShapeType="1"/>
          </p:cNvSpPr>
          <p:nvPr/>
        </p:nvSpPr>
        <p:spPr bwMode="auto">
          <a:xfrm flipH="1" flipV="1">
            <a:off x="7418388" y="1674813"/>
            <a:ext cx="568325" cy="284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41"/>
          <p:cNvSpPr>
            <a:spLocks noChangeShapeType="1"/>
          </p:cNvSpPr>
          <p:nvPr/>
        </p:nvSpPr>
        <p:spPr bwMode="auto">
          <a:xfrm flipV="1">
            <a:off x="7418388" y="1958975"/>
            <a:ext cx="568325" cy="3032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42"/>
          <p:cNvSpPr>
            <a:spLocks noChangeShapeType="1"/>
          </p:cNvSpPr>
          <p:nvPr/>
        </p:nvSpPr>
        <p:spPr bwMode="auto">
          <a:xfrm>
            <a:off x="7418388" y="1674813"/>
            <a:ext cx="1587" cy="5873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3"/>
          <p:cNvSpPr>
            <a:spLocks noChangeShapeType="1"/>
          </p:cNvSpPr>
          <p:nvPr/>
        </p:nvSpPr>
        <p:spPr bwMode="auto">
          <a:xfrm flipV="1">
            <a:off x="7113588" y="2689225"/>
            <a:ext cx="101600" cy="60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4"/>
          <p:cNvSpPr>
            <a:spLocks noChangeShapeType="1"/>
          </p:cNvSpPr>
          <p:nvPr/>
        </p:nvSpPr>
        <p:spPr bwMode="auto">
          <a:xfrm flipV="1">
            <a:off x="7011988" y="2141538"/>
            <a:ext cx="101600" cy="39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5"/>
          <p:cNvSpPr>
            <a:spLocks noChangeShapeType="1"/>
          </p:cNvSpPr>
          <p:nvPr/>
        </p:nvSpPr>
        <p:spPr bwMode="auto">
          <a:xfrm flipH="1" flipV="1">
            <a:off x="7011988" y="21812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6"/>
          <p:cNvSpPr>
            <a:spLocks noChangeShapeType="1"/>
          </p:cNvSpPr>
          <p:nvPr/>
        </p:nvSpPr>
        <p:spPr bwMode="auto">
          <a:xfrm flipV="1">
            <a:off x="7011988" y="22828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7"/>
          <p:cNvSpPr>
            <a:spLocks noChangeShapeType="1"/>
          </p:cNvSpPr>
          <p:nvPr/>
        </p:nvSpPr>
        <p:spPr bwMode="auto">
          <a:xfrm flipH="1" flipV="1">
            <a:off x="7011988" y="23844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48"/>
          <p:cNvSpPr>
            <a:spLocks noChangeShapeType="1"/>
          </p:cNvSpPr>
          <p:nvPr/>
        </p:nvSpPr>
        <p:spPr bwMode="auto">
          <a:xfrm flipV="1">
            <a:off x="7011988" y="24860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9"/>
          <p:cNvSpPr>
            <a:spLocks noChangeShapeType="1"/>
          </p:cNvSpPr>
          <p:nvPr/>
        </p:nvSpPr>
        <p:spPr bwMode="auto">
          <a:xfrm flipH="1" flipV="1">
            <a:off x="7011988" y="25876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50"/>
          <p:cNvSpPr>
            <a:spLocks noChangeShapeType="1"/>
          </p:cNvSpPr>
          <p:nvPr/>
        </p:nvSpPr>
        <p:spPr bwMode="auto">
          <a:xfrm>
            <a:off x="7113588" y="1958975"/>
            <a:ext cx="1587" cy="1825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51"/>
          <p:cNvSpPr>
            <a:spLocks noChangeShapeType="1"/>
          </p:cNvSpPr>
          <p:nvPr/>
        </p:nvSpPr>
        <p:spPr bwMode="auto">
          <a:xfrm>
            <a:off x="6970713" y="2911475"/>
            <a:ext cx="142875" cy="2444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52"/>
          <p:cNvSpPr>
            <a:spLocks noChangeShapeType="1"/>
          </p:cNvSpPr>
          <p:nvPr/>
        </p:nvSpPr>
        <p:spPr bwMode="auto">
          <a:xfrm flipV="1">
            <a:off x="7113588" y="2911475"/>
            <a:ext cx="141287" cy="2444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53"/>
          <p:cNvSpPr>
            <a:spLocks noChangeShapeType="1"/>
          </p:cNvSpPr>
          <p:nvPr/>
        </p:nvSpPr>
        <p:spPr bwMode="auto">
          <a:xfrm>
            <a:off x="6970713" y="2911475"/>
            <a:ext cx="28416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54"/>
          <p:cNvSpPr>
            <a:spLocks noChangeShapeType="1"/>
          </p:cNvSpPr>
          <p:nvPr/>
        </p:nvSpPr>
        <p:spPr bwMode="auto">
          <a:xfrm>
            <a:off x="7113588" y="2749550"/>
            <a:ext cx="1587" cy="1619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65"/>
          <p:cNvSpPr>
            <a:spLocks noChangeShapeType="1"/>
          </p:cNvSpPr>
          <p:nvPr/>
        </p:nvSpPr>
        <p:spPr bwMode="auto">
          <a:xfrm flipH="1">
            <a:off x="7107238" y="1998663"/>
            <a:ext cx="12700" cy="1587"/>
          </a:xfrm>
          <a:prstGeom prst="line">
            <a:avLst/>
          </a:prstGeom>
          <a:noFill/>
          <a:ln w="603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70"/>
          <p:cNvSpPr>
            <a:spLocks noChangeShapeType="1"/>
          </p:cNvSpPr>
          <p:nvPr/>
        </p:nvSpPr>
        <p:spPr bwMode="auto">
          <a:xfrm flipV="1">
            <a:off x="7113588" y="1735138"/>
            <a:ext cx="101600" cy="60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71"/>
          <p:cNvSpPr>
            <a:spLocks noChangeShapeType="1"/>
          </p:cNvSpPr>
          <p:nvPr/>
        </p:nvSpPr>
        <p:spPr bwMode="auto">
          <a:xfrm flipV="1">
            <a:off x="7011988" y="1187450"/>
            <a:ext cx="101600" cy="412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2"/>
          <p:cNvSpPr>
            <a:spLocks noChangeShapeType="1"/>
          </p:cNvSpPr>
          <p:nvPr/>
        </p:nvSpPr>
        <p:spPr bwMode="auto">
          <a:xfrm flipH="1" flipV="1">
            <a:off x="7011988" y="1228725"/>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73"/>
          <p:cNvSpPr>
            <a:spLocks noChangeShapeType="1"/>
          </p:cNvSpPr>
          <p:nvPr/>
        </p:nvSpPr>
        <p:spPr bwMode="auto">
          <a:xfrm flipV="1">
            <a:off x="7011988" y="1330325"/>
            <a:ext cx="203200" cy="1000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74"/>
          <p:cNvSpPr>
            <a:spLocks noChangeShapeType="1"/>
          </p:cNvSpPr>
          <p:nvPr/>
        </p:nvSpPr>
        <p:spPr bwMode="auto">
          <a:xfrm flipH="1" flipV="1">
            <a:off x="7011988" y="1430338"/>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75"/>
          <p:cNvSpPr>
            <a:spLocks noChangeShapeType="1"/>
          </p:cNvSpPr>
          <p:nvPr/>
        </p:nvSpPr>
        <p:spPr bwMode="auto">
          <a:xfrm flipV="1">
            <a:off x="7011988" y="1531938"/>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76"/>
          <p:cNvSpPr>
            <a:spLocks noChangeShapeType="1"/>
          </p:cNvSpPr>
          <p:nvPr/>
        </p:nvSpPr>
        <p:spPr bwMode="auto">
          <a:xfrm flipH="1" flipV="1">
            <a:off x="7011988" y="1633538"/>
            <a:ext cx="2032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77"/>
          <p:cNvSpPr>
            <a:spLocks noChangeShapeType="1"/>
          </p:cNvSpPr>
          <p:nvPr/>
        </p:nvSpPr>
        <p:spPr bwMode="auto">
          <a:xfrm>
            <a:off x="7113588" y="1004888"/>
            <a:ext cx="1587" cy="1825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78"/>
          <p:cNvSpPr>
            <a:spLocks noChangeShapeType="1"/>
          </p:cNvSpPr>
          <p:nvPr/>
        </p:nvSpPr>
        <p:spPr bwMode="auto">
          <a:xfrm>
            <a:off x="7113588" y="1795463"/>
            <a:ext cx="1587" cy="1635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79"/>
          <p:cNvSpPr>
            <a:spLocks noChangeShapeType="1"/>
          </p:cNvSpPr>
          <p:nvPr/>
        </p:nvSpPr>
        <p:spPr bwMode="auto">
          <a:xfrm flipH="1">
            <a:off x="7011988" y="1004888"/>
            <a:ext cx="1016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80"/>
          <p:cNvSpPr>
            <a:spLocks noChangeShapeType="1"/>
          </p:cNvSpPr>
          <p:nvPr/>
        </p:nvSpPr>
        <p:spPr bwMode="auto">
          <a:xfrm>
            <a:off x="7113588" y="1004888"/>
            <a:ext cx="101600" cy="101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Rectangle 81"/>
          <p:cNvSpPr>
            <a:spLocks noChangeArrowheads="1"/>
          </p:cNvSpPr>
          <p:nvPr/>
        </p:nvSpPr>
        <p:spPr bwMode="auto">
          <a:xfrm>
            <a:off x="914400" y="1447800"/>
            <a:ext cx="2667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Tx/>
              <a:buNone/>
            </a:pPr>
            <a:r>
              <a:rPr lang="en-US" altLang="en-US" sz="2600">
                <a:latin typeface="CG Times" pitchFamily="18" charset="0"/>
              </a:rPr>
              <a:t>Thevinin Termination </a:t>
            </a:r>
            <a:endParaRPr lang="en-US" altLang="en-US" sz="2000">
              <a:latin typeface="CG Times" pitchFamily="18" charset="0"/>
            </a:endParaRPr>
          </a:p>
        </p:txBody>
      </p:sp>
      <p:sp>
        <p:nvSpPr>
          <p:cNvPr id="38"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altLang="en-US" sz="2800" b="1" dirty="0" smtClean="0">
                <a:effectLst>
                  <a:outerShdw blurRad="38100" dist="38100" dir="2700000" algn="tl">
                    <a:srgbClr val="C0C0C0"/>
                  </a:outerShdw>
                </a:effectLst>
                <a:cs typeface="Arial" charset="0"/>
              </a:rPr>
              <a:t>Terminação </a:t>
            </a:r>
            <a:r>
              <a:rPr lang="pt-BR" altLang="en-US" sz="2800" b="1" dirty="0" err="1" smtClean="0">
                <a:effectLst>
                  <a:outerShdw blurRad="38100" dist="38100" dir="2700000" algn="tl">
                    <a:srgbClr val="C0C0C0"/>
                  </a:outerShdw>
                </a:effectLst>
                <a:cs typeface="Arial" charset="0"/>
              </a:rPr>
              <a:t>Thévenin</a:t>
            </a:r>
            <a:endParaRPr lang="pt-BR" sz="2800" b="1" dirty="0">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2472856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5"/>
          <p:cNvSpPr txBox="1">
            <a:spLocks/>
          </p:cNvSpPr>
          <p:nvPr/>
        </p:nvSpPr>
        <p:spPr>
          <a:xfrm>
            <a:off x="6553200" y="6248400"/>
            <a:ext cx="1905000" cy="457200"/>
          </a:xfrm>
          <a:prstGeom prst="rect">
            <a:avLst/>
          </a:prstGeom>
        </p:spPr>
        <p:txBody>
          <a:bodyPr vert="horz" lIns="91440" tIns="45720" rIns="91440" bIns="45720" rtlCol="0" anchor="ctr"/>
          <a:lstStyle>
            <a:defPPr>
              <a:defRPr lang="pt-BR"/>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rgbClr val="175386"/>
                </a:solidFill>
                <a:latin typeface="Arial" charset="0"/>
                <a:ea typeface="+mn-ea"/>
                <a:cs typeface="+mn-cs"/>
              </a:defRPr>
            </a:lvl2pPr>
            <a:lvl3pPr marL="914400" algn="l" rtl="0" fontAlgn="base">
              <a:spcBef>
                <a:spcPct val="0"/>
              </a:spcBef>
              <a:spcAft>
                <a:spcPct val="0"/>
              </a:spcAft>
              <a:defRPr kern="1200">
                <a:solidFill>
                  <a:srgbClr val="175386"/>
                </a:solidFill>
                <a:latin typeface="Arial" charset="0"/>
                <a:ea typeface="+mn-ea"/>
                <a:cs typeface="+mn-cs"/>
              </a:defRPr>
            </a:lvl3pPr>
            <a:lvl4pPr marL="1371600" algn="l" rtl="0" fontAlgn="base">
              <a:spcBef>
                <a:spcPct val="0"/>
              </a:spcBef>
              <a:spcAft>
                <a:spcPct val="0"/>
              </a:spcAft>
              <a:defRPr kern="1200">
                <a:solidFill>
                  <a:srgbClr val="175386"/>
                </a:solidFill>
                <a:latin typeface="Arial" charset="0"/>
                <a:ea typeface="+mn-ea"/>
                <a:cs typeface="+mn-cs"/>
              </a:defRPr>
            </a:lvl4pPr>
            <a:lvl5pPr marL="1828800" algn="l" rtl="0" fontAlgn="base">
              <a:spcBef>
                <a:spcPct val="0"/>
              </a:spcBef>
              <a:spcAft>
                <a:spcPct val="0"/>
              </a:spcAft>
              <a:defRPr kern="1200">
                <a:solidFill>
                  <a:srgbClr val="175386"/>
                </a:solidFill>
                <a:latin typeface="Arial" charset="0"/>
                <a:ea typeface="+mn-ea"/>
                <a:cs typeface="+mn-cs"/>
              </a:defRPr>
            </a:lvl5pPr>
            <a:lvl6pPr marL="2286000" algn="l" defTabSz="914400" rtl="0" eaLnBrk="1" latinLnBrk="0" hangingPunct="1">
              <a:defRPr kern="1200">
                <a:solidFill>
                  <a:srgbClr val="175386"/>
                </a:solidFill>
                <a:latin typeface="Arial" charset="0"/>
                <a:ea typeface="+mn-ea"/>
                <a:cs typeface="+mn-cs"/>
              </a:defRPr>
            </a:lvl6pPr>
            <a:lvl7pPr marL="2743200" algn="l" defTabSz="914400" rtl="0" eaLnBrk="1" latinLnBrk="0" hangingPunct="1">
              <a:defRPr kern="1200">
                <a:solidFill>
                  <a:srgbClr val="175386"/>
                </a:solidFill>
                <a:latin typeface="Arial" charset="0"/>
                <a:ea typeface="+mn-ea"/>
                <a:cs typeface="+mn-cs"/>
              </a:defRPr>
            </a:lvl7pPr>
            <a:lvl8pPr marL="3200400" algn="l" defTabSz="914400" rtl="0" eaLnBrk="1" latinLnBrk="0" hangingPunct="1">
              <a:defRPr kern="1200">
                <a:solidFill>
                  <a:srgbClr val="175386"/>
                </a:solidFill>
                <a:latin typeface="Arial" charset="0"/>
                <a:ea typeface="+mn-ea"/>
                <a:cs typeface="+mn-cs"/>
              </a:defRPr>
            </a:lvl8pPr>
            <a:lvl9pPr marL="3657600" algn="l" defTabSz="914400" rtl="0" eaLnBrk="1" latinLnBrk="0" hangingPunct="1">
              <a:defRPr kern="1200">
                <a:solidFill>
                  <a:srgbClr val="175386"/>
                </a:solidFill>
                <a:latin typeface="Arial" charset="0"/>
                <a:ea typeface="+mn-ea"/>
                <a:cs typeface="+mn-cs"/>
              </a:defRPr>
            </a:lvl9pPr>
          </a:lstStyle>
          <a:p>
            <a:fld id="{2534AA94-E15A-4B13-8010-26028EC73E44}" type="slidenum">
              <a:rPr lang="en-US" altLang="en-US" smtClean="0"/>
              <a:pPr/>
              <a:t>26</a:t>
            </a:fld>
            <a:endParaRPr lang="en-US" altLang="en-US"/>
          </a:p>
        </p:txBody>
      </p:sp>
      <p:sp>
        <p:nvSpPr>
          <p:cNvPr id="4" name="Oval 78"/>
          <p:cNvSpPr>
            <a:spLocks noChangeArrowheads="1"/>
          </p:cNvSpPr>
          <p:nvPr/>
        </p:nvSpPr>
        <p:spPr bwMode="auto">
          <a:xfrm>
            <a:off x="6815138" y="1464568"/>
            <a:ext cx="90487" cy="82550"/>
          </a:xfrm>
          <a:prstGeom prst="ellipse">
            <a:avLst/>
          </a:prstGeom>
          <a:solidFill>
            <a:schemeClr val="bg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8"/>
          <p:cNvSpPr>
            <a:spLocks noChangeShapeType="1"/>
          </p:cNvSpPr>
          <p:nvPr/>
        </p:nvSpPr>
        <p:spPr bwMode="auto">
          <a:xfrm>
            <a:off x="3624263" y="1505843"/>
            <a:ext cx="357505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9"/>
          <p:cNvSpPr>
            <a:spLocks noChangeShapeType="1"/>
          </p:cNvSpPr>
          <p:nvPr/>
        </p:nvSpPr>
        <p:spPr bwMode="auto">
          <a:xfrm>
            <a:off x="2989263" y="1188343"/>
            <a:ext cx="1587" cy="6588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
          <p:cNvSpPr>
            <a:spLocks noChangeShapeType="1"/>
          </p:cNvSpPr>
          <p:nvPr/>
        </p:nvSpPr>
        <p:spPr bwMode="auto">
          <a:xfrm flipV="1">
            <a:off x="2989263" y="1505843"/>
            <a:ext cx="635000" cy="3413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1"/>
          <p:cNvSpPr>
            <a:spLocks noChangeShapeType="1"/>
          </p:cNvSpPr>
          <p:nvPr/>
        </p:nvSpPr>
        <p:spPr bwMode="auto">
          <a:xfrm flipH="1" flipV="1">
            <a:off x="2989263" y="1188343"/>
            <a:ext cx="635000" cy="3175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37"/>
          <p:cNvSpPr>
            <a:spLocks noChangeShapeType="1"/>
          </p:cNvSpPr>
          <p:nvPr/>
        </p:nvSpPr>
        <p:spPr bwMode="auto">
          <a:xfrm flipH="1" flipV="1">
            <a:off x="7199313" y="1188343"/>
            <a:ext cx="633412" cy="3175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38"/>
          <p:cNvSpPr>
            <a:spLocks noChangeShapeType="1"/>
          </p:cNvSpPr>
          <p:nvPr/>
        </p:nvSpPr>
        <p:spPr bwMode="auto">
          <a:xfrm flipV="1">
            <a:off x="7199313" y="1505843"/>
            <a:ext cx="633412" cy="3413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39"/>
          <p:cNvSpPr>
            <a:spLocks noChangeShapeType="1"/>
          </p:cNvSpPr>
          <p:nvPr/>
        </p:nvSpPr>
        <p:spPr bwMode="auto">
          <a:xfrm>
            <a:off x="7199313" y="1188343"/>
            <a:ext cx="1587" cy="6588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40"/>
          <p:cNvSpPr>
            <a:spLocks noChangeShapeType="1"/>
          </p:cNvSpPr>
          <p:nvPr/>
        </p:nvSpPr>
        <p:spPr bwMode="auto">
          <a:xfrm flipV="1">
            <a:off x="6859588" y="2323406"/>
            <a:ext cx="112712" cy="6826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41"/>
          <p:cNvSpPr>
            <a:spLocks noChangeShapeType="1"/>
          </p:cNvSpPr>
          <p:nvPr/>
        </p:nvSpPr>
        <p:spPr bwMode="auto">
          <a:xfrm flipV="1">
            <a:off x="6746875" y="1710631"/>
            <a:ext cx="112713" cy="444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42"/>
          <p:cNvSpPr>
            <a:spLocks noChangeShapeType="1"/>
          </p:cNvSpPr>
          <p:nvPr/>
        </p:nvSpPr>
        <p:spPr bwMode="auto">
          <a:xfrm flipH="1" flipV="1">
            <a:off x="6746875" y="1755081"/>
            <a:ext cx="225425"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43"/>
          <p:cNvSpPr>
            <a:spLocks noChangeShapeType="1"/>
          </p:cNvSpPr>
          <p:nvPr/>
        </p:nvSpPr>
        <p:spPr bwMode="auto">
          <a:xfrm flipV="1">
            <a:off x="6746875" y="1869381"/>
            <a:ext cx="225425" cy="11271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44"/>
          <p:cNvSpPr>
            <a:spLocks noChangeShapeType="1"/>
          </p:cNvSpPr>
          <p:nvPr/>
        </p:nvSpPr>
        <p:spPr bwMode="auto">
          <a:xfrm flipH="1" flipV="1">
            <a:off x="6746875" y="1982093"/>
            <a:ext cx="225425"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45"/>
          <p:cNvSpPr>
            <a:spLocks noChangeShapeType="1"/>
          </p:cNvSpPr>
          <p:nvPr/>
        </p:nvSpPr>
        <p:spPr bwMode="auto">
          <a:xfrm flipV="1">
            <a:off x="6746875" y="2096393"/>
            <a:ext cx="225425" cy="1127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46"/>
          <p:cNvSpPr>
            <a:spLocks noChangeShapeType="1"/>
          </p:cNvSpPr>
          <p:nvPr/>
        </p:nvSpPr>
        <p:spPr bwMode="auto">
          <a:xfrm flipH="1" flipV="1">
            <a:off x="6746875" y="2209106"/>
            <a:ext cx="225425" cy="1143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7"/>
          <p:cNvSpPr>
            <a:spLocks noChangeShapeType="1"/>
          </p:cNvSpPr>
          <p:nvPr/>
        </p:nvSpPr>
        <p:spPr bwMode="auto">
          <a:xfrm>
            <a:off x="6859588" y="1505843"/>
            <a:ext cx="1587" cy="2047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48"/>
          <p:cNvSpPr>
            <a:spLocks noChangeShapeType="1"/>
          </p:cNvSpPr>
          <p:nvPr/>
        </p:nvSpPr>
        <p:spPr bwMode="auto">
          <a:xfrm>
            <a:off x="6859588" y="2391668"/>
            <a:ext cx="1587" cy="1809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64"/>
          <p:cNvSpPr>
            <a:spLocks noChangeShapeType="1"/>
          </p:cNvSpPr>
          <p:nvPr/>
        </p:nvSpPr>
        <p:spPr bwMode="auto">
          <a:xfrm flipV="1">
            <a:off x="6700838" y="2655193"/>
            <a:ext cx="31750" cy="79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65"/>
          <p:cNvSpPr>
            <a:spLocks noChangeShapeType="1"/>
          </p:cNvSpPr>
          <p:nvPr/>
        </p:nvSpPr>
        <p:spPr bwMode="auto">
          <a:xfrm flipV="1">
            <a:off x="6732588" y="2645668"/>
            <a:ext cx="36512" cy="95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66"/>
          <p:cNvSpPr>
            <a:spLocks noChangeShapeType="1"/>
          </p:cNvSpPr>
          <p:nvPr/>
        </p:nvSpPr>
        <p:spPr bwMode="auto">
          <a:xfrm flipV="1">
            <a:off x="6769100" y="2640906"/>
            <a:ext cx="31750" cy="476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67"/>
          <p:cNvSpPr>
            <a:spLocks noChangeShapeType="1"/>
          </p:cNvSpPr>
          <p:nvPr/>
        </p:nvSpPr>
        <p:spPr bwMode="auto">
          <a:xfrm flipV="1">
            <a:off x="6800850" y="2636143"/>
            <a:ext cx="41275" cy="47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68"/>
          <p:cNvSpPr>
            <a:spLocks noChangeShapeType="1"/>
          </p:cNvSpPr>
          <p:nvPr/>
        </p:nvSpPr>
        <p:spPr bwMode="auto">
          <a:xfrm>
            <a:off x="6842125" y="2636143"/>
            <a:ext cx="34925"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69"/>
          <p:cNvSpPr>
            <a:spLocks noChangeShapeType="1"/>
          </p:cNvSpPr>
          <p:nvPr/>
        </p:nvSpPr>
        <p:spPr bwMode="auto">
          <a:xfrm>
            <a:off x="6877050" y="2636143"/>
            <a:ext cx="50800" cy="476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70"/>
          <p:cNvSpPr>
            <a:spLocks noChangeShapeType="1"/>
          </p:cNvSpPr>
          <p:nvPr/>
        </p:nvSpPr>
        <p:spPr bwMode="auto">
          <a:xfrm>
            <a:off x="6927850" y="2640906"/>
            <a:ext cx="39688" cy="95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1"/>
          <p:cNvSpPr>
            <a:spLocks noChangeShapeType="1"/>
          </p:cNvSpPr>
          <p:nvPr/>
        </p:nvSpPr>
        <p:spPr bwMode="auto">
          <a:xfrm>
            <a:off x="6967538" y="2650431"/>
            <a:ext cx="50800" cy="12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72"/>
          <p:cNvSpPr>
            <a:spLocks noChangeShapeType="1"/>
          </p:cNvSpPr>
          <p:nvPr/>
        </p:nvSpPr>
        <p:spPr bwMode="auto">
          <a:xfrm>
            <a:off x="6700838" y="2572643"/>
            <a:ext cx="31750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73"/>
          <p:cNvSpPr>
            <a:spLocks noChangeShapeType="1"/>
          </p:cNvSpPr>
          <p:nvPr/>
        </p:nvSpPr>
        <p:spPr bwMode="auto">
          <a:xfrm>
            <a:off x="6700838" y="2867918"/>
            <a:ext cx="158750" cy="2730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74"/>
          <p:cNvSpPr>
            <a:spLocks noChangeShapeType="1"/>
          </p:cNvSpPr>
          <p:nvPr/>
        </p:nvSpPr>
        <p:spPr bwMode="auto">
          <a:xfrm flipV="1">
            <a:off x="6859588" y="2867918"/>
            <a:ext cx="158750" cy="2730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75"/>
          <p:cNvSpPr>
            <a:spLocks noChangeShapeType="1"/>
          </p:cNvSpPr>
          <p:nvPr/>
        </p:nvSpPr>
        <p:spPr bwMode="auto">
          <a:xfrm>
            <a:off x="6700838" y="2867918"/>
            <a:ext cx="317500" cy="15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76"/>
          <p:cNvSpPr>
            <a:spLocks noChangeShapeType="1"/>
          </p:cNvSpPr>
          <p:nvPr/>
        </p:nvSpPr>
        <p:spPr bwMode="auto">
          <a:xfrm>
            <a:off x="6859588" y="2640906"/>
            <a:ext cx="1587" cy="22701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5"/>
          <p:cNvSpPr>
            <a:spLocks noChangeArrowheads="1"/>
          </p:cNvSpPr>
          <p:nvPr/>
        </p:nvSpPr>
        <p:spPr bwMode="auto">
          <a:xfrm>
            <a:off x="685800" y="3048000"/>
            <a:ext cx="8001000" cy="35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r>
              <a:rPr lang="en-US" altLang="en-US" sz="2400" dirty="0"/>
              <a:t>Form of Parallel Termination with Small Capacitor added.</a:t>
            </a:r>
          </a:p>
          <a:p>
            <a:r>
              <a:rPr lang="en-US" altLang="en-US" sz="2400" dirty="0"/>
              <a:t>Not Continuous Load. R to </a:t>
            </a:r>
            <a:r>
              <a:rPr lang="en-US" altLang="en-US" sz="2400" dirty="0" err="1"/>
              <a:t>Gnd</a:t>
            </a:r>
            <a:r>
              <a:rPr lang="en-US" altLang="en-US" sz="2400" dirty="0"/>
              <a:t> for </a:t>
            </a:r>
            <a:r>
              <a:rPr lang="en-US" altLang="en-US" sz="2400" dirty="0" err="1"/>
              <a:t>approx</a:t>
            </a:r>
            <a:r>
              <a:rPr lang="en-US" altLang="en-US" sz="2400" dirty="0"/>
              <a:t> 1xRC Only.</a:t>
            </a:r>
          </a:p>
          <a:p>
            <a:r>
              <a:rPr lang="en-US" altLang="en-US" sz="2400" dirty="0"/>
              <a:t>Solution for Low Power IC that Can’t have Series Term.</a:t>
            </a:r>
          </a:p>
          <a:p>
            <a:r>
              <a:rPr lang="en-US" altLang="en-US" sz="2400" dirty="0"/>
              <a:t>Resistor Value = </a:t>
            </a:r>
            <a:r>
              <a:rPr lang="en-US" altLang="en-US" sz="2400" dirty="0" err="1"/>
              <a:t>Zo</a:t>
            </a:r>
            <a:r>
              <a:rPr lang="en-US" altLang="en-US" sz="2400" dirty="0"/>
              <a:t> (Strong Driver) / Higher (Weak Driver).</a:t>
            </a:r>
          </a:p>
          <a:p>
            <a:r>
              <a:rPr lang="en-US" altLang="en-US" sz="2400" dirty="0"/>
              <a:t>Capacitor Value -	RC = 1.5Tr (Strong Driver).</a:t>
            </a:r>
          </a:p>
          <a:p>
            <a:pPr>
              <a:buFontTx/>
              <a:buNone/>
            </a:pPr>
            <a:r>
              <a:rPr lang="en-US" altLang="en-US" sz="2400" dirty="0"/>
              <a:t>				C(</a:t>
            </a:r>
            <a:r>
              <a:rPr lang="en-US" altLang="en-US" sz="2400" dirty="0" err="1"/>
              <a:t>R+Zo</a:t>
            </a:r>
            <a:r>
              <a:rPr lang="en-US" altLang="en-US" sz="2400" dirty="0"/>
              <a:t>) = 3Tpd (Weak Driver).</a:t>
            </a:r>
          </a:p>
          <a:p>
            <a:r>
              <a:rPr lang="en-US" altLang="en-US" sz="2400" dirty="0"/>
              <a:t>R &amp; C Needed at Both Ends of Bidirectional Net.</a:t>
            </a:r>
          </a:p>
          <a:p>
            <a:r>
              <a:rPr lang="en-US" altLang="en-US" sz="2400" u="sng" dirty="0"/>
              <a:t>Distorts the Wave of both Rising and Falling Edge</a:t>
            </a:r>
            <a:r>
              <a:rPr lang="en-US" altLang="en-US" sz="2400" dirty="0"/>
              <a:t>.</a:t>
            </a:r>
          </a:p>
        </p:txBody>
      </p:sp>
      <p:sp>
        <p:nvSpPr>
          <p:cNvPr id="35" name="Rectangle 77"/>
          <p:cNvSpPr>
            <a:spLocks noChangeArrowheads="1"/>
          </p:cNvSpPr>
          <p:nvPr/>
        </p:nvSpPr>
        <p:spPr bwMode="auto">
          <a:xfrm>
            <a:off x="304800" y="1146448"/>
            <a:ext cx="2667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sz="3200">
                <a:solidFill>
                  <a:schemeClr val="tx1"/>
                </a:solidFill>
                <a:latin typeface="Times New Roman" pitchFamily="18" charset="0"/>
              </a:defRPr>
            </a:lvl1pPr>
            <a:lvl2pPr marL="742950" indent="-285750" algn="l">
              <a:buChar char="–"/>
              <a:defRPr sz="2800">
                <a:solidFill>
                  <a:schemeClr val="tx1"/>
                </a:solidFill>
                <a:latin typeface="Times New Roman" pitchFamily="18" charset="0"/>
              </a:defRPr>
            </a:lvl2pPr>
            <a:lvl3pPr marL="1143000" indent="-228600" algn="l">
              <a:buChar char="•"/>
              <a:defRPr sz="2400">
                <a:solidFill>
                  <a:schemeClr val="tx1"/>
                </a:solidFill>
                <a:latin typeface="Times New Roman" pitchFamily="18" charset="0"/>
              </a:defRPr>
            </a:lvl3pPr>
            <a:lvl4pPr marL="1600200" indent="-228600" algn="l">
              <a:buChar char="–"/>
              <a:defRPr sz="2000">
                <a:solidFill>
                  <a:schemeClr val="tx1"/>
                </a:solidFill>
                <a:latin typeface="Times New Roman" pitchFamily="18" charset="0"/>
              </a:defRPr>
            </a:lvl4pPr>
            <a:lvl5pPr marL="2057400" indent="-228600" algn="l">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buFontTx/>
              <a:buNone/>
            </a:pPr>
            <a:r>
              <a:rPr lang="en-US" altLang="en-US" sz="2600" dirty="0">
                <a:latin typeface="CG Times" pitchFamily="18" charset="0"/>
              </a:rPr>
              <a:t>AC or RC Termination </a:t>
            </a:r>
            <a:endParaRPr lang="en-US" altLang="en-US" sz="2000" dirty="0">
              <a:latin typeface="CG Times" pitchFamily="18" charset="0"/>
            </a:endParaRPr>
          </a:p>
        </p:txBody>
      </p:sp>
      <p:sp>
        <p:nvSpPr>
          <p:cNvPr id="36"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altLang="en-US" sz="2800" b="1" dirty="0" smtClean="0">
                <a:effectLst>
                  <a:outerShdw blurRad="38100" dist="38100" dir="2700000" algn="tl">
                    <a:srgbClr val="C0C0C0"/>
                  </a:outerShdw>
                </a:effectLst>
                <a:cs typeface="Arial" charset="0"/>
              </a:rPr>
              <a:t>Terminação AC</a:t>
            </a:r>
            <a:endParaRPr lang="pt-BR" sz="2800" b="1" dirty="0">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3811812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27</a:t>
            </a:fld>
            <a:endParaRPr lang="pt-BR" dirty="0"/>
          </a:p>
        </p:txBody>
      </p:sp>
    </p:spTree>
    <p:extLst>
      <p:ext uri="{BB962C8B-B14F-4D97-AF65-F5344CB8AC3E}">
        <p14:creationId xmlns:p14="http://schemas.microsoft.com/office/powerpoint/2010/main" val="1804417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28</a:t>
            </a:fld>
            <a:endParaRPr lang="pt-BR" dirty="0"/>
          </a:p>
        </p:txBody>
      </p:sp>
      <p:sp>
        <p:nvSpPr>
          <p:cNvPr id="3"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effectLst>
                  <a:outerShdw blurRad="38100" dist="38100" dir="2700000" algn="tl">
                    <a:srgbClr val="C0C0C0"/>
                  </a:outerShdw>
                </a:effectLst>
                <a:cs typeface="Arial" charset="0"/>
              </a:rPr>
              <a:t>Considerações Finais</a:t>
            </a:r>
            <a:endParaRPr lang="pt-BR" sz="2800" b="1" dirty="0">
              <a:effectLst>
                <a:outerShdw blurRad="38100" dist="38100" dir="2700000" algn="tl">
                  <a:srgbClr val="C0C0C0"/>
                </a:outerShdw>
              </a:effectLst>
              <a:cs typeface="Arial" charset="0"/>
            </a:endParaRPr>
          </a:p>
        </p:txBody>
      </p:sp>
      <p:sp>
        <p:nvSpPr>
          <p:cNvPr id="6" name="Rectangle 6"/>
          <p:cNvSpPr>
            <a:spLocks noChangeArrowheads="1"/>
          </p:cNvSpPr>
          <p:nvPr/>
        </p:nvSpPr>
        <p:spPr bwMode="auto">
          <a:xfrm>
            <a:off x="755576" y="1556792"/>
            <a:ext cx="7713662"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spcAft>
                <a:spcPct val="10000"/>
              </a:spcAft>
              <a:buFont typeface="Wingdings" pitchFamily="2" charset="2"/>
              <a:buChar char="Ø"/>
            </a:pPr>
            <a:r>
              <a:rPr lang="pt-BR" b="1" dirty="0" smtClean="0">
                <a:solidFill>
                  <a:schemeClr val="tx2"/>
                </a:solidFill>
                <a:cs typeface="Arial" charset="0"/>
              </a:rPr>
              <a:t> Modelo de comunicação</a:t>
            </a:r>
            <a:endParaRPr lang="pt-BR" b="1" dirty="0" smtClean="0"/>
          </a:p>
          <a:p>
            <a:pPr>
              <a:lnSpc>
                <a:spcPct val="200000"/>
              </a:lnSpc>
              <a:spcAft>
                <a:spcPct val="10000"/>
              </a:spcAft>
              <a:buFont typeface="Wingdings" pitchFamily="2" charset="2"/>
              <a:buChar char="Ø"/>
            </a:pPr>
            <a:r>
              <a:rPr lang="pt-BR" b="1" dirty="0" smtClean="0">
                <a:solidFill>
                  <a:schemeClr val="tx2"/>
                </a:solidFill>
                <a:cs typeface="Arial" charset="0"/>
              </a:rPr>
              <a:t>Linhas de Transmissão</a:t>
            </a:r>
          </a:p>
          <a:p>
            <a:pPr>
              <a:lnSpc>
                <a:spcPct val="200000"/>
              </a:lnSpc>
              <a:spcAft>
                <a:spcPct val="10000"/>
              </a:spcAft>
              <a:buFont typeface="Wingdings" pitchFamily="2" charset="2"/>
              <a:buChar char="Ø"/>
            </a:pPr>
            <a:r>
              <a:rPr lang="pt-BR" b="1" dirty="0" smtClean="0"/>
              <a:t>Reflexão de sinais / Ferramentas de simulação</a:t>
            </a:r>
          </a:p>
          <a:p>
            <a:pPr>
              <a:lnSpc>
                <a:spcPct val="200000"/>
              </a:lnSpc>
              <a:spcAft>
                <a:spcPct val="10000"/>
              </a:spcAft>
              <a:buFont typeface="Wingdings" pitchFamily="2" charset="2"/>
              <a:buChar char="Ø"/>
            </a:pPr>
            <a:r>
              <a:rPr lang="pt-BR" b="1" dirty="0" smtClean="0"/>
              <a:t>Impedância das trilhas PCI</a:t>
            </a:r>
          </a:p>
          <a:p>
            <a:pPr>
              <a:lnSpc>
                <a:spcPct val="200000"/>
              </a:lnSpc>
              <a:spcAft>
                <a:spcPct val="10000"/>
              </a:spcAft>
              <a:buFont typeface="Wingdings" pitchFamily="2" charset="2"/>
              <a:buChar char="Ø"/>
            </a:pPr>
            <a:r>
              <a:rPr lang="pt-BR" b="1" dirty="0" smtClean="0">
                <a:solidFill>
                  <a:schemeClr val="tx2"/>
                </a:solidFill>
                <a:cs typeface="Arial" charset="0"/>
              </a:rPr>
              <a:t>Técnicas de Terminação</a:t>
            </a:r>
          </a:p>
          <a:p>
            <a:pPr>
              <a:lnSpc>
                <a:spcPct val="200000"/>
              </a:lnSpc>
              <a:spcAft>
                <a:spcPct val="10000"/>
              </a:spcAft>
              <a:buFont typeface="Wingdings" pitchFamily="2" charset="2"/>
              <a:buChar char="Ø"/>
            </a:pPr>
            <a:r>
              <a:rPr lang="pt-BR" b="1" dirty="0" smtClean="0">
                <a:solidFill>
                  <a:schemeClr val="tx2"/>
                </a:solidFill>
                <a:cs typeface="Arial" charset="0"/>
              </a:rPr>
              <a:t>Questões de Projeto para Controle de Impedância</a:t>
            </a:r>
          </a:p>
          <a:p>
            <a:pPr>
              <a:lnSpc>
                <a:spcPct val="200000"/>
              </a:lnSpc>
              <a:spcAft>
                <a:spcPct val="10000"/>
              </a:spcAft>
              <a:buFont typeface="Wingdings" pitchFamily="2" charset="2"/>
              <a:buChar char="Ø"/>
            </a:pPr>
            <a:r>
              <a:rPr lang="pt-BR" b="1" dirty="0" smtClean="0">
                <a:solidFill>
                  <a:schemeClr val="tx2"/>
                </a:solidFill>
                <a:cs typeface="Arial" charset="0"/>
              </a:rPr>
              <a:t>Impedância  Absoluta Vs. Relativa</a:t>
            </a:r>
          </a:p>
        </p:txBody>
      </p:sp>
    </p:spTree>
    <p:extLst>
      <p:ext uri="{BB962C8B-B14F-4D97-AF65-F5344CB8AC3E}">
        <p14:creationId xmlns:p14="http://schemas.microsoft.com/office/powerpoint/2010/main" val="195195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pPr>
              <a:defRPr/>
            </a:pPr>
            <a:fld id="{C362C408-B6DC-46BB-A65C-2B5CBEE2E4BD}" type="slidenum">
              <a:rPr lang="pt-BR" smtClean="0"/>
              <a:pPr>
                <a:defRPr/>
              </a:pPr>
              <a:t>29</a:t>
            </a:fld>
            <a:endParaRPr lang="pt-BR" dirty="0"/>
          </a:p>
        </p:txBody>
      </p:sp>
      <p:sp>
        <p:nvSpPr>
          <p:cNvPr id="3"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effectLst>
                  <a:outerShdw blurRad="38100" dist="38100" dir="2700000" algn="tl">
                    <a:srgbClr val="C0C0C0"/>
                  </a:outerShdw>
                </a:effectLst>
                <a:cs typeface="Arial" charset="0"/>
              </a:rPr>
              <a:t>Referências</a:t>
            </a:r>
            <a:endParaRPr lang="pt-BR" sz="2800" b="1" dirty="0">
              <a:effectLst>
                <a:outerShdw blurRad="38100" dist="38100" dir="2700000" algn="tl">
                  <a:srgbClr val="C0C0C0"/>
                </a:outerShdw>
              </a:effectLst>
              <a:cs typeface="Arial" charset="0"/>
            </a:endParaRPr>
          </a:p>
        </p:txBody>
      </p:sp>
      <p:sp>
        <p:nvSpPr>
          <p:cNvPr id="4" name="Rectangle 6"/>
          <p:cNvSpPr>
            <a:spLocks noChangeArrowheads="1"/>
          </p:cNvSpPr>
          <p:nvPr/>
        </p:nvSpPr>
        <p:spPr bwMode="auto">
          <a:xfrm>
            <a:off x="755576" y="1556792"/>
            <a:ext cx="7713662"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spcAft>
                <a:spcPct val="10000"/>
              </a:spcAft>
              <a:buFont typeface="Wingdings" pitchFamily="2" charset="2"/>
              <a:buChar char="Ø"/>
            </a:pPr>
            <a:r>
              <a:rPr lang="pt-BR" b="1" dirty="0" smtClean="0">
                <a:solidFill>
                  <a:schemeClr val="tx2"/>
                </a:solidFill>
                <a:cs typeface="Arial" charset="0"/>
              </a:rPr>
              <a:t> Modelo de comunicação</a:t>
            </a:r>
            <a:endParaRPr lang="pt-BR" b="1" dirty="0" smtClean="0"/>
          </a:p>
          <a:p>
            <a:pPr>
              <a:lnSpc>
                <a:spcPct val="200000"/>
              </a:lnSpc>
              <a:spcAft>
                <a:spcPct val="10000"/>
              </a:spcAft>
              <a:buFont typeface="Wingdings" pitchFamily="2" charset="2"/>
              <a:buChar char="Ø"/>
            </a:pPr>
            <a:r>
              <a:rPr lang="pt-BR" b="1" dirty="0" smtClean="0">
                <a:solidFill>
                  <a:schemeClr val="tx2"/>
                </a:solidFill>
                <a:cs typeface="Arial" charset="0"/>
              </a:rPr>
              <a:t>Linhas de Transmissão</a:t>
            </a:r>
          </a:p>
          <a:p>
            <a:pPr>
              <a:lnSpc>
                <a:spcPct val="200000"/>
              </a:lnSpc>
              <a:spcAft>
                <a:spcPct val="10000"/>
              </a:spcAft>
              <a:buFont typeface="Wingdings" pitchFamily="2" charset="2"/>
              <a:buChar char="Ø"/>
            </a:pPr>
            <a:r>
              <a:rPr lang="pt-BR" b="1" dirty="0" smtClean="0"/>
              <a:t>Exemplos de Reflexão em Sinais</a:t>
            </a:r>
          </a:p>
          <a:p>
            <a:pPr>
              <a:lnSpc>
                <a:spcPct val="200000"/>
              </a:lnSpc>
              <a:spcAft>
                <a:spcPct val="10000"/>
              </a:spcAft>
              <a:buFont typeface="Wingdings" pitchFamily="2" charset="2"/>
              <a:buChar char="Ø"/>
            </a:pPr>
            <a:r>
              <a:rPr lang="pt-BR" b="1" dirty="0" smtClean="0"/>
              <a:t>Impedância das trilhas na PCI</a:t>
            </a:r>
          </a:p>
          <a:p>
            <a:pPr>
              <a:lnSpc>
                <a:spcPct val="200000"/>
              </a:lnSpc>
              <a:spcAft>
                <a:spcPct val="10000"/>
              </a:spcAft>
              <a:buFont typeface="Wingdings" pitchFamily="2" charset="2"/>
              <a:buChar char="Ø"/>
            </a:pPr>
            <a:r>
              <a:rPr lang="pt-BR" b="1" dirty="0" smtClean="0">
                <a:solidFill>
                  <a:schemeClr val="tx2"/>
                </a:solidFill>
                <a:cs typeface="Arial" charset="0"/>
              </a:rPr>
              <a:t>Técnicas de Terminação</a:t>
            </a:r>
          </a:p>
          <a:p>
            <a:pPr>
              <a:lnSpc>
                <a:spcPct val="200000"/>
              </a:lnSpc>
              <a:spcAft>
                <a:spcPct val="10000"/>
              </a:spcAft>
              <a:buFont typeface="Wingdings" pitchFamily="2" charset="2"/>
              <a:buChar char="Ø"/>
            </a:pPr>
            <a:r>
              <a:rPr lang="pt-BR" b="1" dirty="0" smtClean="0">
                <a:solidFill>
                  <a:schemeClr val="tx2"/>
                </a:solidFill>
                <a:cs typeface="Arial" charset="0"/>
              </a:rPr>
              <a:t>Questões de Projeto para Controle de Impedância</a:t>
            </a:r>
          </a:p>
          <a:p>
            <a:pPr>
              <a:lnSpc>
                <a:spcPct val="200000"/>
              </a:lnSpc>
              <a:spcAft>
                <a:spcPct val="10000"/>
              </a:spcAft>
              <a:buFont typeface="Wingdings" pitchFamily="2" charset="2"/>
              <a:buChar char="Ø"/>
            </a:pPr>
            <a:r>
              <a:rPr lang="pt-BR" b="1" dirty="0" smtClean="0">
                <a:solidFill>
                  <a:schemeClr val="tx2"/>
                </a:solidFill>
                <a:cs typeface="Arial" charset="0"/>
              </a:rPr>
              <a:t>Impedância  Absoluta </a:t>
            </a:r>
            <a:r>
              <a:rPr lang="pt-BR" b="1" dirty="0" err="1" smtClean="0">
                <a:solidFill>
                  <a:schemeClr val="tx2"/>
                </a:solidFill>
                <a:cs typeface="Arial" charset="0"/>
              </a:rPr>
              <a:t>Vs</a:t>
            </a:r>
            <a:r>
              <a:rPr lang="pt-BR" b="1" dirty="0" smtClean="0">
                <a:solidFill>
                  <a:schemeClr val="tx2"/>
                </a:solidFill>
                <a:cs typeface="Arial" charset="0"/>
              </a:rPr>
              <a:t> Relativa</a:t>
            </a:r>
          </a:p>
        </p:txBody>
      </p:sp>
    </p:spTree>
    <p:extLst>
      <p:ext uri="{BB962C8B-B14F-4D97-AF65-F5344CB8AC3E}">
        <p14:creationId xmlns:p14="http://schemas.microsoft.com/office/powerpoint/2010/main" val="2388513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Modelo de comunicação</a:t>
            </a:r>
            <a:endParaRPr lang="pt-BR" sz="2800" b="1" dirty="0">
              <a:effectLst>
                <a:outerShdw blurRad="38100" dist="38100" dir="2700000" algn="tl">
                  <a:srgbClr val="C0C0C0"/>
                </a:outerShdw>
              </a:effectLst>
              <a:cs typeface="Arial" charset="0"/>
            </a:endParaRPr>
          </a:p>
        </p:txBody>
      </p:sp>
      <p:sp>
        <p:nvSpPr>
          <p:cNvPr id="89" name="Rectangle 131"/>
          <p:cNvSpPr>
            <a:spLocks noChangeArrowheads="1"/>
          </p:cNvSpPr>
          <p:nvPr/>
        </p:nvSpPr>
        <p:spPr bwMode="auto">
          <a:xfrm>
            <a:off x="467544" y="2853122"/>
            <a:ext cx="1968366"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Transmissor</a:t>
            </a:r>
            <a:endParaRPr lang="en-US" altLang="en-US" sz="2400" dirty="0">
              <a:solidFill>
                <a:srgbClr val="175386"/>
              </a:solidFill>
              <a:latin typeface="Arial" charset="0"/>
            </a:endParaRPr>
          </a:p>
        </p:txBody>
      </p:sp>
      <p:sp>
        <p:nvSpPr>
          <p:cNvPr id="2" name="Seta para a direita 1"/>
          <p:cNvSpPr/>
          <p:nvPr/>
        </p:nvSpPr>
        <p:spPr>
          <a:xfrm>
            <a:off x="2435910" y="2996952"/>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ctangle 131"/>
          <p:cNvSpPr>
            <a:spLocks noChangeArrowheads="1"/>
          </p:cNvSpPr>
          <p:nvPr/>
        </p:nvSpPr>
        <p:spPr bwMode="auto">
          <a:xfrm>
            <a:off x="3105686" y="2420981"/>
            <a:ext cx="3240360" cy="15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ctr"/>
            <a:r>
              <a:rPr lang="pt-BR" altLang="en-US" sz="2400" dirty="0" smtClean="0">
                <a:solidFill>
                  <a:srgbClr val="175386"/>
                </a:solidFill>
                <a:latin typeface="Arial" charset="0"/>
              </a:rPr>
              <a:t>Mensagem</a:t>
            </a:r>
          </a:p>
          <a:p>
            <a:pPr algn="ctr"/>
            <a:endParaRPr lang="pt-BR" altLang="en-US" sz="2400" dirty="0" smtClean="0">
              <a:solidFill>
                <a:srgbClr val="175386"/>
              </a:solidFill>
              <a:latin typeface="Arial" charset="0"/>
            </a:endParaRPr>
          </a:p>
          <a:p>
            <a:pPr algn="ctr"/>
            <a:r>
              <a:rPr lang="pt-BR" altLang="en-US" sz="2400" dirty="0" smtClean="0">
                <a:solidFill>
                  <a:srgbClr val="175386"/>
                </a:solidFill>
                <a:latin typeface="Arial" charset="0"/>
              </a:rPr>
              <a:t>Meio de comunicação</a:t>
            </a:r>
            <a:endParaRPr lang="en-US" altLang="en-US" sz="2400" dirty="0">
              <a:solidFill>
                <a:srgbClr val="175386"/>
              </a:solidFill>
              <a:latin typeface="Arial" charset="0"/>
            </a:endParaRPr>
          </a:p>
        </p:txBody>
      </p:sp>
      <p:sp>
        <p:nvSpPr>
          <p:cNvPr id="91" name="Seta para a direita 90"/>
          <p:cNvSpPr/>
          <p:nvPr/>
        </p:nvSpPr>
        <p:spPr>
          <a:xfrm>
            <a:off x="6498446" y="3140782"/>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ctangle 131"/>
          <p:cNvSpPr>
            <a:spLocks noChangeArrowheads="1"/>
          </p:cNvSpPr>
          <p:nvPr/>
        </p:nvSpPr>
        <p:spPr bwMode="auto">
          <a:xfrm>
            <a:off x="7195105" y="2420981"/>
            <a:ext cx="1841391" cy="151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4400">
                <a:solidFill>
                  <a:schemeClr val="tx2"/>
                </a:solidFill>
                <a:latin typeface="Times New Roman" pitchFamily="18" charset="0"/>
              </a:defRPr>
            </a:lvl1pPr>
            <a:lvl2pPr>
              <a:spcBef>
                <a:spcPct val="0"/>
              </a:spcBef>
              <a:defRPr sz="4400">
                <a:solidFill>
                  <a:schemeClr val="tx2"/>
                </a:solidFill>
                <a:latin typeface="Times New Roman" pitchFamily="18" charset="0"/>
              </a:defRPr>
            </a:lvl2pPr>
            <a:lvl3pPr>
              <a:spcBef>
                <a:spcPct val="0"/>
              </a:spcBef>
              <a:defRPr sz="4400">
                <a:solidFill>
                  <a:schemeClr val="tx2"/>
                </a:solidFill>
                <a:latin typeface="Times New Roman" pitchFamily="18" charset="0"/>
              </a:defRPr>
            </a:lvl3pPr>
            <a:lvl4pPr>
              <a:spcBef>
                <a:spcPct val="0"/>
              </a:spcBef>
              <a:defRPr sz="4400">
                <a:solidFill>
                  <a:schemeClr val="tx2"/>
                </a:solidFill>
                <a:latin typeface="Times New Roman" pitchFamily="18" charset="0"/>
              </a:defRPr>
            </a:lvl4pPr>
            <a:lvl5pPr>
              <a:spcBef>
                <a:spcPct val="0"/>
              </a:spcBef>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r>
              <a:rPr lang="pt-BR" altLang="en-US" sz="2400" dirty="0" smtClean="0">
                <a:solidFill>
                  <a:srgbClr val="175386"/>
                </a:solidFill>
                <a:latin typeface="Arial" charset="0"/>
              </a:rPr>
              <a:t>Receptor</a:t>
            </a:r>
            <a:endParaRPr lang="en-US" altLang="en-US" sz="2400" dirty="0">
              <a:solidFill>
                <a:srgbClr val="175386"/>
              </a:solidFill>
              <a:latin typeface="Arial" charset="0"/>
            </a:endParaRPr>
          </a:p>
        </p:txBody>
      </p:sp>
    </p:spTree>
    <p:extLst>
      <p:ext uri="{BB962C8B-B14F-4D97-AF65-F5344CB8AC3E}">
        <p14:creationId xmlns:p14="http://schemas.microsoft.com/office/powerpoint/2010/main" val="1757755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8" name="Rectangle 9"/>
          <p:cNvSpPr>
            <a:spLocks noChangeArrowheads="1"/>
          </p:cNvSpPr>
          <p:nvPr/>
        </p:nvSpPr>
        <p:spPr bwMode="auto">
          <a:xfrm>
            <a:off x="423453" y="1628800"/>
            <a:ext cx="8748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Linha de transmissão de comprimento infinito e impedância característica Z.</a:t>
            </a:r>
          </a:p>
          <a:p>
            <a:pPr marL="504000" lvl="2"/>
            <a:endParaRPr lang="pt-BR" noProof="1"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456" y="2780928"/>
            <a:ext cx="56864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302" y="4698851"/>
            <a:ext cx="11715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4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Linhas </a:t>
            </a:r>
            <a:r>
              <a:rPr lang="pt-BR" sz="2800" b="1" dirty="0">
                <a:solidFill>
                  <a:schemeClr val="tx2"/>
                </a:solidFill>
                <a:cs typeface="Arial" charset="0"/>
              </a:rPr>
              <a:t>de </a:t>
            </a:r>
            <a:r>
              <a:rPr lang="pt-BR" sz="2800" b="1" dirty="0" smtClean="0">
                <a:solidFill>
                  <a:schemeClr val="tx2"/>
                </a:solidFill>
                <a:cs typeface="Arial" charset="0"/>
              </a:rPr>
              <a:t>Transmissão</a:t>
            </a:r>
            <a:endParaRPr lang="pt-BR" sz="2800" b="1" dirty="0">
              <a:effectLst>
                <a:outerShdw blurRad="38100" dist="38100" dir="2700000" algn="tl">
                  <a:srgbClr val="C0C0C0"/>
                </a:outerShdw>
              </a:effectLst>
              <a:cs typeface="Arial" charset="0"/>
            </a:endParaRPr>
          </a:p>
        </p:txBody>
      </p:sp>
      <p:sp>
        <p:nvSpPr>
          <p:cNvPr id="8" name="Rectangle 9"/>
          <p:cNvSpPr>
            <a:spLocks noChangeArrowheads="1"/>
          </p:cNvSpPr>
          <p:nvPr/>
        </p:nvSpPr>
        <p:spPr bwMode="auto">
          <a:xfrm>
            <a:off x="423453" y="1628800"/>
            <a:ext cx="8748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Linha de transmissão de comprimento infinito dividida em duas partes.</a:t>
            </a:r>
          </a:p>
          <a:p>
            <a:pPr marL="504000" lvl="2"/>
            <a:endParaRPr lang="pt-BR" noProof="1"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2938463"/>
            <a:ext cx="56292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13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72816"/>
            <a:ext cx="41910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87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Se o tempo de propagação do sinal é menor que o tempo de subida do sinal, podemos considerar a trilha como comprimento curto, onde reflexões não serão relevantes.</a:t>
            </a:r>
          </a:p>
          <a:p>
            <a:pPr marL="0" lvl="1"/>
            <a:endParaRPr lang="pt-BR" noProof="1"/>
          </a:p>
          <a:p>
            <a:pPr marL="0" lvl="1"/>
            <a:r>
              <a:rPr lang="pt-BR" noProof="1" smtClean="0"/>
              <a:t>Se o tempo de propagação for maior que o tempo de subida do sinal, devemos considerar a trilha como comprimento longo, necessitando de cuidados ao realizar a terminação.</a:t>
            </a:r>
          </a:p>
          <a:p>
            <a:pPr marL="504000" lvl="2"/>
            <a:endParaRPr lang="pt-BR" noProof="1" smtClean="0"/>
          </a:p>
        </p:txBody>
      </p:sp>
    </p:spTree>
    <p:extLst>
      <p:ext uri="{BB962C8B-B14F-4D97-AF65-F5344CB8AC3E}">
        <p14:creationId xmlns:p14="http://schemas.microsoft.com/office/powerpoint/2010/main" val="250171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Comprimento Crítico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Tempo de propagação em Nanosegundos/Polegada</a:t>
            </a:r>
          </a:p>
          <a:p>
            <a:pPr marL="0" lvl="1"/>
            <a:endParaRPr lang="pt-BR" noProof="1" smtClean="0"/>
          </a:p>
          <a:p>
            <a:pPr marL="0" lvl="1"/>
            <a:endParaRPr lang="pt-BR" noProof="1" smtClean="0"/>
          </a:p>
          <a:p>
            <a:pPr marL="0" lvl="1"/>
            <a:r>
              <a:rPr lang="pt-BR" noProof="1" smtClean="0"/>
              <a:t>Stripline:</a:t>
            </a:r>
          </a:p>
          <a:p>
            <a:pPr marL="504000" lvl="2"/>
            <a:endParaRPr lang="pt-BR" noProof="1"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559174"/>
            <a:ext cx="25527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2833117"/>
            <a:ext cx="2590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437112"/>
            <a:ext cx="22669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9"/>
          <p:cNvSpPr>
            <a:spLocks noChangeArrowheads="1"/>
          </p:cNvSpPr>
          <p:nvPr/>
        </p:nvSpPr>
        <p:spPr bwMode="auto">
          <a:xfrm>
            <a:off x="423452" y="3990543"/>
            <a:ext cx="825300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Microstrip:</a:t>
            </a:r>
          </a:p>
          <a:p>
            <a:pPr marL="0" lvl="1"/>
            <a:endParaRPr lang="pt-BR" noProof="1" smtClean="0"/>
          </a:p>
          <a:p>
            <a:pPr marL="0" lvl="1"/>
            <a:endParaRPr lang="pt-BR" noProof="1"/>
          </a:p>
          <a:p>
            <a:pPr marL="0" lvl="1"/>
            <a:endParaRPr lang="pt-BR" noProof="1" smtClean="0"/>
          </a:p>
          <a:p>
            <a:pPr marL="0" lvl="1"/>
            <a:endParaRPr lang="pt-BR" noProof="1"/>
          </a:p>
          <a:p>
            <a:pPr marL="0" lvl="1"/>
            <a:endParaRPr lang="pt-BR" noProof="1" smtClean="0"/>
          </a:p>
          <a:p>
            <a:pPr marL="0" lvl="1"/>
            <a:r>
              <a:rPr lang="pt-BR" sz="1400" noProof="1" smtClean="0"/>
              <a:t>Onde:</a:t>
            </a:r>
            <a:endParaRPr lang="pt-BR" sz="1400" noProof="1" smtClean="0"/>
          </a:p>
          <a:p>
            <a:pPr marL="504000" lvl="2"/>
            <a:endParaRPr lang="pt-BR" noProof="1" smtClean="0"/>
          </a:p>
        </p:txBody>
      </p:sp>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4441304"/>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890861"/>
            <a:ext cx="28289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1898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descr="Barra_sli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0010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2"/>
          <p:cNvSpPr txBox="1">
            <a:spLocks noChangeArrowheads="1"/>
          </p:cNvSpPr>
          <p:nvPr/>
        </p:nvSpPr>
        <p:spPr bwMode="auto">
          <a:xfrm>
            <a:off x="539750" y="620713"/>
            <a:ext cx="7920682" cy="523220"/>
          </a:xfrm>
          <a:prstGeom prst="rect">
            <a:avLst/>
          </a:prstGeom>
          <a:noFill/>
          <a:ln w="9525">
            <a:noFill/>
            <a:miter lim="800000"/>
            <a:headEnd/>
            <a:tailEnd/>
          </a:ln>
        </p:spPr>
        <p:txBody>
          <a:bodyPr wrap="square">
            <a:spAutoFit/>
          </a:bodyPr>
          <a:lstStyle/>
          <a:p>
            <a:pPr>
              <a:defRPr/>
            </a:pPr>
            <a:r>
              <a:rPr lang="pt-BR" sz="2800" b="1" dirty="0" smtClean="0">
                <a:solidFill>
                  <a:schemeClr val="tx2"/>
                </a:solidFill>
                <a:cs typeface="Arial" charset="0"/>
              </a:rPr>
              <a:t>Coeficiente de reflexão</a:t>
            </a:r>
            <a:endParaRPr lang="pt-BR" sz="2800" b="1" dirty="0">
              <a:effectLst>
                <a:outerShdw blurRad="38100" dist="38100" dir="2700000" algn="tl">
                  <a:srgbClr val="C0C0C0"/>
                </a:outerShdw>
              </a:effectLst>
              <a:cs typeface="Arial" charset="0"/>
            </a:endParaRPr>
          </a:p>
        </p:txBody>
      </p:sp>
      <p:sp>
        <p:nvSpPr>
          <p:cNvPr id="6" name="Rectangle 9"/>
          <p:cNvSpPr>
            <a:spLocks noChangeArrowheads="1"/>
          </p:cNvSpPr>
          <p:nvPr/>
        </p:nvSpPr>
        <p:spPr bwMode="auto">
          <a:xfrm>
            <a:off x="423453" y="1628800"/>
            <a:ext cx="82530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endParaRPr lang="pt-BR" noProof="1" smtClean="0"/>
          </a:p>
          <a:p>
            <a:pPr marL="504000" lvl="2"/>
            <a:endParaRPr lang="pt-BR" noProof="1" smtClean="0"/>
          </a:p>
        </p:txBody>
      </p:sp>
      <p:sp>
        <p:nvSpPr>
          <p:cNvPr id="7" name="Rectangle 9"/>
          <p:cNvSpPr>
            <a:spLocks noChangeArrowheads="1"/>
          </p:cNvSpPr>
          <p:nvPr/>
        </p:nvSpPr>
        <p:spPr bwMode="auto">
          <a:xfrm>
            <a:off x="391436" y="1355789"/>
            <a:ext cx="82530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Causas da reflexão em uma linha com impedância controlada:</a:t>
            </a:r>
          </a:p>
          <a:p>
            <a:pPr marL="285750" lvl="1" indent="-285750">
              <a:buFontTx/>
              <a:buChar char="-"/>
            </a:pPr>
            <a:r>
              <a:rPr lang="pt-BR" noProof="1" smtClean="0"/>
              <a:t>Descontinuidade na impedância da trilha;</a:t>
            </a:r>
          </a:p>
          <a:p>
            <a:pPr marL="285750" lvl="1" indent="-285750">
              <a:buFontTx/>
              <a:buChar char="-"/>
            </a:pPr>
            <a:r>
              <a:rPr lang="pt-BR" noProof="1" smtClean="0"/>
              <a:t>Terminação incorreta da linha de transmissão.</a:t>
            </a:r>
            <a:endParaRPr lang="pt-BR" noProof="1"/>
          </a:p>
          <a:p>
            <a:pPr marL="0" lvl="1"/>
            <a:endParaRPr lang="pt-BR" noProof="1" smtClean="0"/>
          </a:p>
          <a:p>
            <a:pPr marL="0" lvl="1"/>
            <a:r>
              <a:rPr lang="pt-BR" noProof="1" smtClean="0"/>
              <a:t>Mudanças na geometria ou dielétrico irão causar mudança na impedância característica da linha de trinhamissão.</a:t>
            </a:r>
          </a:p>
        </p:txBody>
      </p:sp>
      <p:sp>
        <p:nvSpPr>
          <p:cNvPr id="12" name="Rectangle 9"/>
          <p:cNvSpPr>
            <a:spLocks noChangeArrowheads="1"/>
          </p:cNvSpPr>
          <p:nvPr/>
        </p:nvSpPr>
        <p:spPr bwMode="auto">
          <a:xfrm>
            <a:off x="373589" y="3501008"/>
            <a:ext cx="825300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pt-BR" noProof="1" smtClean="0"/>
              <a:t>Considerando a terminação da linha utilizando resistor em paralelo, podemos calcular o coeficiente de reflexão de acorco com a impedância característica e a resistência de terminação.</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797152"/>
            <a:ext cx="1123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474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26688</TotalTime>
  <Words>1968</Words>
  <Application>Microsoft Office PowerPoint</Application>
  <PresentationFormat>Apresentação na tela (4:3)</PresentationFormat>
  <Paragraphs>280</Paragraphs>
  <Slides>29</Slides>
  <Notes>16</Notes>
  <HiddenSlides>0</HiddenSlides>
  <MMClips>0</MMClips>
  <ScaleCrop>false</ScaleCrop>
  <HeadingPairs>
    <vt:vector size="4" baseType="variant">
      <vt:variant>
        <vt:lpstr>Tema</vt:lpstr>
      </vt:variant>
      <vt:variant>
        <vt:i4>1</vt:i4>
      </vt:variant>
      <vt:variant>
        <vt:lpstr>Títulos de slides</vt:lpstr>
      </vt:variant>
      <vt:variant>
        <vt:i4>29</vt:i4>
      </vt:variant>
    </vt:vector>
  </HeadingPairs>
  <TitlesOfParts>
    <vt:vector size="30"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Lavoratório de Sistemas Motrizes</dc:creator>
  <cp:lastModifiedBy>Fábio Cadore Posser</cp:lastModifiedBy>
  <cp:revision>601</cp:revision>
  <dcterms:created xsi:type="dcterms:W3CDTF">2008-05-27T19:40:04Z</dcterms:created>
  <dcterms:modified xsi:type="dcterms:W3CDTF">2015-05-28T00:11:06Z</dcterms:modified>
</cp:coreProperties>
</file>