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5" r:id="rId3"/>
    <p:sldId id="482" r:id="rId4"/>
    <p:sldId id="536" r:id="rId5"/>
    <p:sldId id="532" r:id="rId6"/>
    <p:sldId id="533" r:id="rId7"/>
    <p:sldId id="535" r:id="rId8"/>
    <p:sldId id="537" r:id="rId9"/>
    <p:sldId id="534" r:id="rId10"/>
    <p:sldId id="539" r:id="rId11"/>
    <p:sldId id="540" r:id="rId12"/>
    <p:sldId id="541" r:id="rId13"/>
    <p:sldId id="542" r:id="rId14"/>
    <p:sldId id="543" r:id="rId15"/>
    <p:sldId id="544" r:id="rId16"/>
    <p:sldId id="548" r:id="rId17"/>
    <p:sldId id="545" r:id="rId18"/>
    <p:sldId id="549" r:id="rId19"/>
    <p:sldId id="550" r:id="rId20"/>
    <p:sldId id="551" r:id="rId21"/>
    <p:sldId id="547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30" r:id="rId3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2446" autoAdjust="0"/>
  </p:normalViewPr>
  <p:slideViewPr>
    <p:cSldViewPr>
      <p:cViewPr varScale="1">
        <p:scale>
          <a:sx n="75" d="100"/>
          <a:sy n="75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08/07/2015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Este microcontrolador pode operar a 60MHz, é de uma linha de baixo custo alimentado em 3,3V, possui oscilador interno, três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timers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32 bits, até 22 GPIO, 8 canais de PWM com um timer para cada módulo, 12KB de memória RAM, 64KB de memória Flash, 7 canais AD com resolução de 12 bits, comunicação UART, SPI, I2C,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Watchdog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, temperatura de operação até 125°C.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 o painel fotovoltaico na simulação do PSIM podemos verificar a potência teórica do painel, chamada Pot_teorica na imagem, a potência calculada pelo microcontrolador, chamada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na imagem, e o ciclo ativo, chamada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na imagem.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Apresenta a operação da função Hold(), que seta o valor do PWM no ciclo ativo de máxima potência encontrado na função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Track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() e aguarda a estabilização do conversor antes de prosseguir para a próxima etapa.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Apresenta a função P&amp;O(), que, conforme apresentado anteriormente incrementa e decrementa o valor do ciclo ativo afim de encontrar o ponto de máxima potência da fonte e oscilar em torno dele. 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Podemos observar a resposta da função durante um degrau na fonte de entrada. O painel fotovoltaico do PSIM possibilita determinar a radiação incidente no painel, nesta entrada foi inserido um degrau para elevar a potência disponível do painel.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Modelo 2D (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footprint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e 3D (3D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do componente, baseados nas dimensões do modelo de núcleo EE42 utilizado no projeto do indutor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 o esquema eletrônico pronto e todos os modelos definidos é possível iniciar o projeto do layout da placa de circuito impresso.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728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Especificação para fabricação da PCI: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Material base FR4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Espessura do laminado 1.6mm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Espessura de cobre 1Oz(35um) min.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Dupla Face/furos metalizados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Acabamento HASL (Hot Air)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Máscara de Solda LPI (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Liquid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photo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imageable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Verde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Serigrafia lado Top Branca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No total foram utilizados 252 furos metalizados, sendo um total de 186 furos apenas para as vias de passagem com 0.5mm de diâmetro.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Especificação para fabricação da PCI: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Material base FR4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Espessura do laminado 1.6mm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Espessura de cobre 1Oz(35um) min.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Dupla Face/furos metalizados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Acabamento HASL (Hot Air)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Máscara de Solda LPI (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Liquid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photo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imageable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Verde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Serigrafia lado Top Branca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No total foram utilizados 252 furos metalizados, sendo um total de 186 furos apenas para as vias de passagem com 0.5mm de diâmetro.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Foi realizado o posicionamento estratégico dos circuitos de controle, sinais digitais, sinais analógicos, fontes auxiliares e circuito de potência.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Os circuitos foram agrupados para que as correntes de retorno, principalmente as componentes de alta frequência, circulem pelas malhas relativas ao circuito gerador do sinal, evitando interferência entre os circuitos e flutuações no GND.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No lado direto temos o capacitor de saída da fonte 3.3V. Essa linha é desacoplada por um par de indutores de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ferrite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(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bead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), no centro da figura, que separam VDD e VDDA. 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Verificando a imagem é possível identificar os resistores shunt SMD (R2, R3) o Ampop (U1) com 6 terminais. O ponto de medição da tensão do shunt foi realizado em pontos internos, onde não há passagem da corrente do circuito de potência, evitando que a resistência das trilhas afetasse a medição, pois o valor equivalente da resistência do shunt é de 7,5mΩ. Também é possível verificar que todo o circuito de condicionamento está sobre um plano de GND analógico que é conectado diretamente na alimentação VSSA do microcontrolador.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Os circuitos isoladores (D1, D2) estão próximos das chaves de potência minimizando a área do loop, diminuindo assim a indutância parasita do caminho para corrente de disparo das chaves que é relativamente elevada (15V/10Ω = 1.5A 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e comutada em 60kHz. Também é possível verificar a presença dos capacitores eletrolíticos (C17, C32) que devem fornecer essa corrente de pico no momento do disparo desacoplando o circuito de comando.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Na Figura 32 é pode-se verificar o caminho do sinal de PWM do microcontrolador até a entrada dos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Gate Drivers.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 caminho de retorno da corrente é realizado pela malha de GND presente sob o circuito do lado Bottom da PCI.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As fontes auxiliares foram roteadas de forma compacta minimizando o loop de retorno para corrente pulsada onde está conectado o diodo de roda livre (V8/V9) e indutor do Buck (L2, L3).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Este trabalho tem como objetivo apresentar a motivação e o projeto de um equipamento chamado Controlador de Carga, utilizado no gerenciamento da carga de bancos de baterias utilizados em sistemas fotovoltaicos.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7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Isc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curto-circuito;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Voc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circuito aberto;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Pmax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Potência máxima.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Isc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curto-circuito;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Voc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circuito aberto;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Pmax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Potência máxima.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Isc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curto-circuito;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Voc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circuito aberto;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Pmax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Potência máxima.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Este microcontrolador pode operar a 60MHz, é de uma linha de baixo custo alimentado em 3,3V, possui oscilador interno, três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timers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32 bits, até 22 GPIO, 8 canais de PWM com um timer para cada módulo, 12KB de memória RAM, 64KB de memória Flash, 7 canais AD com resolução de 12 bits, comunicação UART, SPI, I2C,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Watchdog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, temperatura de operação até 125°C.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Isc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curto-circuito;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Voc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circuito aberto;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Pmax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Potência máxima.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08/07/2015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sunstore.co.uk/MPPT-vs-PWM-test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://www.yinglisola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DE SISTEMAS EMBARCADOS</a:t>
            </a: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CONVERSOR BUCK  SÍNCRONO</a:t>
            </a: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750" y="4076700"/>
            <a:ext cx="7993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Cadore Posser</a:t>
            </a:r>
          </a:p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Naelton Oliveira de Souza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522723"/>
            <a:ext cx="799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Julho </a:t>
            </a: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52016" y="5949280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Circuito de </a:t>
            </a:r>
            <a:r>
              <a:rPr lang="pt-BR" dirty="0" smtClean="0"/>
              <a:t>Potência Simulado no PSIM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744107" cy="31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52016" y="5805264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Circuito </a:t>
            </a:r>
            <a:r>
              <a:rPr lang="pt-BR" dirty="0"/>
              <a:t>de Controle Utilizado na </a:t>
            </a:r>
            <a:r>
              <a:rPr lang="pt-BR" dirty="0" smtClean="0"/>
              <a:t>Simulação PSIM</a:t>
            </a:r>
            <a:endParaRPr lang="pt-BR" noProof="1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1463156"/>
            <a:ext cx="7977096" cy="41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4024" y="5733256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Função </a:t>
            </a:r>
            <a:r>
              <a:rPr lang="pt-BR" dirty="0"/>
              <a:t>“</a:t>
            </a:r>
            <a:r>
              <a:rPr lang="pt-BR" dirty="0" err="1"/>
              <a:t>Track</a:t>
            </a:r>
            <a:r>
              <a:rPr lang="pt-BR" dirty="0" smtClean="0"/>
              <a:t>()”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0" y="1916832"/>
            <a:ext cx="8141518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3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4024" y="5733256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Função Hold</a:t>
            </a:r>
            <a:r>
              <a:rPr lang="pt-BR" dirty="0" smtClean="0"/>
              <a:t>()</a:t>
            </a:r>
            <a:endParaRPr lang="pt-BR" noProof="1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8355" cy="3537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6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4024" y="5733256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Função </a:t>
            </a:r>
            <a:r>
              <a:rPr lang="pt-BR" dirty="0"/>
              <a:t>P&amp;O</a:t>
            </a:r>
            <a:r>
              <a:rPr lang="pt-BR" dirty="0" smtClean="0"/>
              <a:t>()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1756296"/>
            <a:ext cx="8090298" cy="3577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5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4024" y="5733256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Função P&amp;O(), degrau na fonte de </a:t>
            </a:r>
            <a:r>
              <a:rPr lang="pt-BR" dirty="0" smtClean="0"/>
              <a:t>entrada</a:t>
            </a:r>
            <a:endParaRPr lang="pt-BR" noProof="1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1" y="1716313"/>
            <a:ext cx="8106457" cy="358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Detalhado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268760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03648" y="5733256"/>
            <a:ext cx="6624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Utilização bibliotecas e criação de modelos componentes: Footprint (2D), 3D Body, Simbologia</a:t>
            </a:r>
            <a:endParaRPr lang="pt-BR" noProof="1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65" y="1628800"/>
            <a:ext cx="5074231" cy="40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340768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4" y="2060848"/>
            <a:ext cx="8005811" cy="3246457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56124" y="5307305"/>
            <a:ext cx="3868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Circuito </a:t>
            </a:r>
            <a:r>
              <a:rPr lang="pt-BR" dirty="0"/>
              <a:t>de Potência do </a:t>
            </a:r>
            <a:r>
              <a:rPr lang="pt-BR" dirty="0" smtClean="0"/>
              <a:t>Conversor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820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340768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28132" y="6228020"/>
            <a:ext cx="3868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Circuito </a:t>
            </a:r>
            <a:r>
              <a:rPr lang="pt-BR" dirty="0"/>
              <a:t>de </a:t>
            </a:r>
            <a:r>
              <a:rPr lang="pt-BR" dirty="0" smtClean="0"/>
              <a:t>Controle do Conversor</a:t>
            </a:r>
            <a:endParaRPr lang="pt-BR" noProof="1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48000" cy="446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340768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20020" y="5939988"/>
            <a:ext cx="5020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Circuito Gate Driver – entrada PWM controle</a:t>
            </a:r>
            <a:endParaRPr lang="pt-BR" noProof="1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6408712" cy="3909211"/>
          </a:xfrm>
          <a:prstGeom prst="rect">
            <a:avLst/>
          </a:prstGeom>
        </p:spPr>
      </p:pic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340768"/>
            <a:ext cx="7713662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Objetivos e Especificação do Projeto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Projeto de Software</a:t>
            </a:r>
            <a:endParaRPr lang="pt-BR" b="1" dirty="0" smtClean="0"/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/>
              <a:t>Projeto Conceitual e Simulação</a:t>
            </a:r>
            <a:endParaRPr lang="pt-BR" b="1" dirty="0" smtClean="0"/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Projeto Detalhado do Conversor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 marL="742950" lvl="1" indent="-285750">
              <a:lnSpc>
                <a:spcPct val="200000"/>
              </a:lnSpc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</a:p>
          <a:p>
            <a:pPr marL="742950" lvl="1" indent="-285750">
              <a:lnSpc>
                <a:spcPct val="200000"/>
              </a:lnSpc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</a:p>
          <a:p>
            <a:pPr marL="285750" lvl="1" indent="-285750">
              <a:lnSpc>
                <a:spcPct val="20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Considerações 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340768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7704" y="5877272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Circuito Gate Driver – saída PWM para chave de potência</a:t>
            </a:r>
            <a:endParaRPr lang="pt-BR" noProof="1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35032"/>
            <a:ext cx="7704855" cy="3282200"/>
          </a:xfrm>
          <a:prstGeom prst="rect">
            <a:avLst/>
          </a:prstGeom>
        </p:spPr>
      </p:pic>
      <p:sp>
        <p:nvSpPr>
          <p:cNvPr id="12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Detalhado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268760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7" y="1771264"/>
            <a:ext cx="3955397" cy="25218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4189381"/>
            <a:ext cx="3136310" cy="226395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56" y="1651042"/>
            <a:ext cx="4137092" cy="2324890"/>
          </a:xfrm>
          <a:prstGeom prst="rect">
            <a:avLst/>
          </a:prstGeom>
        </p:spPr>
      </p:pic>
      <p:pic>
        <p:nvPicPr>
          <p:cNvPr id="15" name="Imagem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6" y="4830023"/>
            <a:ext cx="4867275" cy="15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3528" y="1310858"/>
            <a:ext cx="3300233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Projeto do layout no Altium Designer</a:t>
            </a:r>
          </a:p>
          <a:p>
            <a:pPr marL="0" lvl="1"/>
            <a:endParaRPr lang="pt-BR" dirty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 smtClean="0"/>
              <a:t>Nós </a:t>
            </a:r>
            <a:r>
              <a:rPr lang="pt-BR" dirty="0"/>
              <a:t>do circuito (Nets): 76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 smtClean="0"/>
              <a:t>Conexões do </a:t>
            </a:r>
            <a:r>
              <a:rPr lang="pt-BR" dirty="0"/>
              <a:t>layout: 304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 smtClean="0"/>
              <a:t>Total </a:t>
            </a:r>
            <a:r>
              <a:rPr lang="pt-BR" dirty="0"/>
              <a:t>de componentes: </a:t>
            </a:r>
            <a:r>
              <a:rPr lang="pt-BR" dirty="0" smtClean="0"/>
              <a:t>149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 smtClean="0"/>
              <a:t>Tamanho </a:t>
            </a:r>
            <a:r>
              <a:rPr lang="pt-BR" dirty="0"/>
              <a:t>110mm x </a:t>
            </a:r>
            <a:r>
              <a:rPr lang="pt-BR" dirty="0" smtClean="0"/>
              <a:t>115mm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48" y="1772816"/>
            <a:ext cx="5184824" cy="40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3528" y="1657831"/>
            <a:ext cx="374441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Especificação </a:t>
            </a:r>
            <a:r>
              <a:rPr lang="pt-BR" dirty="0"/>
              <a:t>para fabricação da PCI</a:t>
            </a:r>
            <a:r>
              <a:rPr lang="pt-BR" dirty="0" smtClean="0"/>
              <a:t>:</a:t>
            </a:r>
          </a:p>
          <a:p>
            <a:pPr marL="0" lvl="1"/>
            <a:endParaRPr lang="pt-BR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Material base FR4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Espessura do laminado 1.6mm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Espessura de cobre 1Oz(35um) min.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Dupla Face/furos metalizados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Acabamento HASL (Hot Air)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Máscara de Solda LPI </a:t>
            </a:r>
            <a:r>
              <a:rPr lang="pt-BR" dirty="0" smtClean="0"/>
              <a:t>Verde</a:t>
            </a:r>
            <a:endParaRPr lang="pt-BR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Serigrafia lado Top Branca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752528" cy="4672164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6093296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252 </a:t>
            </a:r>
            <a:r>
              <a:rPr lang="pt-BR" dirty="0"/>
              <a:t>furos </a:t>
            </a:r>
            <a:r>
              <a:rPr lang="pt-BR" dirty="0" smtClean="0"/>
              <a:t>metalizados / 186 </a:t>
            </a:r>
            <a:r>
              <a:rPr lang="pt-BR" dirty="0"/>
              <a:t>furos </a:t>
            </a:r>
            <a:r>
              <a:rPr lang="pt-BR" dirty="0" smtClean="0"/>
              <a:t>para </a:t>
            </a:r>
            <a:r>
              <a:rPr lang="pt-BR" dirty="0"/>
              <a:t>as vias </a:t>
            </a:r>
            <a:r>
              <a:rPr lang="pt-BR" dirty="0" smtClean="0"/>
              <a:t>0.5mm </a:t>
            </a:r>
            <a:r>
              <a:rPr lang="pt-BR" dirty="0"/>
              <a:t>de diâmetro.</a:t>
            </a:r>
            <a:endParaRPr lang="en-US" dirty="0"/>
          </a:p>
        </p:txBody>
      </p:sp>
      <p:sp>
        <p:nvSpPr>
          <p:cNvPr id="10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552" y="6021288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Visão geral destacando as malhas de GND do layout</a:t>
            </a:r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867105" cy="4572000"/>
          </a:xfrm>
          <a:prstGeom prst="rect">
            <a:avLst/>
          </a:prstGeom>
        </p:spPr>
      </p:pic>
      <p:sp>
        <p:nvSpPr>
          <p:cNvPr id="12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5877272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Distribuição alimentação </a:t>
            </a:r>
            <a:r>
              <a:rPr lang="pt-BR" dirty="0" smtClean="0"/>
              <a:t>µC </a:t>
            </a:r>
            <a:r>
              <a:rPr lang="pt-BR" dirty="0"/>
              <a:t>– desacoplamento entre VDD/VDDA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27307"/>
            <a:ext cx="7814464" cy="3129885"/>
          </a:xfrm>
          <a:prstGeom prst="rect">
            <a:avLst/>
          </a:prstGeom>
        </p:spPr>
      </p:pic>
      <p:sp>
        <p:nvSpPr>
          <p:cNvPr id="12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6011996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Detalhe com Layout do Circuito de Medição Corrente</a:t>
            </a:r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53" y="1484784"/>
            <a:ext cx="5721994" cy="4337816"/>
          </a:xfrm>
          <a:prstGeom prst="rect">
            <a:avLst/>
          </a:prstGeom>
        </p:spPr>
      </p:pic>
      <p:sp>
        <p:nvSpPr>
          <p:cNvPr id="11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6084004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Circuitos de Gate Driver para </a:t>
            </a:r>
            <a:r>
              <a:rPr lang="pt-BR" dirty="0" err="1"/>
              <a:t>Mosfets</a:t>
            </a:r>
            <a:r>
              <a:rPr lang="pt-BR" dirty="0"/>
              <a:t> de Potência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0" y="1422600"/>
            <a:ext cx="5445779" cy="4589396"/>
          </a:xfrm>
          <a:prstGeom prst="rect">
            <a:avLst/>
          </a:prstGeom>
        </p:spPr>
      </p:pic>
      <p:sp>
        <p:nvSpPr>
          <p:cNvPr id="11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Detalhado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6084004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Caminho </a:t>
            </a:r>
            <a:r>
              <a:rPr lang="pt-BR" dirty="0"/>
              <a:t>do sinal de PWM do µC até entrada dos Gate Drivers</a:t>
            </a:r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53" y="1484784"/>
            <a:ext cx="5018619" cy="44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6084004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Fontes </a:t>
            </a:r>
            <a:r>
              <a:rPr lang="pt-BR" dirty="0"/>
              <a:t>Auxiliares de 3.3V e 15V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82" y="1449272"/>
            <a:ext cx="5372236" cy="4428000"/>
          </a:xfrm>
          <a:prstGeom prst="rect">
            <a:avLst/>
          </a:prstGeom>
        </p:spPr>
      </p:pic>
      <p:sp>
        <p:nvSpPr>
          <p:cNvPr id="11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20072" y="5229200"/>
            <a:ext cx="2881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Fonte:</a:t>
            </a:r>
            <a:r>
              <a:rPr lang="en-US" dirty="0">
                <a:hlinkClick r:id="rId4"/>
              </a:rPr>
              <a:t>www.sunstore.co.uk</a:t>
            </a:r>
            <a:endParaRPr lang="pt-BR" noProof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886944" cy="320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4032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Projeto de um conversor Buck síncrono aplicado como Controlador </a:t>
            </a:r>
            <a:r>
              <a:rPr lang="pt-BR" noProof="1"/>
              <a:t>de </a:t>
            </a:r>
            <a:r>
              <a:rPr lang="pt-BR" noProof="1" smtClean="0"/>
              <a:t>Carga para sistemas de Energia Fotovoltaica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9" y="3068960"/>
            <a:ext cx="3205608" cy="294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94662" y="1844824"/>
            <a:ext cx="364529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Testes de validação do protótipo</a:t>
            </a:r>
          </a:p>
          <a:p>
            <a:pPr marL="0" lvl="1"/>
            <a:r>
              <a:rPr lang="pt-BR" dirty="0" smtClean="0"/>
              <a:t>com fonte regulável</a:t>
            </a:r>
            <a:endParaRPr lang="pt-BR" dirty="0"/>
          </a:p>
          <a:p>
            <a:pPr marL="0" lvl="1"/>
            <a:endParaRPr lang="pt-BR" dirty="0" smtClean="0"/>
          </a:p>
          <a:p>
            <a:pPr marL="0" lvl="1"/>
            <a:r>
              <a:rPr lang="pt-BR" dirty="0"/>
              <a:t>Tensão de entrada: </a:t>
            </a:r>
            <a:r>
              <a:rPr lang="pt-BR" dirty="0" smtClean="0"/>
              <a:t>33V</a:t>
            </a:r>
          </a:p>
          <a:p>
            <a:pPr marL="0" lvl="1"/>
            <a:r>
              <a:rPr lang="pt-BR" dirty="0" smtClean="0"/>
              <a:t>Corrente de entrada: 10 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2031009"/>
            <a:ext cx="4464497" cy="334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" r="19378"/>
          <a:stretch/>
        </p:blipFill>
        <p:spPr bwMode="auto">
          <a:xfrm>
            <a:off x="467544" y="4377128"/>
            <a:ext cx="3717199" cy="200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13748" y="1412776"/>
            <a:ext cx="825300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A </a:t>
            </a:r>
            <a:r>
              <a:rPr lang="pt-BR" noProof="1"/>
              <a:t>realização de um </a:t>
            </a:r>
            <a:r>
              <a:rPr lang="pt-BR" noProof="1"/>
              <a:t>projeto </a:t>
            </a:r>
            <a:r>
              <a:rPr lang="pt-BR" noProof="1" smtClean="0"/>
              <a:t>de software, hardware e </a:t>
            </a:r>
            <a:r>
              <a:rPr lang="pt-BR" noProof="1"/>
              <a:t>layout adequado é fundamental para o bom funcionamento do conversor, de acordo com as características esperadas na </a:t>
            </a:r>
            <a:r>
              <a:rPr lang="pt-BR" noProof="1"/>
              <a:t>simulação</a:t>
            </a:r>
            <a:r>
              <a:rPr lang="pt-BR" noProof="1" smtClean="0"/>
              <a:t>.</a:t>
            </a:r>
          </a:p>
          <a:p>
            <a:pPr marL="0" lvl="1"/>
            <a:endParaRPr lang="pt-BR" noProof="1"/>
          </a:p>
          <a:p>
            <a:pPr marL="0" lvl="1"/>
            <a:r>
              <a:rPr lang="pt-BR" noProof="1" smtClean="0"/>
              <a:t>Atenção aos </a:t>
            </a:r>
            <a:r>
              <a:rPr lang="pt-BR" noProof="1"/>
              <a:t>detalhes </a:t>
            </a:r>
            <a:r>
              <a:rPr lang="pt-BR" noProof="1" smtClean="0"/>
              <a:t>do projeto como:</a:t>
            </a:r>
          </a:p>
          <a:p>
            <a:pPr marL="0" lvl="1"/>
            <a:endParaRPr lang="pt-BR" noProof="1"/>
          </a:p>
          <a:p>
            <a:pPr marL="0" lvl="1"/>
            <a:r>
              <a:rPr lang="pt-BR" noProof="1" smtClean="0"/>
              <a:t> - Identificação </a:t>
            </a:r>
            <a:r>
              <a:rPr lang="pt-BR" noProof="1"/>
              <a:t>dos sinais </a:t>
            </a:r>
            <a:r>
              <a:rPr lang="pt-BR" noProof="1"/>
              <a:t>críticos </a:t>
            </a:r>
            <a:r>
              <a:rPr lang="pt-BR" noProof="1" smtClean="0"/>
              <a:t>– geradores e/ou sensíveis </a:t>
            </a:r>
            <a:r>
              <a:rPr lang="pt-BR" noProof="1"/>
              <a:t>a </a:t>
            </a:r>
            <a:r>
              <a:rPr lang="pt-BR" noProof="1" smtClean="0"/>
              <a:t>interferência.</a:t>
            </a:r>
          </a:p>
          <a:p>
            <a:pPr marL="0" lvl="1"/>
            <a:r>
              <a:rPr lang="pt-BR" noProof="1"/>
              <a:t> - Planos/caminhos de retorno adequados para </a:t>
            </a:r>
            <a:r>
              <a:rPr lang="pt-BR" noProof="1"/>
              <a:t>os </a:t>
            </a:r>
            <a:r>
              <a:rPr lang="pt-BR" noProof="1" smtClean="0"/>
              <a:t>sinais críticos</a:t>
            </a:r>
            <a:endParaRPr lang="pt-BR" noProof="1"/>
          </a:p>
          <a:p>
            <a:pPr marL="0" lvl="1"/>
            <a:r>
              <a:rPr lang="pt-BR" noProof="1" smtClean="0"/>
              <a:t> - Integridade </a:t>
            </a:r>
            <a:r>
              <a:rPr lang="pt-BR" noProof="1"/>
              <a:t>de sinais analógicos </a:t>
            </a:r>
            <a:r>
              <a:rPr lang="pt-BR" noProof="1"/>
              <a:t>e </a:t>
            </a:r>
            <a:r>
              <a:rPr lang="pt-BR" noProof="1" smtClean="0"/>
              <a:t>digitais</a:t>
            </a:r>
          </a:p>
          <a:p>
            <a:pPr marL="0" lvl="1"/>
            <a:r>
              <a:rPr lang="pt-BR" noProof="1" smtClean="0"/>
              <a:t> - Capacitores </a:t>
            </a:r>
            <a:r>
              <a:rPr lang="pt-BR" noProof="1"/>
              <a:t>de </a:t>
            </a:r>
            <a:r>
              <a:rPr lang="pt-BR" noProof="1" smtClean="0"/>
              <a:t>desacoplamento</a:t>
            </a:r>
          </a:p>
          <a:p>
            <a:pPr marL="0" lvl="1"/>
            <a:r>
              <a:rPr lang="pt-BR" noProof="1" smtClean="0"/>
              <a:t> - </a:t>
            </a:r>
            <a:r>
              <a:rPr lang="pt-BR" noProof="1"/>
              <a:t>Comunicação </a:t>
            </a:r>
            <a:r>
              <a:rPr lang="pt-BR" noProof="1"/>
              <a:t>JTAG </a:t>
            </a:r>
            <a:r>
              <a:rPr lang="pt-BR" noProof="1" smtClean="0"/>
              <a:t>para debugging do código e gravação</a:t>
            </a:r>
            <a:endParaRPr lang="pt-BR" noProof="1" smtClean="0"/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0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Especificações do 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03648" y="6011996"/>
            <a:ext cx="6696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noProof="1" smtClean="0"/>
              <a:t>Curva </a:t>
            </a:r>
            <a:r>
              <a:rPr lang="pt-BR" noProof="1"/>
              <a:t>característica de um </a:t>
            </a:r>
            <a:r>
              <a:rPr lang="pt-BR" noProof="1"/>
              <a:t>módulo </a:t>
            </a:r>
            <a:r>
              <a:rPr lang="pt-BR" noProof="1" smtClean="0"/>
              <a:t>fotovoltaico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11" y="1446659"/>
            <a:ext cx="5440701" cy="44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Especificações do 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11758" y="5589240"/>
            <a:ext cx="7848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Principais grandezas da curva característica especificadas para um módulo fotovoltaico em condição de teste padronizadas (</a:t>
            </a:r>
            <a:r>
              <a:rPr lang="pt-BR" dirty="0" smtClean="0"/>
              <a:t>1000W/m² </a:t>
            </a:r>
            <a:r>
              <a:rPr lang="pt-BR" dirty="0"/>
              <a:t>a 25°</a:t>
            </a:r>
            <a:r>
              <a:rPr lang="pt-BR" noProof="1" smtClean="0"/>
              <a:t>)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pic>
        <p:nvPicPr>
          <p:cNvPr id="10" name="Imagem 9" descr="CC-modulos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659930" y="1340768"/>
            <a:ext cx="576063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Especificações do 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0462" y="5617646"/>
            <a:ext cx="81159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dirty="0"/>
              <a:t>E</a:t>
            </a:r>
            <a:r>
              <a:rPr lang="pt-BR" dirty="0" smtClean="0"/>
              <a:t>specificações </a:t>
            </a:r>
            <a:r>
              <a:rPr lang="pt-BR" dirty="0"/>
              <a:t>do módulo </a:t>
            </a:r>
            <a:r>
              <a:rPr lang="pt-BR" dirty="0" smtClean="0"/>
              <a:t>YL255p-29b</a:t>
            </a:r>
          </a:p>
          <a:p>
            <a:r>
              <a:rPr lang="pt-BR" dirty="0" smtClean="0"/>
              <a:t>condições </a:t>
            </a:r>
            <a:r>
              <a:rPr lang="pt-BR" dirty="0"/>
              <a:t>para STC (Standard Test Conditions, 1000W/m² a 25°C).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47596"/>
              </p:ext>
            </p:extLst>
          </p:nvPr>
        </p:nvGraphicFramePr>
        <p:xfrm>
          <a:off x="539552" y="2132856"/>
          <a:ext cx="4582880" cy="2967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3946"/>
                <a:gridCol w="1158934"/>
              </a:tblGrid>
              <a:tr h="37091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Módulo Yingli YL255p-29b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Potência nominal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255W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Tolerância de potência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/ =5W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Eficiência do módulo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15,7%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Tensão de máxima potência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30,3V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Corrente de máxima potência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8,49A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Tensão de circuito aberto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37,7V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Corrente de curto-circuito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9,01A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148064" y="5363924"/>
            <a:ext cx="36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Fonte: </a:t>
            </a:r>
            <a:r>
              <a:rPr lang="en-US" dirty="0" smtClean="0">
                <a:hlinkClick r:id="rId4"/>
              </a:rPr>
              <a:t>www.yinglisolar.com</a:t>
            </a:r>
            <a:endParaRPr lang="pt-BR" noProof="1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2952447" cy="346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7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Especificações do 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59632" y="5672394"/>
            <a:ext cx="4176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/>
              <a:t>Circuito conversor </a:t>
            </a:r>
            <a:r>
              <a:rPr lang="pt-BR" noProof="1"/>
              <a:t>Buck </a:t>
            </a:r>
            <a:r>
              <a:rPr lang="pt-BR" noProof="1" smtClean="0"/>
              <a:t>síncrono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Imagem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2818"/>
            <a:ext cx="5184576" cy="183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08000" y="1340768"/>
            <a:ext cx="45680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Especificações do Conversor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/>
              <a:t>- Corrente nominal de saída = 10A;</a:t>
            </a:r>
          </a:p>
          <a:p>
            <a:pPr marL="0" lvl="1" algn="just"/>
            <a:r>
              <a:rPr lang="pt-BR" noProof="1"/>
              <a:t>- Tensão nominal de saída = 24V;</a:t>
            </a:r>
          </a:p>
          <a:p>
            <a:pPr marL="0" lvl="1" algn="just"/>
            <a:r>
              <a:rPr lang="pt-BR" noProof="1"/>
              <a:t>- Tensão máxima de entrada = 40V;</a:t>
            </a:r>
          </a:p>
          <a:p>
            <a:pPr marL="0" lvl="1" algn="just"/>
            <a:r>
              <a:rPr lang="pt-BR" noProof="1"/>
              <a:t>- Frequência de chaveamento = 60kHz;</a:t>
            </a:r>
          </a:p>
          <a:p>
            <a:pPr marL="0" lvl="1" algn="just"/>
            <a:r>
              <a:rPr lang="pt-BR" noProof="1"/>
              <a:t>- Máxima ondulação de corrente = 30%;</a:t>
            </a:r>
          </a:p>
          <a:p>
            <a:pPr marL="0" lvl="1" algn="just"/>
            <a:endParaRPr lang="pt-BR" noProof="1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10" y="1556792"/>
            <a:ext cx="29630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 Software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08000" y="5569739"/>
            <a:ext cx="42800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Controlador Digital:</a:t>
            </a:r>
          </a:p>
          <a:p>
            <a:pPr marL="0" lvl="1" algn="just"/>
            <a:r>
              <a:rPr lang="pt-BR" dirty="0" smtClean="0"/>
              <a:t>Texas Instruments </a:t>
            </a:r>
            <a:r>
              <a:rPr lang="pt-BR" dirty="0"/>
              <a:t>TMS320F28027</a:t>
            </a:r>
            <a:endParaRPr lang="pt-BR" noProof="1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6699"/>
            <a:ext cx="4824536" cy="408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8000" y="1340768"/>
            <a:ext cx="514412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O código </a:t>
            </a:r>
            <a:r>
              <a:rPr lang="pt-BR" noProof="1"/>
              <a:t>do controlador de carga foi dividido nos seguintes estados </a:t>
            </a:r>
            <a:r>
              <a:rPr lang="pt-BR" noProof="1"/>
              <a:t>de </a:t>
            </a:r>
            <a:r>
              <a:rPr lang="pt-BR" noProof="1" smtClean="0"/>
              <a:t>operação:</a:t>
            </a:r>
          </a:p>
          <a:p>
            <a:pPr marL="0" lvl="1"/>
            <a:endParaRPr lang="pt-BR" noProof="1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noProof="1" smtClean="0"/>
              <a:t>BootStrap()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noProof="1" smtClean="0"/>
              <a:t>Track()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noProof="1" smtClean="0"/>
              <a:t>Hold()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noProof="1" smtClean="0"/>
              <a:t>P&amp;O()</a:t>
            </a:r>
            <a:endParaRPr lang="pt-BR" noProof="1" smtClean="0"/>
          </a:p>
        </p:txBody>
      </p:sp>
    </p:spTree>
    <p:extLst>
      <p:ext uri="{BB962C8B-B14F-4D97-AF65-F5344CB8AC3E}">
        <p14:creationId xmlns:p14="http://schemas.microsoft.com/office/powerpoint/2010/main" val="19732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31640" y="6011996"/>
            <a:ext cx="6696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noProof="1"/>
              <a:t>Fluxograma do método Perturba </a:t>
            </a:r>
            <a:r>
              <a:rPr lang="pt-BR" noProof="1"/>
              <a:t>e </a:t>
            </a:r>
            <a:r>
              <a:rPr lang="pt-BR" noProof="1" smtClean="0"/>
              <a:t>Observa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404563" y="1556792"/>
            <a:ext cx="4550898" cy="4359410"/>
          </a:xfrm>
          <a:prstGeom prst="rect">
            <a:avLst/>
          </a:prstGeom>
        </p:spPr>
      </p:pic>
      <p:sp>
        <p:nvSpPr>
          <p:cNvPr id="8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 Software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26934</TotalTime>
  <Words>1706</Words>
  <Application>Microsoft Office PowerPoint</Application>
  <PresentationFormat>Apresentação na tela (4:3)</PresentationFormat>
  <Paragraphs>250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Naelton</cp:lastModifiedBy>
  <cp:revision>640</cp:revision>
  <dcterms:created xsi:type="dcterms:W3CDTF">2008-05-27T19:40:04Z</dcterms:created>
  <dcterms:modified xsi:type="dcterms:W3CDTF">2015-07-09T02:44:09Z</dcterms:modified>
</cp:coreProperties>
</file>