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5" r:id="rId3"/>
    <p:sldId id="482" r:id="rId4"/>
    <p:sldId id="503" r:id="rId5"/>
    <p:sldId id="504" r:id="rId6"/>
    <p:sldId id="505" r:id="rId7"/>
    <p:sldId id="506" r:id="rId8"/>
    <p:sldId id="501" r:id="rId9"/>
    <p:sldId id="507" r:id="rId10"/>
    <p:sldId id="508" r:id="rId11"/>
    <p:sldId id="509" r:id="rId12"/>
    <p:sldId id="510" r:id="rId13"/>
    <p:sldId id="511" r:id="rId14"/>
    <p:sldId id="512" r:id="rId15"/>
    <p:sldId id="500" r:id="rId16"/>
    <p:sldId id="502" r:id="rId1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23265" autoAdjust="0"/>
    <p:restoredTop sz="94671" autoAdjust="0"/>
  </p:normalViewPr>
  <p:slideViewPr>
    <p:cSldViewPr>
      <p:cViewPr>
        <p:scale>
          <a:sx n="60" d="100"/>
          <a:sy n="60" d="100"/>
        </p:scale>
        <p:origin x="-141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26/05/2015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5/26/2015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ACE6-9A3E-4CFD-BA47-11C73FDE701B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1DCDF-5E99-40B8-ABFB-216B9A7CD62B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7A821-5820-47F9-9494-27CA78D09894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C505-A4B4-4649-AE08-A4894F41D342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6E928-7810-4337-8FAA-3ADF00975846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6FE90-424C-4D32-83FA-29DD03CFB36A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4E424-F516-4905-BA5D-CDFDF9EFF8CD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44B37-B1A6-4CF1-A8A8-8D9230F2F8A9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A6713-3981-4664-87C0-657E812FD1F7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512A8-D75D-4EA6-8E33-F4536915D8B0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10C5-424E-4F4A-A6D4-85894C44EB13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747A79-4EBD-4D76-8B18-2824CF99105A}" type="datetime1">
              <a:rPr lang="pt-BR" smtClean="0"/>
              <a:t>26/05/2015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Integridade de sinais em placas de circuito impresso</a:t>
            </a: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Linhas de transmissão e reflexão	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750" y="4076700"/>
            <a:ext cx="7993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</a:t>
            </a:r>
            <a:r>
              <a:rPr lang="pt-BR" sz="2000" b="1" dirty="0" err="1" smtClean="0">
                <a:solidFill>
                  <a:schemeClr val="tx2"/>
                </a:solidFill>
              </a:rPr>
              <a:t>Cadore</a:t>
            </a: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b="1" dirty="0" err="1" smtClean="0">
                <a:solidFill>
                  <a:schemeClr val="tx2"/>
                </a:solidFill>
              </a:rPr>
              <a:t>Posser</a:t>
            </a:r>
            <a:endParaRPr lang="pt-BR" sz="2000" b="1" dirty="0" smtClean="0">
              <a:solidFill>
                <a:schemeClr val="tx2"/>
              </a:solidFill>
            </a:endParaRPr>
          </a:p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Naelton Oliveira de Souza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522723"/>
            <a:ext cx="799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Maio 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3" name="Oval 66"/>
          <p:cNvSpPr>
            <a:spLocks noChangeArrowheads="1"/>
          </p:cNvSpPr>
          <p:nvPr/>
        </p:nvSpPr>
        <p:spPr bwMode="auto">
          <a:xfrm>
            <a:off x="7343775" y="1678310"/>
            <a:ext cx="90488" cy="8255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2895600"/>
            <a:ext cx="8229600" cy="3352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smtClean="0"/>
              <a:t>Used with Strong Drivers (Needing Incident Wave Switching).</a:t>
            </a:r>
          </a:p>
          <a:p>
            <a:r>
              <a:rPr lang="en-US" altLang="en-US" sz="2400" smtClean="0"/>
              <a:t>Some Logic Families Must be Parallel Term (ECL, GTL, etc.).</a:t>
            </a:r>
          </a:p>
          <a:p>
            <a:r>
              <a:rPr lang="en-US" altLang="en-US" sz="2400" smtClean="0"/>
              <a:t>Place Resistor within 1/8 Rise Distance of Last Load or just beyond Last Load.</a:t>
            </a:r>
          </a:p>
          <a:p>
            <a:r>
              <a:rPr lang="en-US" altLang="en-US" sz="2400" smtClean="0"/>
              <a:t>Resistor Value  =  Zo.</a:t>
            </a:r>
          </a:p>
          <a:p>
            <a:r>
              <a:rPr lang="en-US" altLang="en-US" sz="2400" smtClean="0"/>
              <a:t>Resistor Needed at Both Ends of Bidirectional Net.</a:t>
            </a:r>
          </a:p>
          <a:p>
            <a:r>
              <a:rPr lang="en-US" altLang="en-US" sz="2400" smtClean="0"/>
              <a:t>High Power Consumption (DC Load when Output is High).</a:t>
            </a:r>
          </a:p>
          <a:p>
            <a:r>
              <a:rPr lang="en-US" altLang="en-US" sz="2400" smtClean="0"/>
              <a:t>Low Power Outputs CANNOT drive this Low Impedance.</a:t>
            </a:r>
            <a:endParaRPr lang="en-US" altLang="en-US" sz="2400"/>
          </a:p>
        </p:txBody>
      </p:sp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4135438" y="1716410"/>
            <a:ext cx="359410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>
            <a:off x="3498850" y="1395735"/>
            <a:ext cx="1588" cy="66516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flipV="1">
            <a:off x="3498850" y="1716410"/>
            <a:ext cx="636588" cy="3444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flipH="1" flipV="1">
            <a:off x="3498850" y="1395735"/>
            <a:ext cx="636588" cy="3206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 flipV="1">
            <a:off x="7729538" y="1395735"/>
            <a:ext cx="636587" cy="3206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 flipV="1">
            <a:off x="7729538" y="1716410"/>
            <a:ext cx="636587" cy="3444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7729538" y="1395735"/>
            <a:ext cx="1587" cy="66516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 flipV="1">
            <a:off x="7388225" y="2541910"/>
            <a:ext cx="112713" cy="6826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 flipV="1">
            <a:off x="7273925" y="1922785"/>
            <a:ext cx="114300" cy="460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9"/>
          <p:cNvSpPr>
            <a:spLocks noChangeShapeType="1"/>
          </p:cNvSpPr>
          <p:nvPr/>
        </p:nvSpPr>
        <p:spPr bwMode="auto">
          <a:xfrm flipH="1" flipV="1">
            <a:off x="7273925" y="1968823"/>
            <a:ext cx="227013" cy="114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0"/>
          <p:cNvSpPr>
            <a:spLocks noChangeShapeType="1"/>
          </p:cNvSpPr>
          <p:nvPr/>
        </p:nvSpPr>
        <p:spPr bwMode="auto">
          <a:xfrm flipV="1">
            <a:off x="7273925" y="2083123"/>
            <a:ext cx="227013" cy="114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1"/>
          <p:cNvSpPr>
            <a:spLocks noChangeShapeType="1"/>
          </p:cNvSpPr>
          <p:nvPr/>
        </p:nvSpPr>
        <p:spPr bwMode="auto">
          <a:xfrm flipH="1" flipV="1">
            <a:off x="7273925" y="2197423"/>
            <a:ext cx="227013" cy="114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2"/>
          <p:cNvSpPr>
            <a:spLocks noChangeShapeType="1"/>
          </p:cNvSpPr>
          <p:nvPr/>
        </p:nvSpPr>
        <p:spPr bwMode="auto">
          <a:xfrm flipV="1">
            <a:off x="7273925" y="2311723"/>
            <a:ext cx="227013" cy="114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 flipH="1" flipV="1">
            <a:off x="7273925" y="2426023"/>
            <a:ext cx="227013" cy="1158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4"/>
          <p:cNvSpPr>
            <a:spLocks noChangeShapeType="1"/>
          </p:cNvSpPr>
          <p:nvPr/>
        </p:nvSpPr>
        <p:spPr bwMode="auto">
          <a:xfrm>
            <a:off x="7388225" y="1716410"/>
            <a:ext cx="1588" cy="2063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5"/>
          <p:cNvSpPr>
            <a:spLocks noChangeShapeType="1"/>
          </p:cNvSpPr>
          <p:nvPr/>
        </p:nvSpPr>
        <p:spPr bwMode="auto">
          <a:xfrm>
            <a:off x="7229475" y="2792735"/>
            <a:ext cx="158750" cy="276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 flipV="1">
            <a:off x="7388225" y="2792735"/>
            <a:ext cx="158750" cy="276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7"/>
          <p:cNvSpPr>
            <a:spLocks noChangeShapeType="1"/>
          </p:cNvSpPr>
          <p:nvPr/>
        </p:nvSpPr>
        <p:spPr bwMode="auto">
          <a:xfrm>
            <a:off x="7229475" y="2792735"/>
            <a:ext cx="31750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>
            <a:off x="7388225" y="2610173"/>
            <a:ext cx="1588" cy="1825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838200" y="1456060"/>
            <a:ext cx="2667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600" dirty="0">
                <a:latin typeface="CG Times" pitchFamily="18" charset="0"/>
              </a:rPr>
              <a:t>Parallel Resistor</a:t>
            </a:r>
            <a:endParaRPr lang="en-US" altLang="en-US" sz="2000" dirty="0">
              <a:latin typeface="CG Times" pitchFamily="18" charset="0"/>
            </a:endParaRPr>
          </a:p>
        </p:txBody>
      </p:sp>
      <p:sp>
        <p:nvSpPr>
          <p:cNvPr id="2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Terminação Paralela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667000"/>
            <a:ext cx="7315200" cy="3429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u="sng" dirty="0" smtClean="0"/>
              <a:t>Must</a:t>
            </a:r>
            <a:r>
              <a:rPr lang="en-US" altLang="en-US" sz="2400" dirty="0" smtClean="0"/>
              <a:t> place Resistor within 1/8 Rise Distance of Driver.</a:t>
            </a:r>
          </a:p>
          <a:p>
            <a:r>
              <a:rPr lang="en-US" altLang="en-US" sz="2400" dirty="0" smtClean="0"/>
              <a:t>Resistor Value  =  </a:t>
            </a:r>
            <a:r>
              <a:rPr lang="en-US" altLang="en-US" sz="2400" dirty="0" err="1" smtClean="0"/>
              <a:t>Zo</a:t>
            </a:r>
            <a:r>
              <a:rPr lang="en-US" altLang="en-US" sz="2400" dirty="0" smtClean="0"/>
              <a:t> - </a:t>
            </a:r>
            <a:r>
              <a:rPr lang="en-US" altLang="en-US" sz="2400" dirty="0" err="1" smtClean="0"/>
              <a:t>Rs</a:t>
            </a:r>
            <a:r>
              <a:rPr lang="en-US" altLang="en-US" sz="2400" dirty="0" smtClean="0"/>
              <a:t>(Output Impedance).</a:t>
            </a:r>
          </a:p>
          <a:p>
            <a:r>
              <a:rPr lang="en-US" altLang="en-US" sz="2400" dirty="0" smtClean="0"/>
              <a:t>Reflection occurs and is Absorbed back at the Driver.</a:t>
            </a:r>
          </a:p>
          <a:p>
            <a:r>
              <a:rPr lang="en-US" altLang="en-US" sz="2400" dirty="0" smtClean="0"/>
              <a:t>Most common w/ Single Load or ALL Loads at end of Line.</a:t>
            </a:r>
          </a:p>
          <a:p>
            <a:r>
              <a:rPr lang="en-US" altLang="en-US" sz="2400" dirty="0" smtClean="0"/>
              <a:t>Low Power Consumption.</a:t>
            </a:r>
          </a:p>
          <a:p>
            <a:r>
              <a:rPr lang="en-US" altLang="en-US" sz="2400" dirty="0" smtClean="0"/>
              <a:t>Helps Eliminate Ground Bounce.</a:t>
            </a:r>
          </a:p>
          <a:p>
            <a:r>
              <a:rPr lang="en-US" altLang="en-US" sz="2400" dirty="0" smtClean="0"/>
              <a:t>Lowers Power Transients and EMI Dramatically.</a:t>
            </a:r>
            <a:endParaRPr lang="en-US" altLang="en-US" sz="24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1600200"/>
            <a:ext cx="7620000" cy="7048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422650" y="1616075"/>
            <a:ext cx="1588" cy="67151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422650" y="1939925"/>
            <a:ext cx="636588" cy="34766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422650" y="1616075"/>
            <a:ext cx="636588" cy="3238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4832350" y="1825625"/>
            <a:ext cx="68263" cy="114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4378325" y="1825625"/>
            <a:ext cx="112713" cy="2301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4491038" y="1825625"/>
            <a:ext cx="114300" cy="2301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4605338" y="1825625"/>
            <a:ext cx="112712" cy="2301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4718050" y="1825625"/>
            <a:ext cx="114300" cy="2301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4219575" y="1939925"/>
            <a:ext cx="44450" cy="1158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4264025" y="1825625"/>
            <a:ext cx="114300" cy="2301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059238" y="1939925"/>
            <a:ext cx="160337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900613" y="1939925"/>
            <a:ext cx="2752725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0"/>
          <p:cNvSpPr>
            <a:spLocks noChangeShapeType="1"/>
          </p:cNvSpPr>
          <p:nvPr/>
        </p:nvSpPr>
        <p:spPr bwMode="auto">
          <a:xfrm flipH="1" flipV="1">
            <a:off x="7653338" y="1616075"/>
            <a:ext cx="636587" cy="3238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1"/>
          <p:cNvSpPr>
            <a:spLocks noChangeShapeType="1"/>
          </p:cNvSpPr>
          <p:nvPr/>
        </p:nvSpPr>
        <p:spPr bwMode="auto">
          <a:xfrm flipV="1">
            <a:off x="7653338" y="1939925"/>
            <a:ext cx="636587" cy="34766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2"/>
          <p:cNvSpPr>
            <a:spLocks noChangeShapeType="1"/>
          </p:cNvSpPr>
          <p:nvPr/>
        </p:nvSpPr>
        <p:spPr bwMode="auto">
          <a:xfrm>
            <a:off x="7653338" y="1616075"/>
            <a:ext cx="1587" cy="67151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14400" y="1676400"/>
            <a:ext cx="2667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600">
                <a:latin typeface="CG Times" pitchFamily="18" charset="0"/>
              </a:rPr>
              <a:t>Series Resistor</a:t>
            </a:r>
            <a:endParaRPr lang="en-US" altLang="en-US" sz="2000">
              <a:latin typeface="CG Times" pitchFamily="18" charset="0"/>
            </a:endParaRPr>
          </a:p>
        </p:txBody>
      </p:sp>
      <p:sp>
        <p:nvSpPr>
          <p:cNvPr id="22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Terminação Série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4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5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F597CF-2855-454F-97EB-375D7247A988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Oval 82"/>
          <p:cNvSpPr>
            <a:spLocks noChangeArrowheads="1"/>
          </p:cNvSpPr>
          <p:nvPr/>
        </p:nvSpPr>
        <p:spPr bwMode="auto">
          <a:xfrm>
            <a:off x="7069138" y="1914525"/>
            <a:ext cx="90487" cy="8255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3124200"/>
            <a:ext cx="815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Form of Parallel Termination with Two Resistors.</a:t>
            </a:r>
          </a:p>
          <a:p>
            <a:r>
              <a:rPr lang="en-US" altLang="en-US" sz="2400"/>
              <a:t>Useful w/Strong Drivers for Incident Wave Switching.</a:t>
            </a:r>
          </a:p>
          <a:p>
            <a:r>
              <a:rPr lang="en-US" altLang="en-US" sz="2400"/>
              <a:t>Each Resistor tied to Reference Voltage, usually Vcc &amp; Gnd.</a:t>
            </a:r>
          </a:p>
          <a:p>
            <a:r>
              <a:rPr lang="en-US" altLang="en-US" sz="2400"/>
              <a:t>User Defined DC Bias, based on Resistor Values.</a:t>
            </a:r>
          </a:p>
          <a:p>
            <a:r>
              <a:rPr lang="en-US" altLang="en-US" sz="2400"/>
              <a:t>Parallel Combination of Resistors  =  Zo.</a:t>
            </a:r>
          </a:p>
          <a:p>
            <a:r>
              <a:rPr lang="en-US" altLang="en-US" sz="2400"/>
              <a:t>Requires Twice the Components of most Terminations.</a:t>
            </a:r>
          </a:p>
          <a:p>
            <a:r>
              <a:rPr lang="en-US" altLang="en-US" sz="2400"/>
              <a:t>Resistors Needed at Both Ends of Bidirectional Net.</a:t>
            </a:r>
          </a:p>
          <a:p>
            <a:r>
              <a:rPr lang="en-US" altLang="en-US" sz="2400"/>
              <a:t>Very High Power Consumption (Constant DC Load).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210050" y="1958975"/>
            <a:ext cx="320833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641725" y="1674813"/>
            <a:ext cx="1588" cy="58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3641725" y="1958975"/>
            <a:ext cx="568325" cy="303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3641725" y="1674813"/>
            <a:ext cx="568325" cy="2841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0"/>
          <p:cNvSpPr>
            <a:spLocks noChangeShapeType="1"/>
          </p:cNvSpPr>
          <p:nvPr/>
        </p:nvSpPr>
        <p:spPr bwMode="auto">
          <a:xfrm flipH="1" flipV="1">
            <a:off x="7418388" y="1674813"/>
            <a:ext cx="568325" cy="2841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 flipV="1">
            <a:off x="7418388" y="1958975"/>
            <a:ext cx="568325" cy="303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>
            <a:off x="7418388" y="1674813"/>
            <a:ext cx="1587" cy="58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7113588" y="2689225"/>
            <a:ext cx="101600" cy="60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4"/>
          <p:cNvSpPr>
            <a:spLocks noChangeShapeType="1"/>
          </p:cNvSpPr>
          <p:nvPr/>
        </p:nvSpPr>
        <p:spPr bwMode="auto">
          <a:xfrm flipV="1">
            <a:off x="7011988" y="2141538"/>
            <a:ext cx="101600" cy="396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H="1" flipV="1">
            <a:off x="7011988" y="2181225"/>
            <a:ext cx="2032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 flipV="1">
            <a:off x="7011988" y="2282825"/>
            <a:ext cx="2032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 flipH="1" flipV="1">
            <a:off x="7011988" y="2384425"/>
            <a:ext cx="2032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 flipV="1">
            <a:off x="7011988" y="2486025"/>
            <a:ext cx="2032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 flipH="1" flipV="1">
            <a:off x="7011988" y="2587625"/>
            <a:ext cx="2032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7113588" y="1958975"/>
            <a:ext cx="1587" cy="182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51"/>
          <p:cNvSpPr>
            <a:spLocks noChangeShapeType="1"/>
          </p:cNvSpPr>
          <p:nvPr/>
        </p:nvSpPr>
        <p:spPr bwMode="auto">
          <a:xfrm>
            <a:off x="6970713" y="2911475"/>
            <a:ext cx="142875" cy="244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 flipV="1">
            <a:off x="7113588" y="2911475"/>
            <a:ext cx="141287" cy="244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>
            <a:off x="6970713" y="2911475"/>
            <a:ext cx="2841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4"/>
          <p:cNvSpPr>
            <a:spLocks noChangeShapeType="1"/>
          </p:cNvSpPr>
          <p:nvPr/>
        </p:nvSpPr>
        <p:spPr bwMode="auto">
          <a:xfrm>
            <a:off x="7113588" y="2749550"/>
            <a:ext cx="1587" cy="161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H="1">
            <a:off x="7107238" y="1998663"/>
            <a:ext cx="12700" cy="1587"/>
          </a:xfrm>
          <a:prstGeom prst="line">
            <a:avLst/>
          </a:prstGeom>
          <a:noFill/>
          <a:ln w="603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70"/>
          <p:cNvSpPr>
            <a:spLocks noChangeShapeType="1"/>
          </p:cNvSpPr>
          <p:nvPr/>
        </p:nvSpPr>
        <p:spPr bwMode="auto">
          <a:xfrm flipV="1">
            <a:off x="7113588" y="1735138"/>
            <a:ext cx="101600" cy="60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71"/>
          <p:cNvSpPr>
            <a:spLocks noChangeShapeType="1"/>
          </p:cNvSpPr>
          <p:nvPr/>
        </p:nvSpPr>
        <p:spPr bwMode="auto">
          <a:xfrm flipV="1">
            <a:off x="7011988" y="1187450"/>
            <a:ext cx="101600" cy="41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72"/>
          <p:cNvSpPr>
            <a:spLocks noChangeShapeType="1"/>
          </p:cNvSpPr>
          <p:nvPr/>
        </p:nvSpPr>
        <p:spPr bwMode="auto">
          <a:xfrm flipH="1" flipV="1">
            <a:off x="7011988" y="1228725"/>
            <a:ext cx="2032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3"/>
          <p:cNvSpPr>
            <a:spLocks noChangeShapeType="1"/>
          </p:cNvSpPr>
          <p:nvPr/>
        </p:nvSpPr>
        <p:spPr bwMode="auto">
          <a:xfrm flipV="1">
            <a:off x="7011988" y="1330325"/>
            <a:ext cx="203200" cy="1000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74"/>
          <p:cNvSpPr>
            <a:spLocks noChangeShapeType="1"/>
          </p:cNvSpPr>
          <p:nvPr/>
        </p:nvSpPr>
        <p:spPr bwMode="auto">
          <a:xfrm flipH="1" flipV="1">
            <a:off x="7011988" y="1430338"/>
            <a:ext cx="2032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75"/>
          <p:cNvSpPr>
            <a:spLocks noChangeShapeType="1"/>
          </p:cNvSpPr>
          <p:nvPr/>
        </p:nvSpPr>
        <p:spPr bwMode="auto">
          <a:xfrm flipV="1">
            <a:off x="7011988" y="1531938"/>
            <a:ext cx="2032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76"/>
          <p:cNvSpPr>
            <a:spLocks noChangeShapeType="1"/>
          </p:cNvSpPr>
          <p:nvPr/>
        </p:nvSpPr>
        <p:spPr bwMode="auto">
          <a:xfrm flipH="1" flipV="1">
            <a:off x="7011988" y="1633538"/>
            <a:ext cx="2032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77"/>
          <p:cNvSpPr>
            <a:spLocks noChangeShapeType="1"/>
          </p:cNvSpPr>
          <p:nvPr/>
        </p:nvSpPr>
        <p:spPr bwMode="auto">
          <a:xfrm>
            <a:off x="7113588" y="1004888"/>
            <a:ext cx="1587" cy="182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78"/>
          <p:cNvSpPr>
            <a:spLocks noChangeShapeType="1"/>
          </p:cNvSpPr>
          <p:nvPr/>
        </p:nvSpPr>
        <p:spPr bwMode="auto">
          <a:xfrm>
            <a:off x="7113588" y="1795463"/>
            <a:ext cx="1587" cy="163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79"/>
          <p:cNvSpPr>
            <a:spLocks noChangeShapeType="1"/>
          </p:cNvSpPr>
          <p:nvPr/>
        </p:nvSpPr>
        <p:spPr bwMode="auto">
          <a:xfrm flipH="1">
            <a:off x="7011988" y="1004888"/>
            <a:ext cx="1016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>
            <a:off x="7113588" y="1004888"/>
            <a:ext cx="10160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81"/>
          <p:cNvSpPr>
            <a:spLocks noChangeArrowheads="1"/>
          </p:cNvSpPr>
          <p:nvPr/>
        </p:nvSpPr>
        <p:spPr bwMode="auto">
          <a:xfrm>
            <a:off x="914400" y="1447800"/>
            <a:ext cx="2667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600">
                <a:latin typeface="CG Times" pitchFamily="18" charset="0"/>
              </a:rPr>
              <a:t>Thevinin Termination </a:t>
            </a:r>
            <a:endParaRPr lang="en-US" altLang="en-US" sz="2000">
              <a:latin typeface="CG Times" pitchFamily="18" charset="0"/>
            </a:endParaRPr>
          </a:p>
        </p:txBody>
      </p:sp>
      <p:sp>
        <p:nvSpPr>
          <p:cNvPr id="38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Terminação </a:t>
            </a:r>
            <a:r>
              <a:rPr lang="pt-BR" alt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Thévenin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5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5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175386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534AA94-E15A-4B13-8010-26028EC73E44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" name="Oval 78"/>
          <p:cNvSpPr>
            <a:spLocks noChangeArrowheads="1"/>
          </p:cNvSpPr>
          <p:nvPr/>
        </p:nvSpPr>
        <p:spPr bwMode="auto">
          <a:xfrm>
            <a:off x="6815138" y="1464568"/>
            <a:ext cx="90487" cy="8255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624263" y="1505843"/>
            <a:ext cx="35750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989263" y="1188343"/>
            <a:ext cx="1587" cy="65881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2989263" y="1505843"/>
            <a:ext cx="635000" cy="34131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2989263" y="1188343"/>
            <a:ext cx="635000" cy="3175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flipH="1" flipV="1">
            <a:off x="7199313" y="1188343"/>
            <a:ext cx="633412" cy="3175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 flipV="1">
            <a:off x="7199313" y="1505843"/>
            <a:ext cx="633412" cy="34131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7199313" y="1188343"/>
            <a:ext cx="1587" cy="65881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0"/>
          <p:cNvSpPr>
            <a:spLocks noChangeShapeType="1"/>
          </p:cNvSpPr>
          <p:nvPr/>
        </p:nvSpPr>
        <p:spPr bwMode="auto">
          <a:xfrm flipV="1">
            <a:off x="6859588" y="2323406"/>
            <a:ext cx="112712" cy="682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1"/>
          <p:cNvSpPr>
            <a:spLocks noChangeShapeType="1"/>
          </p:cNvSpPr>
          <p:nvPr/>
        </p:nvSpPr>
        <p:spPr bwMode="auto">
          <a:xfrm flipV="1">
            <a:off x="6746875" y="1710631"/>
            <a:ext cx="112713" cy="444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 flipH="1" flipV="1">
            <a:off x="6746875" y="1755081"/>
            <a:ext cx="225425" cy="114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46875" y="1869381"/>
            <a:ext cx="225425" cy="11271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H="1" flipV="1">
            <a:off x="6746875" y="1982093"/>
            <a:ext cx="225425" cy="114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 flipV="1">
            <a:off x="6746875" y="2096393"/>
            <a:ext cx="225425" cy="11271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H="1" flipV="1">
            <a:off x="6746875" y="2209106"/>
            <a:ext cx="225425" cy="114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7"/>
          <p:cNvSpPr>
            <a:spLocks noChangeShapeType="1"/>
          </p:cNvSpPr>
          <p:nvPr/>
        </p:nvSpPr>
        <p:spPr bwMode="auto">
          <a:xfrm>
            <a:off x="6859588" y="1505843"/>
            <a:ext cx="1587" cy="2047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8"/>
          <p:cNvSpPr>
            <a:spLocks noChangeShapeType="1"/>
          </p:cNvSpPr>
          <p:nvPr/>
        </p:nvSpPr>
        <p:spPr bwMode="auto">
          <a:xfrm>
            <a:off x="6859588" y="2391668"/>
            <a:ext cx="1587" cy="1809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64"/>
          <p:cNvSpPr>
            <a:spLocks noChangeShapeType="1"/>
          </p:cNvSpPr>
          <p:nvPr/>
        </p:nvSpPr>
        <p:spPr bwMode="auto">
          <a:xfrm flipV="1">
            <a:off x="6700838" y="2655193"/>
            <a:ext cx="31750" cy="79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65"/>
          <p:cNvSpPr>
            <a:spLocks noChangeShapeType="1"/>
          </p:cNvSpPr>
          <p:nvPr/>
        </p:nvSpPr>
        <p:spPr bwMode="auto">
          <a:xfrm flipV="1">
            <a:off x="6732588" y="2645668"/>
            <a:ext cx="36512" cy="95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66"/>
          <p:cNvSpPr>
            <a:spLocks noChangeShapeType="1"/>
          </p:cNvSpPr>
          <p:nvPr/>
        </p:nvSpPr>
        <p:spPr bwMode="auto">
          <a:xfrm flipV="1">
            <a:off x="6769100" y="2640906"/>
            <a:ext cx="31750" cy="47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67"/>
          <p:cNvSpPr>
            <a:spLocks noChangeShapeType="1"/>
          </p:cNvSpPr>
          <p:nvPr/>
        </p:nvSpPr>
        <p:spPr bwMode="auto">
          <a:xfrm flipV="1">
            <a:off x="6800850" y="2636143"/>
            <a:ext cx="41275" cy="476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68"/>
          <p:cNvSpPr>
            <a:spLocks noChangeShapeType="1"/>
          </p:cNvSpPr>
          <p:nvPr/>
        </p:nvSpPr>
        <p:spPr bwMode="auto">
          <a:xfrm>
            <a:off x="6842125" y="2636143"/>
            <a:ext cx="34925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9"/>
          <p:cNvSpPr>
            <a:spLocks noChangeShapeType="1"/>
          </p:cNvSpPr>
          <p:nvPr/>
        </p:nvSpPr>
        <p:spPr bwMode="auto">
          <a:xfrm>
            <a:off x="6877050" y="2636143"/>
            <a:ext cx="50800" cy="476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70"/>
          <p:cNvSpPr>
            <a:spLocks noChangeShapeType="1"/>
          </p:cNvSpPr>
          <p:nvPr/>
        </p:nvSpPr>
        <p:spPr bwMode="auto">
          <a:xfrm>
            <a:off x="6927850" y="2640906"/>
            <a:ext cx="39688" cy="95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71"/>
          <p:cNvSpPr>
            <a:spLocks noChangeShapeType="1"/>
          </p:cNvSpPr>
          <p:nvPr/>
        </p:nvSpPr>
        <p:spPr bwMode="auto">
          <a:xfrm>
            <a:off x="6967538" y="2650431"/>
            <a:ext cx="50800" cy="127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2"/>
          <p:cNvSpPr>
            <a:spLocks noChangeShapeType="1"/>
          </p:cNvSpPr>
          <p:nvPr/>
        </p:nvSpPr>
        <p:spPr bwMode="auto">
          <a:xfrm>
            <a:off x="6700838" y="2572643"/>
            <a:ext cx="31750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73"/>
          <p:cNvSpPr>
            <a:spLocks noChangeShapeType="1"/>
          </p:cNvSpPr>
          <p:nvPr/>
        </p:nvSpPr>
        <p:spPr bwMode="auto">
          <a:xfrm>
            <a:off x="6700838" y="2867918"/>
            <a:ext cx="158750" cy="2730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74"/>
          <p:cNvSpPr>
            <a:spLocks noChangeShapeType="1"/>
          </p:cNvSpPr>
          <p:nvPr/>
        </p:nvSpPr>
        <p:spPr bwMode="auto">
          <a:xfrm flipV="1">
            <a:off x="6859588" y="2867918"/>
            <a:ext cx="158750" cy="2730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75"/>
          <p:cNvSpPr>
            <a:spLocks noChangeShapeType="1"/>
          </p:cNvSpPr>
          <p:nvPr/>
        </p:nvSpPr>
        <p:spPr bwMode="auto">
          <a:xfrm>
            <a:off x="6700838" y="2867918"/>
            <a:ext cx="31750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76"/>
          <p:cNvSpPr>
            <a:spLocks noChangeShapeType="1"/>
          </p:cNvSpPr>
          <p:nvPr/>
        </p:nvSpPr>
        <p:spPr bwMode="auto">
          <a:xfrm>
            <a:off x="6859588" y="2640906"/>
            <a:ext cx="1587" cy="22701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5800" y="3048000"/>
            <a:ext cx="8001000" cy="35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/>
              <a:t>Form of Parallel Termination with Small Capacitor added.</a:t>
            </a:r>
          </a:p>
          <a:p>
            <a:r>
              <a:rPr lang="en-US" altLang="en-US" sz="2400" dirty="0"/>
              <a:t>Not Continuous Load. R to </a:t>
            </a:r>
            <a:r>
              <a:rPr lang="en-US" altLang="en-US" sz="2400" dirty="0" err="1"/>
              <a:t>Gnd</a:t>
            </a:r>
            <a:r>
              <a:rPr lang="en-US" altLang="en-US" sz="2400" dirty="0"/>
              <a:t> for </a:t>
            </a:r>
            <a:r>
              <a:rPr lang="en-US" altLang="en-US" sz="2400" dirty="0" err="1"/>
              <a:t>approx</a:t>
            </a:r>
            <a:r>
              <a:rPr lang="en-US" altLang="en-US" sz="2400" dirty="0"/>
              <a:t> 1xRC Only.</a:t>
            </a:r>
          </a:p>
          <a:p>
            <a:r>
              <a:rPr lang="en-US" altLang="en-US" sz="2400" dirty="0"/>
              <a:t>Solution for Low Power IC that Can’t have Series Term.</a:t>
            </a:r>
          </a:p>
          <a:p>
            <a:r>
              <a:rPr lang="en-US" altLang="en-US" sz="2400" dirty="0"/>
              <a:t>Resistor Value = </a:t>
            </a:r>
            <a:r>
              <a:rPr lang="en-US" altLang="en-US" sz="2400" dirty="0" err="1"/>
              <a:t>Zo</a:t>
            </a:r>
            <a:r>
              <a:rPr lang="en-US" altLang="en-US" sz="2400" dirty="0"/>
              <a:t> (Strong Driver) / Higher (Weak Driver).</a:t>
            </a:r>
          </a:p>
          <a:p>
            <a:r>
              <a:rPr lang="en-US" altLang="en-US" sz="2400" dirty="0"/>
              <a:t>Capacitor Value -	RC = 1.5Tr (Strong Driver).</a:t>
            </a:r>
          </a:p>
          <a:p>
            <a:pPr>
              <a:buFontTx/>
              <a:buNone/>
            </a:pPr>
            <a:r>
              <a:rPr lang="en-US" altLang="en-US" sz="2400" dirty="0"/>
              <a:t>				C(</a:t>
            </a:r>
            <a:r>
              <a:rPr lang="en-US" altLang="en-US" sz="2400" dirty="0" err="1"/>
              <a:t>R+Zo</a:t>
            </a:r>
            <a:r>
              <a:rPr lang="en-US" altLang="en-US" sz="2400" dirty="0"/>
              <a:t>) = 3Tpd (Weak Driver).</a:t>
            </a:r>
          </a:p>
          <a:p>
            <a:r>
              <a:rPr lang="en-US" altLang="en-US" sz="2400" dirty="0"/>
              <a:t>R &amp; C Needed at Both Ends of Bidirectional Net.</a:t>
            </a:r>
          </a:p>
          <a:p>
            <a:r>
              <a:rPr lang="en-US" altLang="en-US" sz="2400" u="sng" dirty="0"/>
              <a:t>Distorts the Wave of both Rising and Falling Edge</a:t>
            </a:r>
            <a:r>
              <a:rPr lang="en-US" altLang="en-US" sz="2400" dirty="0"/>
              <a:t>.</a:t>
            </a:r>
          </a:p>
        </p:txBody>
      </p:sp>
      <p:sp>
        <p:nvSpPr>
          <p:cNvPr id="35" name="Rectangle 77"/>
          <p:cNvSpPr>
            <a:spLocks noChangeArrowheads="1"/>
          </p:cNvSpPr>
          <p:nvPr/>
        </p:nvSpPr>
        <p:spPr bwMode="auto">
          <a:xfrm>
            <a:off x="304800" y="1146448"/>
            <a:ext cx="2667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600" dirty="0">
                <a:latin typeface="CG Times" pitchFamily="18" charset="0"/>
              </a:rPr>
              <a:t>AC or RC Termination </a:t>
            </a:r>
            <a:endParaRPr lang="en-US" altLang="en-US" sz="2000" dirty="0">
              <a:latin typeface="CG Times" pitchFamily="18" charset="0"/>
            </a:endParaRPr>
          </a:p>
        </p:txBody>
      </p:sp>
      <p:sp>
        <p:nvSpPr>
          <p:cNvPr id="36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Terminação AC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1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41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Considerações Finais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5576" y="1556792"/>
            <a:ext cx="7713662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Modelo de comunicação</a:t>
            </a:r>
            <a:endParaRPr lang="pt-BR" b="1" dirty="0" smtClean="0"/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Linhas de Transmissão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/>
              <a:t>Reflexão de sinais / Ferramentas de simulação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/>
              <a:t>Impedância das trilhas PCI</a:t>
            </a:r>
            <a:endParaRPr lang="pt-BR" b="1" dirty="0" smtClean="0"/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Técnicas de Terminação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Questões de Projeto para Controle de Impedância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Impedância  Absoluta Vs. Relativa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Referências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55576" y="1556792"/>
            <a:ext cx="7713662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Modelo de comunicação</a:t>
            </a:r>
            <a:endParaRPr lang="pt-BR" b="1" dirty="0" smtClean="0"/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Linhas de Transmissão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/>
              <a:t>Exemplos de Reflexão em Sinais</a:t>
            </a:r>
            <a:endParaRPr lang="pt-BR" b="1" dirty="0" smtClean="0"/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/>
              <a:t>Impedância das trilhas na PCI</a:t>
            </a:r>
            <a:endParaRPr lang="pt-BR" b="1" dirty="0" smtClean="0"/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Técnicas de Terminação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Questões de Projeto para Controle de Impedância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Impedância  Absoluta </a:t>
            </a:r>
            <a:r>
              <a:rPr lang="pt-BR" b="1" dirty="0" err="1" smtClean="0">
                <a:solidFill>
                  <a:schemeClr val="tx2"/>
                </a:solidFill>
                <a:cs typeface="Arial" charset="0"/>
              </a:rPr>
              <a:t>Vs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Relativa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TÓPICOS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556792"/>
            <a:ext cx="7713662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Modelo de comunicação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Linhas de Transmissão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/>
              <a:t>Reflexão de sinais / Ferramentas de simulação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/>
              <a:t>Impedância das trilhas PCI</a:t>
            </a:r>
            <a:endParaRPr lang="pt-BR" b="1" dirty="0" smtClean="0"/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Técnicas de Terminação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Questões de Projeto para Controle de Impedância</a:t>
            </a:r>
          </a:p>
          <a:p>
            <a:pPr>
              <a:lnSpc>
                <a:spcPct val="20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Impedância  Absoluta Vs. Relativa</a:t>
            </a:r>
            <a:endParaRPr lang="pt-BR" b="1" dirty="0" smtClean="0">
              <a:solidFill>
                <a:schemeClr val="tx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Linhas </a:t>
            </a: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de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Transmissão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412776"/>
            <a:ext cx="8748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pt-BR" b="1" noProof="1" smtClean="0"/>
              <a:t>  Índice de modulação:</a:t>
            </a:r>
          </a:p>
          <a:p>
            <a:pPr marL="504000" lvl="2"/>
            <a:r>
              <a:rPr lang="pt-BR" noProof="1" smtClean="0"/>
              <a:t>Am = amplitude do sinal de referência</a:t>
            </a:r>
          </a:p>
          <a:p>
            <a:pPr marL="504000" lvl="2"/>
            <a:r>
              <a:rPr lang="pt-BR" noProof="1" smtClean="0"/>
              <a:t>Ap = amplitude da portadora</a:t>
            </a:r>
          </a:p>
          <a:p>
            <a:pPr marL="504000" lvl="2"/>
            <a:endParaRPr lang="pt-BR" noProof="1" smtClean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80928"/>
            <a:ext cx="6400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12"/>
          <p:cNvSpPr>
            <a:spLocks/>
          </p:cNvSpPr>
          <p:nvPr/>
        </p:nvSpPr>
        <p:spPr bwMode="auto">
          <a:xfrm>
            <a:off x="7188200" y="5159598"/>
            <a:ext cx="90488" cy="141288"/>
          </a:xfrm>
          <a:custGeom>
            <a:avLst/>
            <a:gdLst>
              <a:gd name="T0" fmla="*/ 0 w 286"/>
              <a:gd name="T1" fmla="*/ 211 h 442"/>
              <a:gd name="T2" fmla="*/ 184 w 286"/>
              <a:gd name="T3" fmla="*/ 211 h 442"/>
              <a:gd name="T4" fmla="*/ 245 w 286"/>
              <a:gd name="T5" fmla="*/ 190 h 442"/>
              <a:gd name="T6" fmla="*/ 266 w 286"/>
              <a:gd name="T7" fmla="*/ 168 h 442"/>
              <a:gd name="T8" fmla="*/ 286 w 286"/>
              <a:gd name="T9" fmla="*/ 126 h 442"/>
              <a:gd name="T10" fmla="*/ 286 w 286"/>
              <a:gd name="T11" fmla="*/ 84 h 442"/>
              <a:gd name="T12" fmla="*/ 266 w 286"/>
              <a:gd name="T13" fmla="*/ 42 h 442"/>
              <a:gd name="T14" fmla="*/ 245 w 286"/>
              <a:gd name="T15" fmla="*/ 21 h 442"/>
              <a:gd name="T16" fmla="*/ 184 w 286"/>
              <a:gd name="T17" fmla="*/ 0 h 442"/>
              <a:gd name="T18" fmla="*/ 0 w 286"/>
              <a:gd name="T19" fmla="*/ 0 h 442"/>
              <a:gd name="T20" fmla="*/ 0 w 286"/>
              <a:gd name="T21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" h="442">
                <a:moveTo>
                  <a:pt x="0" y="211"/>
                </a:moveTo>
                <a:lnTo>
                  <a:pt x="184" y="211"/>
                </a:lnTo>
                <a:lnTo>
                  <a:pt x="245" y="190"/>
                </a:lnTo>
                <a:lnTo>
                  <a:pt x="266" y="168"/>
                </a:lnTo>
                <a:lnTo>
                  <a:pt x="286" y="126"/>
                </a:lnTo>
                <a:lnTo>
                  <a:pt x="286" y="84"/>
                </a:lnTo>
                <a:lnTo>
                  <a:pt x="266" y="42"/>
                </a:lnTo>
                <a:lnTo>
                  <a:pt x="245" y="21"/>
                </a:lnTo>
                <a:lnTo>
                  <a:pt x="184" y="0"/>
                </a:lnTo>
                <a:lnTo>
                  <a:pt x="0" y="0"/>
                </a:lnTo>
                <a:lnTo>
                  <a:pt x="0" y="44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7234238" y="5227861"/>
            <a:ext cx="44450" cy="73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7181850" y="5426298"/>
            <a:ext cx="96838" cy="139700"/>
          </a:xfrm>
          <a:custGeom>
            <a:avLst/>
            <a:gdLst>
              <a:gd name="T0" fmla="*/ 307 w 307"/>
              <a:gd name="T1" fmla="*/ 105 h 442"/>
              <a:gd name="T2" fmla="*/ 287 w 307"/>
              <a:gd name="T3" fmla="*/ 63 h 442"/>
              <a:gd name="T4" fmla="*/ 246 w 307"/>
              <a:gd name="T5" fmla="*/ 21 h 442"/>
              <a:gd name="T6" fmla="*/ 205 w 307"/>
              <a:gd name="T7" fmla="*/ 0 h 442"/>
              <a:gd name="T8" fmla="*/ 123 w 307"/>
              <a:gd name="T9" fmla="*/ 0 h 442"/>
              <a:gd name="T10" fmla="*/ 82 w 307"/>
              <a:gd name="T11" fmla="*/ 21 h 442"/>
              <a:gd name="T12" fmla="*/ 41 w 307"/>
              <a:gd name="T13" fmla="*/ 63 h 442"/>
              <a:gd name="T14" fmla="*/ 21 w 307"/>
              <a:gd name="T15" fmla="*/ 105 h 442"/>
              <a:gd name="T16" fmla="*/ 0 w 307"/>
              <a:gd name="T17" fmla="*/ 168 h 442"/>
              <a:gd name="T18" fmla="*/ 0 w 307"/>
              <a:gd name="T19" fmla="*/ 274 h 442"/>
              <a:gd name="T20" fmla="*/ 21 w 307"/>
              <a:gd name="T21" fmla="*/ 337 h 442"/>
              <a:gd name="T22" fmla="*/ 41 w 307"/>
              <a:gd name="T23" fmla="*/ 379 h 442"/>
              <a:gd name="T24" fmla="*/ 82 w 307"/>
              <a:gd name="T25" fmla="*/ 421 h 442"/>
              <a:gd name="T26" fmla="*/ 123 w 307"/>
              <a:gd name="T27" fmla="*/ 442 h 442"/>
              <a:gd name="T28" fmla="*/ 205 w 307"/>
              <a:gd name="T29" fmla="*/ 442 h 442"/>
              <a:gd name="T30" fmla="*/ 246 w 307"/>
              <a:gd name="T31" fmla="*/ 421 h 442"/>
              <a:gd name="T32" fmla="*/ 287 w 307"/>
              <a:gd name="T33" fmla="*/ 379 h 442"/>
              <a:gd name="T34" fmla="*/ 307 w 307"/>
              <a:gd name="T35" fmla="*/ 337 h 442"/>
              <a:gd name="T36" fmla="*/ 307 w 307"/>
              <a:gd name="T37" fmla="*/ 274 h 442"/>
              <a:gd name="T38" fmla="*/ 205 w 307"/>
              <a:gd name="T39" fmla="*/ 27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7" h="442">
                <a:moveTo>
                  <a:pt x="307" y="105"/>
                </a:moveTo>
                <a:lnTo>
                  <a:pt x="287" y="63"/>
                </a:lnTo>
                <a:lnTo>
                  <a:pt x="246" y="21"/>
                </a:lnTo>
                <a:lnTo>
                  <a:pt x="205" y="0"/>
                </a:lnTo>
                <a:lnTo>
                  <a:pt x="123" y="0"/>
                </a:lnTo>
                <a:lnTo>
                  <a:pt x="82" y="21"/>
                </a:lnTo>
                <a:lnTo>
                  <a:pt x="41" y="63"/>
                </a:lnTo>
                <a:lnTo>
                  <a:pt x="21" y="105"/>
                </a:lnTo>
                <a:lnTo>
                  <a:pt x="0" y="168"/>
                </a:lnTo>
                <a:lnTo>
                  <a:pt x="0" y="274"/>
                </a:lnTo>
                <a:lnTo>
                  <a:pt x="21" y="337"/>
                </a:lnTo>
                <a:lnTo>
                  <a:pt x="41" y="379"/>
                </a:lnTo>
                <a:lnTo>
                  <a:pt x="82" y="421"/>
                </a:lnTo>
                <a:lnTo>
                  <a:pt x="123" y="442"/>
                </a:lnTo>
                <a:lnTo>
                  <a:pt x="205" y="442"/>
                </a:lnTo>
                <a:lnTo>
                  <a:pt x="246" y="421"/>
                </a:lnTo>
                <a:lnTo>
                  <a:pt x="287" y="379"/>
                </a:lnTo>
                <a:lnTo>
                  <a:pt x="307" y="337"/>
                </a:lnTo>
                <a:lnTo>
                  <a:pt x="307" y="274"/>
                </a:lnTo>
                <a:lnTo>
                  <a:pt x="205" y="27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7000875" y="5089748"/>
            <a:ext cx="107950" cy="488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945313" y="5383436"/>
            <a:ext cx="55562" cy="195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7659688" y="5499323"/>
            <a:ext cx="1587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7659688" y="5480273"/>
            <a:ext cx="4762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 flipV="1">
            <a:off x="7681913" y="5550123"/>
            <a:ext cx="1428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 flipV="1">
            <a:off x="7670800" y="5539011"/>
            <a:ext cx="11113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 flipV="1">
            <a:off x="7661275" y="5519961"/>
            <a:ext cx="9525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7664450" y="5462811"/>
            <a:ext cx="7938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7672388" y="5443761"/>
            <a:ext cx="9525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 flipV="1">
            <a:off x="7659688" y="5246911"/>
            <a:ext cx="1587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7659688" y="5227861"/>
            <a:ext cx="4762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7681913" y="5299298"/>
            <a:ext cx="1428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7670800" y="5288186"/>
            <a:ext cx="11113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 flipV="1">
            <a:off x="7661275" y="5269136"/>
            <a:ext cx="9525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7664450" y="5211986"/>
            <a:ext cx="7938" cy="15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7672388" y="5191348"/>
            <a:ext cx="9525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31"/>
          <p:cNvSpPr>
            <a:spLocks/>
          </p:cNvSpPr>
          <p:nvPr/>
        </p:nvSpPr>
        <p:spPr bwMode="auto">
          <a:xfrm>
            <a:off x="7616825" y="5380261"/>
            <a:ext cx="14288" cy="12700"/>
          </a:xfrm>
          <a:custGeom>
            <a:avLst/>
            <a:gdLst>
              <a:gd name="T0" fmla="*/ 0 w 43"/>
              <a:gd name="T1" fmla="*/ 22 h 44"/>
              <a:gd name="T2" fmla="*/ 22 w 43"/>
              <a:gd name="T3" fmla="*/ 44 h 44"/>
              <a:gd name="T4" fmla="*/ 43 w 43"/>
              <a:gd name="T5" fmla="*/ 22 h 44"/>
              <a:gd name="T6" fmla="*/ 22 w 43"/>
              <a:gd name="T7" fmla="*/ 0 h 44"/>
              <a:gd name="T8" fmla="*/ 0 w 43"/>
              <a:gd name="T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4">
                <a:moveTo>
                  <a:pt x="0" y="22"/>
                </a:moveTo>
                <a:lnTo>
                  <a:pt x="22" y="44"/>
                </a:lnTo>
                <a:lnTo>
                  <a:pt x="43" y="22"/>
                </a:lnTo>
                <a:lnTo>
                  <a:pt x="22" y="0"/>
                </a:lnTo>
                <a:lnTo>
                  <a:pt x="0" y="2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7589838" y="5435823"/>
            <a:ext cx="33337" cy="149225"/>
          </a:xfrm>
          <a:custGeom>
            <a:avLst/>
            <a:gdLst>
              <a:gd name="T0" fmla="*/ 109 w 109"/>
              <a:gd name="T1" fmla="*/ 0 h 469"/>
              <a:gd name="T2" fmla="*/ 109 w 109"/>
              <a:gd name="T3" fmla="*/ 380 h 469"/>
              <a:gd name="T4" fmla="*/ 87 w 109"/>
              <a:gd name="T5" fmla="*/ 447 h 469"/>
              <a:gd name="T6" fmla="*/ 44 w 109"/>
              <a:gd name="T7" fmla="*/ 469 h 469"/>
              <a:gd name="T8" fmla="*/ 0 w 109"/>
              <a:gd name="T9" fmla="*/ 46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469">
                <a:moveTo>
                  <a:pt x="109" y="0"/>
                </a:moveTo>
                <a:lnTo>
                  <a:pt x="109" y="380"/>
                </a:lnTo>
                <a:lnTo>
                  <a:pt x="87" y="447"/>
                </a:lnTo>
                <a:lnTo>
                  <a:pt x="44" y="469"/>
                </a:lnTo>
                <a:lnTo>
                  <a:pt x="0" y="46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3"/>
          <p:cNvSpPr>
            <a:spLocks/>
          </p:cNvSpPr>
          <p:nvPr/>
        </p:nvSpPr>
        <p:spPr bwMode="auto">
          <a:xfrm>
            <a:off x="7616825" y="5127848"/>
            <a:ext cx="14288" cy="14288"/>
          </a:xfrm>
          <a:custGeom>
            <a:avLst/>
            <a:gdLst>
              <a:gd name="T0" fmla="*/ 0 w 43"/>
              <a:gd name="T1" fmla="*/ 23 h 45"/>
              <a:gd name="T2" fmla="*/ 22 w 43"/>
              <a:gd name="T3" fmla="*/ 45 h 45"/>
              <a:gd name="T4" fmla="*/ 43 w 43"/>
              <a:gd name="T5" fmla="*/ 23 h 45"/>
              <a:gd name="T6" fmla="*/ 22 w 43"/>
              <a:gd name="T7" fmla="*/ 0 h 45"/>
              <a:gd name="T8" fmla="*/ 0 w 43"/>
              <a:gd name="T9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5">
                <a:moveTo>
                  <a:pt x="0" y="23"/>
                </a:moveTo>
                <a:lnTo>
                  <a:pt x="22" y="45"/>
                </a:lnTo>
                <a:lnTo>
                  <a:pt x="43" y="23"/>
                </a:lnTo>
                <a:lnTo>
                  <a:pt x="22" y="0"/>
                </a:lnTo>
                <a:lnTo>
                  <a:pt x="0" y="2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7589838" y="5184998"/>
            <a:ext cx="33337" cy="149225"/>
          </a:xfrm>
          <a:custGeom>
            <a:avLst/>
            <a:gdLst>
              <a:gd name="T0" fmla="*/ 109 w 109"/>
              <a:gd name="T1" fmla="*/ 0 h 469"/>
              <a:gd name="T2" fmla="*/ 109 w 109"/>
              <a:gd name="T3" fmla="*/ 379 h 469"/>
              <a:gd name="T4" fmla="*/ 87 w 109"/>
              <a:gd name="T5" fmla="*/ 446 h 469"/>
              <a:gd name="T6" fmla="*/ 44 w 109"/>
              <a:gd name="T7" fmla="*/ 469 h 469"/>
              <a:gd name="T8" fmla="*/ 0 w 109"/>
              <a:gd name="T9" fmla="*/ 46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469">
                <a:moveTo>
                  <a:pt x="109" y="0"/>
                </a:moveTo>
                <a:lnTo>
                  <a:pt x="109" y="379"/>
                </a:lnTo>
                <a:lnTo>
                  <a:pt x="87" y="446"/>
                </a:lnTo>
                <a:lnTo>
                  <a:pt x="44" y="469"/>
                </a:lnTo>
                <a:lnTo>
                  <a:pt x="0" y="46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7448550" y="5169123"/>
            <a:ext cx="1588" cy="1190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7391400" y="5227861"/>
            <a:ext cx="11588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7448550" y="5434236"/>
            <a:ext cx="1588" cy="1190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7391400" y="5492973"/>
            <a:ext cx="1158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7761288" y="5459636"/>
            <a:ext cx="6350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H="1">
            <a:off x="7766050" y="5480273"/>
            <a:ext cx="1588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H="1">
            <a:off x="7759700" y="5504086"/>
            <a:ext cx="635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7747000" y="5523136"/>
            <a:ext cx="12700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 flipH="1">
            <a:off x="7737475" y="5537423"/>
            <a:ext cx="952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V="1">
            <a:off x="7861300" y="5499323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 flipH="1" flipV="1">
            <a:off x="7858125" y="5480273"/>
            <a:ext cx="4763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 flipH="1">
            <a:off x="7754938" y="5459636"/>
            <a:ext cx="6350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7754938" y="5480273"/>
            <a:ext cx="1587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7756525" y="5504086"/>
            <a:ext cx="635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7762875" y="5523136"/>
            <a:ext cx="12700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7775575" y="5537423"/>
            <a:ext cx="952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7785100" y="5546948"/>
            <a:ext cx="1270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7797800" y="5551711"/>
            <a:ext cx="127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7810500" y="5556473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V="1">
            <a:off x="7826375" y="5550123"/>
            <a:ext cx="127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7839075" y="5539011"/>
            <a:ext cx="12700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V="1">
            <a:off x="7851775" y="5519961"/>
            <a:ext cx="9525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 flipH="1" flipV="1">
            <a:off x="7850188" y="5462811"/>
            <a:ext cx="7937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 flipV="1">
            <a:off x="7839075" y="5443761"/>
            <a:ext cx="11113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7761288" y="5208811"/>
            <a:ext cx="635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 flipH="1">
            <a:off x="7766050" y="5227861"/>
            <a:ext cx="1588" cy="23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H="1">
            <a:off x="7759700" y="5251673"/>
            <a:ext cx="6350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2"/>
          <p:cNvSpPr>
            <a:spLocks noChangeShapeType="1"/>
          </p:cNvSpPr>
          <p:nvPr/>
        </p:nvSpPr>
        <p:spPr bwMode="auto">
          <a:xfrm flipH="1">
            <a:off x="7747000" y="5272311"/>
            <a:ext cx="12700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63"/>
          <p:cNvSpPr>
            <a:spLocks noChangeShapeType="1"/>
          </p:cNvSpPr>
          <p:nvPr/>
        </p:nvSpPr>
        <p:spPr bwMode="auto">
          <a:xfrm flipH="1">
            <a:off x="7737475" y="5286598"/>
            <a:ext cx="9525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64"/>
          <p:cNvSpPr>
            <a:spLocks noChangeShapeType="1"/>
          </p:cNvSpPr>
          <p:nvPr/>
        </p:nvSpPr>
        <p:spPr bwMode="auto">
          <a:xfrm flipV="1">
            <a:off x="7861300" y="5246911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65"/>
          <p:cNvSpPr>
            <a:spLocks noChangeShapeType="1"/>
          </p:cNvSpPr>
          <p:nvPr/>
        </p:nvSpPr>
        <p:spPr bwMode="auto">
          <a:xfrm flipH="1" flipV="1">
            <a:off x="7858125" y="5227861"/>
            <a:ext cx="4763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66"/>
          <p:cNvSpPr>
            <a:spLocks noChangeShapeType="1"/>
          </p:cNvSpPr>
          <p:nvPr/>
        </p:nvSpPr>
        <p:spPr bwMode="auto">
          <a:xfrm flipH="1">
            <a:off x="7754938" y="5208811"/>
            <a:ext cx="635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7754938" y="5227861"/>
            <a:ext cx="1587" cy="23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7756525" y="5251673"/>
            <a:ext cx="6350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>
            <a:off x="7762875" y="5272311"/>
            <a:ext cx="12700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70"/>
          <p:cNvSpPr>
            <a:spLocks noChangeShapeType="1"/>
          </p:cNvSpPr>
          <p:nvPr/>
        </p:nvSpPr>
        <p:spPr bwMode="auto">
          <a:xfrm>
            <a:off x="7775575" y="5286598"/>
            <a:ext cx="9525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71"/>
          <p:cNvSpPr>
            <a:spLocks noChangeShapeType="1"/>
          </p:cNvSpPr>
          <p:nvPr/>
        </p:nvSpPr>
        <p:spPr bwMode="auto">
          <a:xfrm>
            <a:off x="7785100" y="5294536"/>
            <a:ext cx="127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>
            <a:off x="7797800" y="5300886"/>
            <a:ext cx="127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7810500" y="5305648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74"/>
          <p:cNvSpPr>
            <a:spLocks noChangeShapeType="1"/>
          </p:cNvSpPr>
          <p:nvPr/>
        </p:nvSpPr>
        <p:spPr bwMode="auto">
          <a:xfrm flipV="1">
            <a:off x="7826375" y="5299298"/>
            <a:ext cx="127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 flipV="1">
            <a:off x="7839075" y="5288186"/>
            <a:ext cx="12700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 flipV="1">
            <a:off x="7851775" y="5269136"/>
            <a:ext cx="9525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7"/>
          <p:cNvSpPr>
            <a:spLocks noChangeShapeType="1"/>
          </p:cNvSpPr>
          <p:nvPr/>
        </p:nvSpPr>
        <p:spPr bwMode="auto">
          <a:xfrm flipH="1" flipV="1">
            <a:off x="7850188" y="5211986"/>
            <a:ext cx="7937" cy="15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 flipH="1" flipV="1">
            <a:off x="7839075" y="5191348"/>
            <a:ext cx="11113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79"/>
          <p:cNvSpPr>
            <a:spLocks/>
          </p:cNvSpPr>
          <p:nvPr/>
        </p:nvSpPr>
        <p:spPr bwMode="auto">
          <a:xfrm>
            <a:off x="7905750" y="5172298"/>
            <a:ext cx="79375" cy="142875"/>
          </a:xfrm>
          <a:custGeom>
            <a:avLst/>
            <a:gdLst>
              <a:gd name="T0" fmla="*/ 0 w 248"/>
              <a:gd name="T1" fmla="*/ 0 h 447"/>
              <a:gd name="T2" fmla="*/ 0 w 248"/>
              <a:gd name="T3" fmla="*/ 447 h 447"/>
              <a:gd name="T4" fmla="*/ 248 w 248"/>
              <a:gd name="T5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447">
                <a:moveTo>
                  <a:pt x="0" y="0"/>
                </a:moveTo>
                <a:lnTo>
                  <a:pt x="0" y="447"/>
                </a:lnTo>
                <a:lnTo>
                  <a:pt x="248" y="447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80"/>
          <p:cNvSpPr>
            <a:spLocks/>
          </p:cNvSpPr>
          <p:nvPr/>
        </p:nvSpPr>
        <p:spPr bwMode="auto">
          <a:xfrm>
            <a:off x="7899400" y="5426298"/>
            <a:ext cx="98425" cy="139700"/>
          </a:xfrm>
          <a:custGeom>
            <a:avLst/>
            <a:gdLst>
              <a:gd name="T0" fmla="*/ 307 w 307"/>
              <a:gd name="T1" fmla="*/ 105 h 442"/>
              <a:gd name="T2" fmla="*/ 286 w 307"/>
              <a:gd name="T3" fmla="*/ 63 h 442"/>
              <a:gd name="T4" fmla="*/ 245 w 307"/>
              <a:gd name="T5" fmla="*/ 21 h 442"/>
              <a:gd name="T6" fmla="*/ 205 w 307"/>
              <a:gd name="T7" fmla="*/ 0 h 442"/>
              <a:gd name="T8" fmla="*/ 123 w 307"/>
              <a:gd name="T9" fmla="*/ 0 h 442"/>
              <a:gd name="T10" fmla="*/ 82 w 307"/>
              <a:gd name="T11" fmla="*/ 21 h 442"/>
              <a:gd name="T12" fmla="*/ 41 w 307"/>
              <a:gd name="T13" fmla="*/ 63 h 442"/>
              <a:gd name="T14" fmla="*/ 21 w 307"/>
              <a:gd name="T15" fmla="*/ 105 h 442"/>
              <a:gd name="T16" fmla="*/ 0 w 307"/>
              <a:gd name="T17" fmla="*/ 168 h 442"/>
              <a:gd name="T18" fmla="*/ 0 w 307"/>
              <a:gd name="T19" fmla="*/ 274 h 442"/>
              <a:gd name="T20" fmla="*/ 21 w 307"/>
              <a:gd name="T21" fmla="*/ 337 h 442"/>
              <a:gd name="T22" fmla="*/ 41 w 307"/>
              <a:gd name="T23" fmla="*/ 379 h 442"/>
              <a:gd name="T24" fmla="*/ 82 w 307"/>
              <a:gd name="T25" fmla="*/ 421 h 442"/>
              <a:gd name="T26" fmla="*/ 123 w 307"/>
              <a:gd name="T27" fmla="*/ 442 h 442"/>
              <a:gd name="T28" fmla="*/ 205 w 307"/>
              <a:gd name="T29" fmla="*/ 442 h 442"/>
              <a:gd name="T30" fmla="*/ 245 w 307"/>
              <a:gd name="T31" fmla="*/ 421 h 442"/>
              <a:gd name="T32" fmla="*/ 286 w 307"/>
              <a:gd name="T33" fmla="*/ 379 h 442"/>
              <a:gd name="T34" fmla="*/ 307 w 307"/>
              <a:gd name="T35" fmla="*/ 337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" h="442">
                <a:moveTo>
                  <a:pt x="307" y="105"/>
                </a:moveTo>
                <a:lnTo>
                  <a:pt x="286" y="63"/>
                </a:lnTo>
                <a:lnTo>
                  <a:pt x="245" y="21"/>
                </a:lnTo>
                <a:lnTo>
                  <a:pt x="205" y="0"/>
                </a:lnTo>
                <a:lnTo>
                  <a:pt x="123" y="0"/>
                </a:lnTo>
                <a:lnTo>
                  <a:pt x="82" y="21"/>
                </a:lnTo>
                <a:lnTo>
                  <a:pt x="41" y="63"/>
                </a:lnTo>
                <a:lnTo>
                  <a:pt x="21" y="105"/>
                </a:lnTo>
                <a:lnTo>
                  <a:pt x="0" y="168"/>
                </a:lnTo>
                <a:lnTo>
                  <a:pt x="0" y="274"/>
                </a:lnTo>
                <a:lnTo>
                  <a:pt x="21" y="337"/>
                </a:lnTo>
                <a:lnTo>
                  <a:pt x="41" y="379"/>
                </a:lnTo>
                <a:lnTo>
                  <a:pt x="82" y="421"/>
                </a:lnTo>
                <a:lnTo>
                  <a:pt x="123" y="442"/>
                </a:lnTo>
                <a:lnTo>
                  <a:pt x="205" y="442"/>
                </a:lnTo>
                <a:lnTo>
                  <a:pt x="245" y="421"/>
                </a:lnTo>
                <a:lnTo>
                  <a:pt x="286" y="379"/>
                </a:lnTo>
                <a:lnTo>
                  <a:pt x="307" y="337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81"/>
          <p:cNvSpPr>
            <a:spLocks noChangeShapeType="1"/>
          </p:cNvSpPr>
          <p:nvPr/>
        </p:nvSpPr>
        <p:spPr bwMode="auto">
          <a:xfrm flipH="1">
            <a:off x="6891338" y="5383436"/>
            <a:ext cx="539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2"/>
          <p:cNvSpPr>
            <a:spLocks noChangeShapeType="1"/>
          </p:cNvSpPr>
          <p:nvPr/>
        </p:nvSpPr>
        <p:spPr bwMode="auto">
          <a:xfrm flipH="1">
            <a:off x="7724775" y="5546948"/>
            <a:ext cx="1270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3"/>
          <p:cNvSpPr>
            <a:spLocks noChangeShapeType="1"/>
          </p:cNvSpPr>
          <p:nvPr/>
        </p:nvSpPr>
        <p:spPr bwMode="auto">
          <a:xfrm flipH="1">
            <a:off x="7712075" y="5551711"/>
            <a:ext cx="127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84"/>
          <p:cNvSpPr>
            <a:spLocks noChangeShapeType="1"/>
          </p:cNvSpPr>
          <p:nvPr/>
        </p:nvSpPr>
        <p:spPr bwMode="auto">
          <a:xfrm flipH="1">
            <a:off x="7696200" y="5556473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5"/>
          <p:cNvSpPr>
            <a:spLocks noChangeShapeType="1"/>
          </p:cNvSpPr>
          <p:nvPr/>
        </p:nvSpPr>
        <p:spPr bwMode="auto">
          <a:xfrm flipH="1">
            <a:off x="7724775" y="5294536"/>
            <a:ext cx="127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6"/>
          <p:cNvSpPr>
            <a:spLocks noChangeShapeType="1"/>
          </p:cNvSpPr>
          <p:nvPr/>
        </p:nvSpPr>
        <p:spPr bwMode="auto">
          <a:xfrm flipH="1">
            <a:off x="7712075" y="5300886"/>
            <a:ext cx="127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7"/>
          <p:cNvSpPr>
            <a:spLocks noChangeShapeType="1"/>
          </p:cNvSpPr>
          <p:nvPr/>
        </p:nvSpPr>
        <p:spPr bwMode="auto">
          <a:xfrm flipH="1">
            <a:off x="7696200" y="5305648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88"/>
          <p:cNvSpPr>
            <a:spLocks noChangeShapeType="1"/>
          </p:cNvSpPr>
          <p:nvPr/>
        </p:nvSpPr>
        <p:spPr bwMode="auto">
          <a:xfrm flipH="1">
            <a:off x="7108825" y="5089748"/>
            <a:ext cx="920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 flipH="1">
            <a:off x="7108825" y="5354861"/>
            <a:ext cx="9064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Rectangle 131"/>
          <p:cNvSpPr>
            <a:spLocks noChangeArrowheads="1"/>
          </p:cNvSpPr>
          <p:nvPr/>
        </p:nvSpPr>
        <p:spPr bwMode="auto">
          <a:xfrm>
            <a:off x="539750" y="5013548"/>
            <a:ext cx="6340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altLang="en-US" sz="2400" dirty="0" smtClean="0">
                <a:solidFill>
                  <a:srgbClr val="175386"/>
                </a:solidFill>
                <a:latin typeface="Arial" charset="0"/>
              </a:rPr>
              <a:t>Elementos</a:t>
            </a:r>
            <a:r>
              <a:rPr lang="en-US" altLang="en-US" sz="2400" dirty="0" smtClean="0">
                <a:solidFill>
                  <a:srgbClr val="175386"/>
                </a:solidFill>
                <a:latin typeface="Arial" charset="0"/>
              </a:rPr>
              <a:t> </a:t>
            </a:r>
            <a:r>
              <a:rPr lang="pt-BR" altLang="en-US" sz="2400" dirty="0" smtClean="0">
                <a:solidFill>
                  <a:srgbClr val="175386"/>
                </a:solidFill>
                <a:latin typeface="Arial" charset="0"/>
              </a:rPr>
              <a:t>Distribuídos</a:t>
            </a:r>
            <a:r>
              <a:rPr lang="en-US" altLang="en-US" sz="2400" dirty="0" smtClean="0">
                <a:solidFill>
                  <a:srgbClr val="175386"/>
                </a:solidFill>
                <a:latin typeface="Arial" charset="0"/>
              </a:rPr>
              <a:t> </a:t>
            </a:r>
            <a:r>
              <a:rPr lang="en-US" altLang="en-US" sz="2400" dirty="0">
                <a:solidFill>
                  <a:srgbClr val="175386"/>
                </a:solidFill>
                <a:latin typeface="Arial" charset="0"/>
              </a:rPr>
              <a:t>R</a:t>
            </a:r>
            <a:r>
              <a:rPr lang="en-US" altLang="en-US" sz="2400" dirty="0">
                <a:solidFill>
                  <a:srgbClr val="175386"/>
                </a:solidFill>
                <a:latin typeface="Arial" charset="0"/>
              </a:rPr>
              <a:t>, L, G &amp; C  -  </a:t>
            </a:r>
            <a:r>
              <a:rPr lang="en-US" altLang="en-US" sz="2400" dirty="0" err="1">
                <a:solidFill>
                  <a:srgbClr val="175386"/>
                </a:solidFill>
                <a:latin typeface="Arial" charset="0"/>
              </a:rPr>
              <a:t>Zo</a:t>
            </a:r>
            <a:r>
              <a:rPr lang="en-US" altLang="en-US" sz="2400" dirty="0">
                <a:solidFill>
                  <a:srgbClr val="175386"/>
                </a:solidFill>
                <a:latin typeface="Arial" charset="0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Linhas </a:t>
            </a: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de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Transmissão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1066800" y="1268760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Below 1 - 2 GHz ‘R’ and ‘G’ are less significant in </a:t>
            </a:r>
            <a:r>
              <a:rPr lang="en-US" altLang="en-US" u="sng" dirty="0"/>
              <a:t>Digital Circuits</a:t>
            </a:r>
            <a:r>
              <a:rPr lang="en-US" altLang="en-US" dirty="0"/>
              <a:t> and can be ignored.</a:t>
            </a:r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 flipH="1">
            <a:off x="4159250" y="4359573"/>
            <a:ext cx="133350" cy="1587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7"/>
          <p:cNvSpPr>
            <a:spLocks noChangeShapeType="1"/>
          </p:cNvSpPr>
          <p:nvPr/>
        </p:nvSpPr>
        <p:spPr bwMode="auto">
          <a:xfrm flipH="1">
            <a:off x="4383088" y="3749973"/>
            <a:ext cx="334962" cy="993775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22"/>
          <p:cNvSpPr>
            <a:spLocks noChangeShapeType="1"/>
          </p:cNvSpPr>
          <p:nvPr/>
        </p:nvSpPr>
        <p:spPr bwMode="auto">
          <a:xfrm>
            <a:off x="4718050" y="3749973"/>
            <a:ext cx="1049338" cy="1587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23"/>
          <p:cNvSpPr>
            <a:spLocks noChangeShapeType="1"/>
          </p:cNvSpPr>
          <p:nvPr/>
        </p:nvSpPr>
        <p:spPr bwMode="auto">
          <a:xfrm>
            <a:off x="4806950" y="4291310"/>
            <a:ext cx="871538" cy="15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24"/>
          <p:cNvSpPr>
            <a:spLocks noChangeShapeType="1"/>
          </p:cNvSpPr>
          <p:nvPr/>
        </p:nvSpPr>
        <p:spPr bwMode="auto">
          <a:xfrm flipH="1" flipV="1">
            <a:off x="4292600" y="4359573"/>
            <a:ext cx="90488" cy="384175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9"/>
          <p:cNvSpPr>
            <a:spLocks noChangeArrowheads="1"/>
          </p:cNvSpPr>
          <p:nvPr/>
        </p:nvSpPr>
        <p:spPr bwMode="auto">
          <a:xfrm>
            <a:off x="1123528" y="5018112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 dirty="0"/>
              <a:t>Notice that </a:t>
            </a:r>
            <a:r>
              <a:rPr lang="en-US" altLang="en-US" b="1" u="sng" dirty="0" err="1"/>
              <a:t>Zo</a:t>
            </a:r>
            <a:r>
              <a:rPr lang="en-US" altLang="en-US" b="1" u="sng" dirty="0"/>
              <a:t> is independent of Length.</a:t>
            </a:r>
            <a:endParaRPr lang="en-US" altLang="en-US" sz="2400" dirty="0"/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1066800" y="3040360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Therefore, at lower Frequencies -</a:t>
            </a:r>
          </a:p>
        </p:txBody>
      </p:sp>
      <p:sp>
        <p:nvSpPr>
          <p:cNvPr id="99" name="Rectangle 25"/>
          <p:cNvSpPr>
            <a:spLocks noChangeArrowheads="1"/>
          </p:cNvSpPr>
          <p:nvPr/>
        </p:nvSpPr>
        <p:spPr bwMode="auto">
          <a:xfrm>
            <a:off x="4953000" y="3726160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/>
              <a:t>Lo</a:t>
            </a:r>
          </a:p>
        </p:txBody>
      </p:sp>
      <p:sp>
        <p:nvSpPr>
          <p:cNvPr id="100" name="Rectangle 26"/>
          <p:cNvSpPr>
            <a:spLocks noChangeArrowheads="1"/>
          </p:cNvSpPr>
          <p:nvPr/>
        </p:nvSpPr>
        <p:spPr bwMode="auto">
          <a:xfrm>
            <a:off x="4953000" y="4259560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/>
              <a:t>Co</a:t>
            </a:r>
          </a:p>
        </p:txBody>
      </p:sp>
      <p:sp>
        <p:nvSpPr>
          <p:cNvPr id="101" name="Rectangle 27"/>
          <p:cNvSpPr>
            <a:spLocks noChangeArrowheads="1"/>
          </p:cNvSpPr>
          <p:nvPr/>
        </p:nvSpPr>
        <p:spPr bwMode="auto">
          <a:xfrm>
            <a:off x="3048000" y="4030960"/>
            <a:ext cx="121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/>
              <a:t>Zo =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1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Linhas </a:t>
            </a: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de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Transmissão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62000" y="3557736"/>
            <a:ext cx="7467600" cy="2057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Inner and Outer Layer Traces shown here are typical of what’s NEEDED at today’s Frequencies of Operation to achieve robust control of Transmission Lines.</a:t>
            </a:r>
            <a:endParaRPr lang="en-US" altLang="en-US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1336"/>
            <a:ext cx="76962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38200" y="5843736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3000"/>
              <a:t>(</a:t>
            </a:r>
            <a:r>
              <a:rPr lang="en-US" altLang="en-US" sz="3000" u="sng"/>
              <a:t>Does the Return Plane NEED to be “Ground”?)</a:t>
            </a:r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33663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Linhas </a:t>
            </a: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de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Transmissão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36712"/>
            <a:ext cx="8382000" cy="3581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 dirty="0" smtClean="0"/>
              <a:t>When a Pulse propagates down a Transmission Line of Impedance </a:t>
            </a:r>
            <a:r>
              <a:rPr lang="en-US" altLang="en-US" sz="3000" dirty="0" err="1" smtClean="0"/>
              <a:t>Zo</a:t>
            </a:r>
            <a:r>
              <a:rPr lang="en-US" altLang="en-US" sz="3000" dirty="0" smtClean="0"/>
              <a:t> and reaches a Load of the same Impedance, ALL the energy is Transferred.</a:t>
            </a:r>
          </a:p>
          <a:p>
            <a:pPr>
              <a:buFontTx/>
              <a:buNone/>
            </a:pPr>
            <a:endParaRPr lang="en-US" altLang="en-US" sz="1200" dirty="0" smtClean="0"/>
          </a:p>
          <a:p>
            <a:r>
              <a:rPr lang="en-US" altLang="en-US" sz="3000" dirty="0" smtClean="0"/>
              <a:t>If the Downstream or Load Impedance (</a:t>
            </a:r>
            <a:r>
              <a:rPr lang="en-US" altLang="en-US" sz="3000" dirty="0" err="1" smtClean="0"/>
              <a:t>Zload</a:t>
            </a:r>
            <a:r>
              <a:rPr lang="en-US" altLang="en-US" sz="3000" dirty="0" smtClean="0"/>
              <a:t>) is different than impedance of the Line (</a:t>
            </a:r>
            <a:r>
              <a:rPr lang="en-US" altLang="en-US" sz="3000" dirty="0" err="1" smtClean="0"/>
              <a:t>Zo</a:t>
            </a:r>
            <a:r>
              <a:rPr lang="en-US" altLang="en-US" sz="3000" dirty="0" smtClean="0"/>
              <a:t>), then a percentage of the Pulse is Reflected back toward the Source.</a:t>
            </a:r>
            <a:endParaRPr lang="en-US" altLang="en-US" sz="2800" dirty="0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3886200" y="5703912"/>
            <a:ext cx="2057400" cy="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55"/>
          <p:cNvSpPr>
            <a:spLocks noChangeArrowheads="1"/>
          </p:cNvSpPr>
          <p:nvPr/>
        </p:nvSpPr>
        <p:spPr bwMode="auto">
          <a:xfrm>
            <a:off x="1143000" y="5399112"/>
            <a:ext cx="289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% Reflection =</a:t>
            </a:r>
            <a:endParaRPr lang="en-US" altLang="en-US" sz="2800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4038600" y="5043512"/>
            <a:ext cx="205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3600"/>
              <a:t>Z</a:t>
            </a:r>
            <a:r>
              <a:rPr lang="en-US" altLang="en-US" sz="3600" baseline="-10000"/>
              <a:t>load</a:t>
            </a:r>
            <a:r>
              <a:rPr lang="en-US" altLang="en-US" sz="3600"/>
              <a:t> - Z</a:t>
            </a:r>
            <a:r>
              <a:rPr lang="en-US" altLang="en-US" sz="3600" baseline="-10000"/>
              <a:t>0</a:t>
            </a: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3962400" y="5627712"/>
            <a:ext cx="198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3600"/>
              <a:t>Z</a:t>
            </a:r>
            <a:r>
              <a:rPr lang="en-US" altLang="en-US" sz="3600" baseline="-10000"/>
              <a:t>load</a:t>
            </a:r>
            <a:r>
              <a:rPr lang="en-US" altLang="en-US" sz="3600"/>
              <a:t> + Z</a:t>
            </a:r>
            <a:r>
              <a:rPr lang="en-US" altLang="en-US" sz="3600" baseline="-10000"/>
              <a:t>0</a:t>
            </a:r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6019800" y="5322912"/>
            <a:ext cx="1371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x 100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5304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b="1" dirty="0" err="1" smtClean="0">
                <a:solidFill>
                  <a:schemeClr val="tx2"/>
                </a:solidFill>
                <a:cs typeface="Arial" charset="0"/>
              </a:rPr>
              <a:t>Microstrip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224" y="2420888"/>
            <a:ext cx="7859216" cy="2136048"/>
          </a:xfrm>
          <a:prstGeom prst="rect">
            <a:avLst/>
          </a:prstGeom>
          <a:noFill/>
          <a:ln/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62000" y="4494312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600" b="1"/>
              <a:t>Assumes LPI Soldermask over Bare Copper for narrow traces and thin dielectrics.  Assume NO</a:t>
            </a:r>
            <a:r>
              <a:rPr lang="en-US" altLang="en-US" sz="2600" b="1" u="sng"/>
              <a:t> Soldermask for wide traces and Thick Dielectrics.</a:t>
            </a:r>
            <a:endParaRPr lang="en-US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62000" y="1598712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600" b="1"/>
              <a:t>(NOT accurate enough for high freq analog design)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6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Embedded </a:t>
            </a:r>
            <a:r>
              <a:rPr lang="en-US" alt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Microstrip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064" y="2253952"/>
            <a:ext cx="8153400" cy="1979613"/>
          </a:xfrm>
          <a:prstGeom prst="rect">
            <a:avLst/>
          </a:prstGeom>
          <a:noFill/>
          <a:ln/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90264" y="4463752"/>
            <a:ext cx="3581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3000" u="sng"/>
              <a:t>	Dimensions Must be in Inches-</a:t>
            </a:r>
            <a:endParaRPr lang="en-US" altLang="en-US" sz="3000"/>
          </a:p>
          <a:p>
            <a:pPr>
              <a:buFontTx/>
              <a:buNone/>
            </a:pPr>
            <a:r>
              <a:rPr lang="en-US" altLang="en-US" sz="3000"/>
              <a:t>	i.e.- 8 mils must be expressed as .008</a:t>
            </a:r>
            <a:r>
              <a:rPr lang="en-US" altLang="en-US" sz="3000">
                <a:solidFill>
                  <a:srgbClr val="FFFF00"/>
                </a:solidFill>
              </a:rPr>
              <a:t>”.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719264" y="4692352"/>
            <a:ext cx="449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u="sng" dirty="0"/>
              <a:t>	To use other units, convert 0.1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to 100 for mils</a:t>
            </a:r>
          </a:p>
          <a:p>
            <a:pPr>
              <a:buFontTx/>
              <a:buNone/>
            </a:pPr>
            <a:r>
              <a:rPr lang="en-US" altLang="en-US" sz="2400" dirty="0"/>
              <a:t>	to 2.54 for mm</a:t>
            </a:r>
          </a:p>
          <a:p>
            <a:pPr>
              <a:buFontTx/>
              <a:buNone/>
            </a:pPr>
            <a:r>
              <a:rPr lang="en-US" altLang="en-US" sz="2400" dirty="0"/>
              <a:t>	to .254 for cm</a:t>
            </a:r>
            <a:endParaRPr lang="en-US" altLang="en-US" sz="3000" dirty="0">
              <a:solidFill>
                <a:srgbClr val="FFFF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7910264" y="492095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8291264" y="4692352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8443664" y="324455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23664" y="1412776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600" b="1" dirty="0"/>
              <a:t>(NOT accurate enough for high </a:t>
            </a:r>
            <a:r>
              <a:rPr lang="en-US" altLang="en-US" sz="2600" b="1" dirty="0" err="1"/>
              <a:t>freq</a:t>
            </a:r>
            <a:r>
              <a:rPr lang="en-US" altLang="en-US" sz="2600" b="1" dirty="0"/>
              <a:t> analog design)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9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Centered Stripline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5779"/>
            <a:ext cx="8305800" cy="2411413"/>
          </a:xfrm>
          <a:prstGeom prst="rect">
            <a:avLst/>
          </a:prstGeom>
          <a:noFill/>
          <a:ln/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62000" y="1755179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600" b="1" dirty="0"/>
              <a:t>(NOT accurate enough for high </a:t>
            </a:r>
            <a:r>
              <a:rPr lang="en-US" altLang="en-US" sz="2600" b="1" dirty="0" err="1"/>
              <a:t>freq</a:t>
            </a:r>
            <a:r>
              <a:rPr lang="en-US" altLang="en-US" sz="2600" b="1" dirty="0"/>
              <a:t> analog design)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74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26558</TotalTime>
  <Words>630</Words>
  <Application>Microsoft Office PowerPoint</Application>
  <PresentationFormat>Apresentação na tela (4:3)</PresentationFormat>
  <Paragraphs>113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Naelton</cp:lastModifiedBy>
  <cp:revision>591</cp:revision>
  <dcterms:created xsi:type="dcterms:W3CDTF">2008-05-27T19:40:04Z</dcterms:created>
  <dcterms:modified xsi:type="dcterms:W3CDTF">2015-05-27T01:59:14Z</dcterms:modified>
</cp:coreProperties>
</file>