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4"/>
  </p:notesMasterIdLst>
  <p:handoutMasterIdLst>
    <p:handoutMasterId r:id="rId25"/>
  </p:handoutMasterIdLst>
  <p:sldIdLst>
    <p:sldId id="256" r:id="rId2"/>
    <p:sldId id="335" r:id="rId3"/>
    <p:sldId id="482" r:id="rId4"/>
    <p:sldId id="564" r:id="rId5"/>
    <p:sldId id="584" r:id="rId6"/>
    <p:sldId id="585" r:id="rId7"/>
    <p:sldId id="587" r:id="rId8"/>
    <p:sldId id="588" r:id="rId9"/>
    <p:sldId id="589" r:id="rId10"/>
    <p:sldId id="590" r:id="rId11"/>
    <p:sldId id="591" r:id="rId12"/>
    <p:sldId id="592" r:id="rId13"/>
    <p:sldId id="593" r:id="rId14"/>
    <p:sldId id="594" r:id="rId15"/>
    <p:sldId id="596" r:id="rId16"/>
    <p:sldId id="595" r:id="rId17"/>
    <p:sldId id="597" r:id="rId18"/>
    <p:sldId id="598" r:id="rId19"/>
    <p:sldId id="599" r:id="rId20"/>
    <p:sldId id="600" r:id="rId21"/>
    <p:sldId id="601" r:id="rId22"/>
    <p:sldId id="576" r:id="rId23"/>
  </p:sldIdLst>
  <p:sldSz cx="9144000" cy="6858000" type="screen4x3"/>
  <p:notesSz cx="7099300" cy="10234613"/>
  <p:defaultTextStyle>
    <a:defPPr>
      <a:defRPr lang="pt-BR"/>
    </a:defPPr>
    <a:lvl1pPr algn="l" rtl="0" fontAlgn="base">
      <a:spcBef>
        <a:spcPct val="0"/>
      </a:spcBef>
      <a:spcAft>
        <a:spcPct val="0"/>
      </a:spcAft>
      <a:defRPr kern="1200">
        <a:solidFill>
          <a:srgbClr val="175386"/>
        </a:solidFill>
        <a:latin typeface="Arial" charset="0"/>
        <a:ea typeface="+mn-ea"/>
        <a:cs typeface="+mn-cs"/>
      </a:defRPr>
    </a:lvl1pPr>
    <a:lvl2pPr marL="457200" algn="l" rtl="0" fontAlgn="base">
      <a:spcBef>
        <a:spcPct val="0"/>
      </a:spcBef>
      <a:spcAft>
        <a:spcPct val="0"/>
      </a:spcAft>
      <a:defRPr kern="1200">
        <a:solidFill>
          <a:srgbClr val="175386"/>
        </a:solidFill>
        <a:latin typeface="Arial" charset="0"/>
        <a:ea typeface="+mn-ea"/>
        <a:cs typeface="+mn-cs"/>
      </a:defRPr>
    </a:lvl2pPr>
    <a:lvl3pPr marL="914400" algn="l" rtl="0" fontAlgn="base">
      <a:spcBef>
        <a:spcPct val="0"/>
      </a:spcBef>
      <a:spcAft>
        <a:spcPct val="0"/>
      </a:spcAft>
      <a:defRPr kern="1200">
        <a:solidFill>
          <a:srgbClr val="175386"/>
        </a:solidFill>
        <a:latin typeface="Arial" charset="0"/>
        <a:ea typeface="+mn-ea"/>
        <a:cs typeface="+mn-cs"/>
      </a:defRPr>
    </a:lvl3pPr>
    <a:lvl4pPr marL="1371600" algn="l" rtl="0" fontAlgn="base">
      <a:spcBef>
        <a:spcPct val="0"/>
      </a:spcBef>
      <a:spcAft>
        <a:spcPct val="0"/>
      </a:spcAft>
      <a:defRPr kern="1200">
        <a:solidFill>
          <a:srgbClr val="175386"/>
        </a:solidFill>
        <a:latin typeface="Arial" charset="0"/>
        <a:ea typeface="+mn-ea"/>
        <a:cs typeface="+mn-cs"/>
      </a:defRPr>
    </a:lvl4pPr>
    <a:lvl5pPr marL="1828800" algn="l" rtl="0" fontAlgn="base">
      <a:spcBef>
        <a:spcPct val="0"/>
      </a:spcBef>
      <a:spcAft>
        <a:spcPct val="0"/>
      </a:spcAft>
      <a:defRPr kern="1200">
        <a:solidFill>
          <a:srgbClr val="175386"/>
        </a:solidFill>
        <a:latin typeface="Arial" charset="0"/>
        <a:ea typeface="+mn-ea"/>
        <a:cs typeface="+mn-cs"/>
      </a:defRPr>
    </a:lvl5pPr>
    <a:lvl6pPr marL="2286000" algn="l" defTabSz="914400" rtl="0" eaLnBrk="1" latinLnBrk="0" hangingPunct="1">
      <a:defRPr kern="1200">
        <a:solidFill>
          <a:srgbClr val="175386"/>
        </a:solidFill>
        <a:latin typeface="Arial" charset="0"/>
        <a:ea typeface="+mn-ea"/>
        <a:cs typeface="+mn-cs"/>
      </a:defRPr>
    </a:lvl6pPr>
    <a:lvl7pPr marL="2743200" algn="l" defTabSz="914400" rtl="0" eaLnBrk="1" latinLnBrk="0" hangingPunct="1">
      <a:defRPr kern="1200">
        <a:solidFill>
          <a:srgbClr val="175386"/>
        </a:solidFill>
        <a:latin typeface="Arial" charset="0"/>
        <a:ea typeface="+mn-ea"/>
        <a:cs typeface="+mn-cs"/>
      </a:defRPr>
    </a:lvl7pPr>
    <a:lvl8pPr marL="3200400" algn="l" defTabSz="914400" rtl="0" eaLnBrk="1" latinLnBrk="0" hangingPunct="1">
      <a:defRPr kern="1200">
        <a:solidFill>
          <a:srgbClr val="175386"/>
        </a:solidFill>
        <a:latin typeface="Arial" charset="0"/>
        <a:ea typeface="+mn-ea"/>
        <a:cs typeface="+mn-cs"/>
      </a:defRPr>
    </a:lvl8pPr>
    <a:lvl9pPr marL="3657600" algn="l" defTabSz="914400" rtl="0" eaLnBrk="1" latinLnBrk="0" hangingPunct="1">
      <a:defRPr kern="1200">
        <a:solidFill>
          <a:srgbClr val="175386"/>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5386"/>
    <a:srgbClr val="008000"/>
    <a:srgbClr val="30A4D8"/>
    <a:srgbClr val="24A61E"/>
    <a:srgbClr val="E3AF1B"/>
    <a:srgbClr val="C8D7EA"/>
    <a:srgbClr val="F70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82446" autoAdjust="0"/>
  </p:normalViewPr>
  <p:slideViewPr>
    <p:cSldViewPr>
      <p:cViewPr varScale="1">
        <p:scale>
          <a:sx n="96" d="100"/>
          <a:sy n="96" d="100"/>
        </p:scale>
        <p:origin x="165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Calibri" pitchFamily="34" charset="0"/>
              </a:defRPr>
            </a:lvl1pPr>
          </a:lstStyle>
          <a:p>
            <a:pPr>
              <a:defRPr/>
            </a:pPr>
            <a:endParaRPr lang="pt-BR" dirty="0"/>
          </a:p>
        </p:txBody>
      </p:sp>
      <p:sp>
        <p:nvSpPr>
          <p:cNvPr id="231427" name="Rectangle 3"/>
          <p:cNvSpPr>
            <a:spLocks noGrp="1" noChangeArrowheads="1"/>
          </p:cNvSpPr>
          <p:nvPr>
            <p:ph type="dt" sz="quarter" idx="1"/>
          </p:nvPr>
        </p:nvSpPr>
        <p:spPr bwMode="auto">
          <a:xfrm>
            <a:off x="4021138" y="0"/>
            <a:ext cx="3076575"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pitchFamily="34" charset="0"/>
              </a:defRPr>
            </a:lvl1pPr>
          </a:lstStyle>
          <a:p>
            <a:pPr>
              <a:defRPr/>
            </a:pPr>
            <a:fld id="{12614BB8-9DEA-4317-9B59-4AC3E32859FA}" type="datetimeFigureOut">
              <a:rPr lang="pt-BR"/>
              <a:pPr>
                <a:defRPr/>
              </a:pPr>
              <a:t>18/10/2015</a:t>
            </a:fld>
            <a:endParaRPr lang="pt-BR" dirty="0"/>
          </a:p>
        </p:txBody>
      </p:sp>
      <p:sp>
        <p:nvSpPr>
          <p:cNvPr id="23142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Calibri" pitchFamily="34" charset="0"/>
              </a:defRPr>
            </a:lvl1pPr>
          </a:lstStyle>
          <a:p>
            <a:pPr>
              <a:defRPr/>
            </a:pPr>
            <a:endParaRPr lang="pt-BR" dirty="0"/>
          </a:p>
        </p:txBody>
      </p:sp>
      <p:sp>
        <p:nvSpPr>
          <p:cNvPr id="23142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itchFamily="34" charset="0"/>
              </a:defRPr>
            </a:lvl1pPr>
          </a:lstStyle>
          <a:p>
            <a:pPr>
              <a:defRPr/>
            </a:pPr>
            <a:fld id="{D5F9B847-3A94-4593-93E1-CC30756F7536}" type="slidenum">
              <a:rPr lang="pt-BR"/>
              <a:pPr>
                <a:defRPr/>
              </a:pPr>
              <a:t>‹nº›</a:t>
            </a:fld>
            <a:endParaRPr lang="pt-BR" dirty="0"/>
          </a:p>
        </p:txBody>
      </p:sp>
    </p:spTree>
    <p:extLst>
      <p:ext uri="{BB962C8B-B14F-4D97-AF65-F5344CB8AC3E}">
        <p14:creationId xmlns:p14="http://schemas.microsoft.com/office/powerpoint/2010/main" val="806353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Calibri" pitchFamily="34" charset="0"/>
              </a:defRPr>
            </a:lvl1pPr>
          </a:lstStyle>
          <a:p>
            <a:pPr>
              <a:defRPr/>
            </a:pPr>
            <a:endParaRPr lang="en-US" dirty="0"/>
          </a:p>
        </p:txBody>
      </p:sp>
      <p:sp>
        <p:nvSpPr>
          <p:cNvPr id="64515" name="Rectangle 3"/>
          <p:cNvSpPr>
            <a:spLocks noGrp="1" noChangeArrowheads="1"/>
          </p:cNvSpPr>
          <p:nvPr>
            <p:ph type="dt" idx="1"/>
          </p:nvPr>
        </p:nvSpPr>
        <p:spPr bwMode="auto">
          <a:xfrm>
            <a:off x="4021138" y="0"/>
            <a:ext cx="3076575" cy="50958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defRPr>
            </a:lvl1pPr>
          </a:lstStyle>
          <a:p>
            <a:pPr>
              <a:defRPr/>
            </a:pPr>
            <a:fld id="{9A0A41BE-5C61-4E2C-A3F3-8DB417668C14}" type="datetimeFigureOut">
              <a:rPr lang="en-US"/>
              <a:pPr>
                <a:defRPr/>
              </a:pPr>
              <a:t>10/18/2015</a:t>
            </a:fld>
            <a:endParaRPr lang="en-US" dirty="0"/>
          </a:p>
        </p:txBody>
      </p:sp>
      <p:sp>
        <p:nvSpPr>
          <p:cNvPr id="1331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Clique para editar os estilos do texto mestre</a:t>
            </a:r>
          </a:p>
          <a:p>
            <a:pPr lvl="1"/>
            <a:r>
              <a:rPr lang="en-US" noProof="0" smtClean="0"/>
              <a:t>Segundo nível</a:t>
            </a:r>
          </a:p>
          <a:p>
            <a:pPr lvl="2"/>
            <a:r>
              <a:rPr lang="en-US" noProof="0" smtClean="0"/>
              <a:t>Terceiro nível</a:t>
            </a:r>
          </a:p>
          <a:p>
            <a:pPr lvl="3"/>
            <a:r>
              <a:rPr lang="en-US" noProof="0" smtClean="0"/>
              <a:t>Quarto nível</a:t>
            </a:r>
          </a:p>
          <a:p>
            <a:pPr lvl="4"/>
            <a:r>
              <a:rPr lang="en-US" noProof="0" smtClean="0"/>
              <a:t>Quinto nível</a:t>
            </a:r>
          </a:p>
        </p:txBody>
      </p:sp>
      <p:sp>
        <p:nvSpPr>
          <p:cNvPr id="645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Calibri" pitchFamily="34" charset="0"/>
              </a:defRPr>
            </a:lvl1pPr>
          </a:lstStyle>
          <a:p>
            <a:pPr>
              <a:defRPr/>
            </a:pPr>
            <a:endParaRPr lang="en-US" dirty="0"/>
          </a:p>
        </p:txBody>
      </p:sp>
      <p:sp>
        <p:nvSpPr>
          <p:cNvPr id="645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defRPr>
            </a:lvl1pPr>
          </a:lstStyle>
          <a:p>
            <a:pPr>
              <a:defRPr/>
            </a:pPr>
            <a:fld id="{4CE1C7DD-9813-4F30-A314-2479383F60B8}" type="slidenum">
              <a:rPr lang="en-US"/>
              <a:pPr>
                <a:defRPr/>
              </a:pPr>
              <a:t>‹nº›</a:t>
            </a:fld>
            <a:endParaRPr lang="en-US" dirty="0"/>
          </a:p>
        </p:txBody>
      </p:sp>
    </p:spTree>
    <p:extLst>
      <p:ext uri="{BB962C8B-B14F-4D97-AF65-F5344CB8AC3E}">
        <p14:creationId xmlns:p14="http://schemas.microsoft.com/office/powerpoint/2010/main" val="1378593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45807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10</a:t>
            </a:fld>
            <a:endParaRPr lang="en-US" dirty="0"/>
          </a:p>
        </p:txBody>
      </p:sp>
    </p:spTree>
    <p:extLst>
      <p:ext uri="{BB962C8B-B14F-4D97-AF65-F5344CB8AC3E}">
        <p14:creationId xmlns:p14="http://schemas.microsoft.com/office/powerpoint/2010/main" val="2342113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11</a:t>
            </a:fld>
            <a:endParaRPr lang="en-US" dirty="0"/>
          </a:p>
        </p:txBody>
      </p:sp>
    </p:spTree>
    <p:extLst>
      <p:ext uri="{BB962C8B-B14F-4D97-AF65-F5344CB8AC3E}">
        <p14:creationId xmlns:p14="http://schemas.microsoft.com/office/powerpoint/2010/main" val="2408411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12</a:t>
            </a:fld>
            <a:endParaRPr lang="en-US" dirty="0"/>
          </a:p>
        </p:txBody>
      </p:sp>
    </p:spTree>
    <p:extLst>
      <p:ext uri="{BB962C8B-B14F-4D97-AF65-F5344CB8AC3E}">
        <p14:creationId xmlns:p14="http://schemas.microsoft.com/office/powerpoint/2010/main" val="3435876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13</a:t>
            </a:fld>
            <a:endParaRPr lang="en-US" dirty="0"/>
          </a:p>
        </p:txBody>
      </p:sp>
    </p:spTree>
    <p:extLst>
      <p:ext uri="{BB962C8B-B14F-4D97-AF65-F5344CB8AC3E}">
        <p14:creationId xmlns:p14="http://schemas.microsoft.com/office/powerpoint/2010/main" val="107426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14</a:t>
            </a:fld>
            <a:endParaRPr lang="en-US" dirty="0"/>
          </a:p>
        </p:txBody>
      </p:sp>
    </p:spTree>
    <p:extLst>
      <p:ext uri="{BB962C8B-B14F-4D97-AF65-F5344CB8AC3E}">
        <p14:creationId xmlns:p14="http://schemas.microsoft.com/office/powerpoint/2010/main" val="928341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15</a:t>
            </a:fld>
            <a:endParaRPr lang="en-US" dirty="0"/>
          </a:p>
        </p:txBody>
      </p:sp>
    </p:spTree>
    <p:extLst>
      <p:ext uri="{BB962C8B-B14F-4D97-AF65-F5344CB8AC3E}">
        <p14:creationId xmlns:p14="http://schemas.microsoft.com/office/powerpoint/2010/main" val="2239330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16</a:t>
            </a:fld>
            <a:endParaRPr lang="en-US" dirty="0"/>
          </a:p>
        </p:txBody>
      </p:sp>
    </p:spTree>
    <p:extLst>
      <p:ext uri="{BB962C8B-B14F-4D97-AF65-F5344CB8AC3E}">
        <p14:creationId xmlns:p14="http://schemas.microsoft.com/office/powerpoint/2010/main" val="2619826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17</a:t>
            </a:fld>
            <a:endParaRPr lang="en-US" dirty="0"/>
          </a:p>
        </p:txBody>
      </p:sp>
    </p:spTree>
    <p:extLst>
      <p:ext uri="{BB962C8B-B14F-4D97-AF65-F5344CB8AC3E}">
        <p14:creationId xmlns:p14="http://schemas.microsoft.com/office/powerpoint/2010/main" val="124937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18</a:t>
            </a:fld>
            <a:endParaRPr lang="en-US" dirty="0"/>
          </a:p>
        </p:txBody>
      </p:sp>
    </p:spTree>
    <p:extLst>
      <p:ext uri="{BB962C8B-B14F-4D97-AF65-F5344CB8AC3E}">
        <p14:creationId xmlns:p14="http://schemas.microsoft.com/office/powerpoint/2010/main" val="272534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19</a:t>
            </a:fld>
            <a:endParaRPr lang="en-US" dirty="0"/>
          </a:p>
        </p:txBody>
      </p:sp>
    </p:spTree>
    <p:extLst>
      <p:ext uri="{BB962C8B-B14F-4D97-AF65-F5344CB8AC3E}">
        <p14:creationId xmlns:p14="http://schemas.microsoft.com/office/powerpoint/2010/main" val="321364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dirty="0" smtClean="0"/>
          </a:p>
        </p:txBody>
      </p:sp>
    </p:spTree>
    <p:extLst>
      <p:ext uri="{BB962C8B-B14F-4D97-AF65-F5344CB8AC3E}">
        <p14:creationId xmlns:p14="http://schemas.microsoft.com/office/powerpoint/2010/main" val="1337288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20</a:t>
            </a:fld>
            <a:endParaRPr lang="en-US" dirty="0"/>
          </a:p>
        </p:txBody>
      </p:sp>
    </p:spTree>
    <p:extLst>
      <p:ext uri="{BB962C8B-B14F-4D97-AF65-F5344CB8AC3E}">
        <p14:creationId xmlns:p14="http://schemas.microsoft.com/office/powerpoint/2010/main" val="416991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21</a:t>
            </a:fld>
            <a:endParaRPr lang="en-US" dirty="0"/>
          </a:p>
        </p:txBody>
      </p:sp>
    </p:spTree>
    <p:extLst>
      <p:ext uri="{BB962C8B-B14F-4D97-AF65-F5344CB8AC3E}">
        <p14:creationId xmlns:p14="http://schemas.microsoft.com/office/powerpoint/2010/main" val="1672492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22</a:t>
            </a:fld>
            <a:endParaRPr lang="en-US" dirty="0"/>
          </a:p>
        </p:txBody>
      </p:sp>
    </p:spTree>
    <p:extLst>
      <p:ext uri="{BB962C8B-B14F-4D97-AF65-F5344CB8AC3E}">
        <p14:creationId xmlns:p14="http://schemas.microsoft.com/office/powerpoint/2010/main" val="396849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3</a:t>
            </a:fld>
            <a:endParaRPr lang="en-US" dirty="0"/>
          </a:p>
        </p:txBody>
      </p:sp>
    </p:spTree>
    <p:extLst>
      <p:ext uri="{BB962C8B-B14F-4D97-AF65-F5344CB8AC3E}">
        <p14:creationId xmlns:p14="http://schemas.microsoft.com/office/powerpoint/2010/main" val="310641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4</a:t>
            </a:fld>
            <a:endParaRPr lang="en-US" dirty="0"/>
          </a:p>
        </p:txBody>
      </p:sp>
    </p:spTree>
    <p:extLst>
      <p:ext uri="{BB962C8B-B14F-4D97-AF65-F5344CB8AC3E}">
        <p14:creationId xmlns:p14="http://schemas.microsoft.com/office/powerpoint/2010/main" val="292972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err="1" smtClean="0">
                <a:solidFill>
                  <a:schemeClr val="tx1"/>
                </a:solidFill>
                <a:effectLst/>
                <a:latin typeface="Calibri" pitchFamily="34" charset="0"/>
                <a:ea typeface="+mn-ea"/>
                <a:cs typeface="+mn-cs"/>
              </a:rPr>
              <a:t>Em</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azul</a:t>
            </a:r>
            <a:r>
              <a:rPr lang="en-US" sz="1200" kern="1200" dirty="0" smtClean="0">
                <a:solidFill>
                  <a:schemeClr val="tx1"/>
                </a:solidFill>
                <a:effectLst/>
                <a:latin typeface="Calibri" pitchFamily="34" charset="0"/>
                <a:ea typeface="+mn-ea"/>
                <a:cs typeface="+mn-cs"/>
              </a:rPr>
              <a:t> o</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percentual</a:t>
            </a:r>
            <a:r>
              <a:rPr lang="en-US" sz="1200" kern="1200" baseline="0" dirty="0" smtClean="0">
                <a:solidFill>
                  <a:schemeClr val="tx1"/>
                </a:solidFill>
                <a:effectLst/>
                <a:latin typeface="Calibri" pitchFamily="34" charset="0"/>
                <a:ea typeface="+mn-ea"/>
                <a:cs typeface="+mn-cs"/>
              </a:rPr>
              <a:t> de </a:t>
            </a:r>
            <a:r>
              <a:rPr lang="en-US" sz="1200" kern="1200" baseline="0" dirty="0" err="1" smtClean="0">
                <a:solidFill>
                  <a:schemeClr val="tx1"/>
                </a:solidFill>
                <a:effectLst/>
                <a:latin typeface="Calibri" pitchFamily="34" charset="0"/>
                <a:ea typeface="+mn-ea"/>
                <a:cs typeface="+mn-cs"/>
              </a:rPr>
              <a:t>eletrônica</a:t>
            </a:r>
            <a:r>
              <a:rPr lang="en-US" sz="1200" kern="1200" baseline="0" dirty="0" smtClean="0">
                <a:solidFill>
                  <a:schemeClr val="tx1"/>
                </a:solidFill>
                <a:effectLst/>
                <a:latin typeface="Calibri" pitchFamily="34" charset="0"/>
                <a:ea typeface="+mn-ea"/>
                <a:cs typeface="+mn-cs"/>
              </a:rPr>
              <a:t> entre a </a:t>
            </a:r>
            <a:r>
              <a:rPr lang="en-US" sz="1200" kern="1200" baseline="0" dirty="0" err="1" smtClean="0">
                <a:solidFill>
                  <a:schemeClr val="tx1"/>
                </a:solidFill>
                <a:effectLst/>
                <a:latin typeface="Calibri" pitchFamily="34" charset="0"/>
                <a:ea typeface="+mn-ea"/>
                <a:cs typeface="+mn-cs"/>
              </a:rPr>
              <a:t>rede</a:t>
            </a:r>
            <a:r>
              <a:rPr lang="en-US" sz="1200" kern="1200" baseline="0" dirty="0" smtClean="0">
                <a:solidFill>
                  <a:schemeClr val="tx1"/>
                </a:solidFill>
                <a:effectLst/>
                <a:latin typeface="Calibri" pitchFamily="34" charset="0"/>
                <a:ea typeface="+mn-ea"/>
                <a:cs typeface="+mn-cs"/>
              </a:rPr>
              <a:t> e o </a:t>
            </a:r>
            <a:r>
              <a:rPr lang="en-US" sz="1200" kern="1200" baseline="0" dirty="0" err="1" smtClean="0">
                <a:solidFill>
                  <a:schemeClr val="tx1"/>
                </a:solidFill>
                <a:effectLst/>
                <a:latin typeface="Calibri" pitchFamily="34" charset="0"/>
                <a:ea typeface="+mn-ea"/>
                <a:cs typeface="+mn-cs"/>
              </a:rPr>
              <a:t>gerador</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realizando</a:t>
            </a:r>
            <a:r>
              <a:rPr lang="en-US" sz="1200" kern="1200" baseline="0" dirty="0" smtClean="0">
                <a:solidFill>
                  <a:schemeClr val="tx1"/>
                </a:solidFill>
                <a:effectLst/>
                <a:latin typeface="Calibri" pitchFamily="34" charset="0"/>
                <a:ea typeface="+mn-ea"/>
                <a:cs typeface="+mn-cs"/>
              </a:rPr>
              <a:t> a interface.</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5</a:t>
            </a:fld>
            <a:endParaRPr lang="en-US" dirty="0"/>
          </a:p>
        </p:txBody>
      </p:sp>
    </p:spTree>
    <p:extLst>
      <p:ext uri="{BB962C8B-B14F-4D97-AF65-F5344CB8AC3E}">
        <p14:creationId xmlns:p14="http://schemas.microsoft.com/office/powerpoint/2010/main" val="10947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r>
              <a:rPr lang="en-US" sz="1200" b="0" i="0" u="none" strike="noStrike" kern="1200" baseline="0" dirty="0" smtClean="0">
                <a:solidFill>
                  <a:schemeClr val="tx1"/>
                </a:solidFill>
                <a:latin typeface="Calibri" pitchFamily="34" charset="0"/>
                <a:ea typeface="+mn-ea"/>
                <a:cs typeface="+mn-cs"/>
              </a:rPr>
              <a:t>.</a:t>
            </a:r>
          </a:p>
          <a:p>
            <a:r>
              <a:rPr lang="en-US" sz="1200" b="0" i="0" u="none" strike="noStrike" kern="1200" baseline="0" dirty="0" err="1" smtClean="0">
                <a:solidFill>
                  <a:schemeClr val="tx1"/>
                </a:solidFill>
                <a:effectLst/>
                <a:latin typeface="Calibri" pitchFamily="34" charset="0"/>
                <a:ea typeface="+mn-ea"/>
                <a:cs typeface="+mn-cs"/>
              </a:rPr>
              <a:t>Conversor</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necessita</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ter</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fácil</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manutenção</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baixo</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custo</a:t>
            </a:r>
            <a:r>
              <a:rPr lang="en-US" sz="1200" b="0" i="0" u="none" strike="noStrike" kern="1200" baseline="0" dirty="0" smtClean="0">
                <a:solidFill>
                  <a:schemeClr val="tx1"/>
                </a:solidFill>
                <a:effectLst/>
                <a:latin typeface="Calibri" pitchFamily="34" charset="0"/>
                <a:ea typeface="+mn-ea"/>
                <a:cs typeface="+mn-cs"/>
              </a:rPr>
              <a:t>, 20 </a:t>
            </a:r>
            <a:r>
              <a:rPr lang="en-US" sz="1200" b="0" i="0" u="none" strike="noStrike" kern="1200" baseline="0" dirty="0" err="1" smtClean="0">
                <a:solidFill>
                  <a:schemeClr val="tx1"/>
                </a:solidFill>
                <a:effectLst/>
                <a:latin typeface="Calibri" pitchFamily="34" charset="0"/>
                <a:ea typeface="+mn-ea"/>
                <a:cs typeface="+mn-cs"/>
              </a:rPr>
              <a:t>anos</a:t>
            </a:r>
            <a:r>
              <a:rPr lang="en-US" sz="1200" b="0" i="0" u="none" strike="noStrike" kern="1200" baseline="0" dirty="0" smtClean="0">
                <a:solidFill>
                  <a:schemeClr val="tx1"/>
                </a:solidFill>
                <a:effectLst/>
                <a:latin typeface="Calibri" pitchFamily="34" charset="0"/>
                <a:ea typeface="+mn-ea"/>
                <a:cs typeface="+mn-cs"/>
              </a:rPr>
              <a:t> de </a:t>
            </a:r>
            <a:r>
              <a:rPr lang="en-US" sz="1200" b="0" i="0" u="none" strike="noStrike" kern="1200" baseline="0" dirty="0" err="1" smtClean="0">
                <a:solidFill>
                  <a:schemeClr val="tx1"/>
                </a:solidFill>
                <a:effectLst/>
                <a:latin typeface="Calibri" pitchFamily="34" charset="0"/>
                <a:ea typeface="+mn-ea"/>
                <a:cs typeface="+mn-cs"/>
              </a:rPr>
              <a:t>operação</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trabalhar</a:t>
            </a:r>
            <a:r>
              <a:rPr lang="en-US" sz="1200" b="0" i="0" u="none" strike="noStrike" kern="1200" baseline="0" dirty="0" smtClean="0">
                <a:solidFill>
                  <a:schemeClr val="tx1"/>
                </a:solidFill>
                <a:effectLst/>
                <a:latin typeface="Calibri" pitchFamily="34" charset="0"/>
                <a:ea typeface="+mn-ea"/>
                <a:cs typeface="+mn-cs"/>
              </a:rPr>
              <a:t> com </a:t>
            </a:r>
            <a:r>
              <a:rPr lang="en-US" sz="1200" b="0" i="0" u="none" strike="noStrike" kern="1200" baseline="0" dirty="0" err="1" smtClean="0">
                <a:solidFill>
                  <a:schemeClr val="tx1"/>
                </a:solidFill>
                <a:effectLst/>
                <a:latin typeface="Calibri" pitchFamily="34" charset="0"/>
                <a:ea typeface="+mn-ea"/>
                <a:cs typeface="+mn-cs"/>
              </a:rPr>
              <a:t>potência</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ativa</a:t>
            </a:r>
            <a:r>
              <a:rPr lang="en-US" sz="1200" b="0" i="0" u="none" strike="noStrike" kern="1200" baseline="0" dirty="0" smtClean="0">
                <a:solidFill>
                  <a:schemeClr val="tx1"/>
                </a:solidFill>
                <a:effectLst/>
                <a:latin typeface="Calibri" pitchFamily="34" charset="0"/>
                <a:ea typeface="+mn-ea"/>
                <a:cs typeface="+mn-cs"/>
              </a:rPr>
              <a:t> e </a:t>
            </a:r>
            <a:r>
              <a:rPr lang="en-US" sz="1200" b="0" i="0" u="none" strike="noStrike" kern="1200" baseline="0" dirty="0" err="1" smtClean="0">
                <a:solidFill>
                  <a:schemeClr val="tx1"/>
                </a:solidFill>
                <a:effectLst/>
                <a:latin typeface="Calibri" pitchFamily="34" charset="0"/>
                <a:ea typeface="+mn-ea"/>
                <a:cs typeface="+mn-cs"/>
              </a:rPr>
              <a:t>reativa</a:t>
            </a:r>
            <a:r>
              <a:rPr lang="en-US" sz="1200" b="0" i="0" u="none" strike="noStrike" kern="1200" baseline="0" dirty="0" smtClean="0">
                <a:solidFill>
                  <a:schemeClr val="tx1"/>
                </a:solidFill>
                <a:effectLst/>
                <a:latin typeface="Calibri" pitchFamily="34" charset="0"/>
                <a:ea typeface="+mn-ea"/>
                <a:cs typeface="+mn-cs"/>
              </a:rPr>
              <a:t> do </a:t>
            </a:r>
            <a:r>
              <a:rPr lang="en-US" sz="1200" b="0" i="0" u="none" strike="noStrike" kern="1200" baseline="0" dirty="0" err="1" smtClean="0">
                <a:solidFill>
                  <a:schemeClr val="tx1"/>
                </a:solidFill>
                <a:effectLst/>
                <a:latin typeface="Calibri" pitchFamily="34" charset="0"/>
                <a:ea typeface="+mn-ea"/>
                <a:cs typeface="+mn-cs"/>
              </a:rPr>
              <a:t>lado</a:t>
            </a:r>
            <a:r>
              <a:rPr lang="en-US" sz="1200" b="0" i="0" u="none" strike="noStrike" kern="1200" baseline="0" dirty="0" smtClean="0">
                <a:solidFill>
                  <a:schemeClr val="tx1"/>
                </a:solidFill>
                <a:effectLst/>
                <a:latin typeface="Calibri" pitchFamily="34" charset="0"/>
                <a:ea typeface="+mn-ea"/>
                <a:cs typeface="+mn-cs"/>
              </a:rPr>
              <a:t> do </a:t>
            </a:r>
            <a:r>
              <a:rPr lang="en-US" sz="1200" b="0" i="0" u="none" strike="noStrike" kern="1200" baseline="0" dirty="0" err="1" smtClean="0">
                <a:solidFill>
                  <a:schemeClr val="tx1"/>
                </a:solidFill>
                <a:effectLst/>
                <a:latin typeface="Calibri" pitchFamily="34" charset="0"/>
                <a:ea typeface="+mn-ea"/>
                <a:cs typeface="+mn-cs"/>
              </a:rPr>
              <a:t>inversor</a:t>
            </a:r>
            <a:r>
              <a:rPr lang="en-US" sz="1200" b="0" i="0" u="none" strike="noStrike" kern="1200" baseline="0" dirty="0" smtClean="0">
                <a:solidFill>
                  <a:schemeClr val="tx1"/>
                </a:solidFill>
                <a:effectLst/>
                <a:latin typeface="Calibri" pitchFamily="34" charset="0"/>
                <a:ea typeface="+mn-ea"/>
                <a:cs typeface="+mn-cs"/>
              </a:rPr>
              <a:t> e da </a:t>
            </a:r>
            <a:r>
              <a:rPr lang="en-US" sz="1200" b="0" i="0" u="none" strike="noStrike" kern="1200" baseline="0" dirty="0" err="1" smtClean="0">
                <a:solidFill>
                  <a:schemeClr val="tx1"/>
                </a:solidFill>
                <a:effectLst/>
                <a:latin typeface="Calibri" pitchFamily="34" charset="0"/>
                <a:ea typeface="+mn-ea"/>
                <a:cs typeface="+mn-cs"/>
              </a:rPr>
              <a:t>rede</a:t>
            </a:r>
            <a:r>
              <a:rPr lang="en-US" sz="1200" b="0" i="0" u="none" strike="noStrike" kern="1200" baseline="0" dirty="0" smtClean="0">
                <a:solidFill>
                  <a:schemeClr val="tx1"/>
                </a:solidFill>
                <a:effectLst/>
                <a:latin typeface="Calibri" pitchFamily="34" charset="0"/>
                <a:ea typeface="+mn-ea"/>
                <a:cs typeface="+mn-cs"/>
              </a:rPr>
              <a:t>.</a:t>
            </a:r>
          </a:p>
          <a:p>
            <a:r>
              <a:rPr lang="en-US" sz="1200" b="0" i="0" u="none" strike="noStrike" kern="1200" baseline="0" dirty="0" err="1" smtClean="0">
                <a:solidFill>
                  <a:schemeClr val="tx1"/>
                </a:solidFill>
                <a:effectLst/>
                <a:latin typeface="Calibri" pitchFamily="34" charset="0"/>
                <a:ea typeface="+mn-ea"/>
                <a:cs typeface="+mn-cs"/>
              </a:rPr>
              <a:t>Baixo</a:t>
            </a:r>
            <a:r>
              <a:rPr lang="en-US" sz="1200" b="0" i="0" u="none" strike="noStrike" kern="1200" baseline="0" dirty="0" smtClean="0">
                <a:solidFill>
                  <a:schemeClr val="tx1"/>
                </a:solidFill>
                <a:effectLst/>
                <a:latin typeface="Calibri" pitchFamily="34" charset="0"/>
                <a:ea typeface="+mn-ea"/>
                <a:cs typeface="+mn-cs"/>
              </a:rPr>
              <a:t> THD, boa </a:t>
            </a:r>
            <a:r>
              <a:rPr lang="en-US" sz="1200" b="0" i="0" u="none" strike="noStrike" kern="1200" baseline="0" dirty="0" err="1" smtClean="0">
                <a:solidFill>
                  <a:schemeClr val="tx1"/>
                </a:solidFill>
                <a:effectLst/>
                <a:latin typeface="Calibri" pitchFamily="34" charset="0"/>
                <a:ea typeface="+mn-ea"/>
                <a:cs typeface="+mn-cs"/>
              </a:rPr>
              <a:t>resposta</a:t>
            </a:r>
            <a:r>
              <a:rPr lang="en-US" sz="1200" b="0" i="0" u="none" strike="noStrike" kern="1200" baseline="0" dirty="0" smtClean="0">
                <a:solidFill>
                  <a:schemeClr val="tx1"/>
                </a:solidFill>
                <a:effectLst/>
                <a:latin typeface="Calibri" pitchFamily="34" charset="0"/>
                <a:ea typeface="+mn-ea"/>
                <a:cs typeface="+mn-cs"/>
              </a:rPr>
              <a:t> </a:t>
            </a:r>
            <a:r>
              <a:rPr lang="en-US" sz="1200" b="0" i="0" u="none" strike="noStrike" kern="1200" baseline="0" dirty="0" err="1" smtClean="0">
                <a:solidFill>
                  <a:schemeClr val="tx1"/>
                </a:solidFill>
                <a:effectLst/>
                <a:latin typeface="Calibri" pitchFamily="34" charset="0"/>
                <a:ea typeface="+mn-ea"/>
                <a:cs typeface="+mn-cs"/>
              </a:rPr>
              <a:t>dinâmica</a:t>
            </a:r>
            <a:r>
              <a:rPr lang="en-US" sz="1200" b="0" i="0" u="none" strike="noStrike" kern="1200" baseline="0" dirty="0" smtClean="0">
                <a:solidFill>
                  <a:schemeClr val="tx1"/>
                </a:solidFill>
                <a:effectLst/>
                <a:latin typeface="Calibri" pitchFamily="34" charset="0"/>
                <a:ea typeface="+mn-ea"/>
                <a:cs typeface="+mn-cs"/>
              </a:rPr>
              <a:t>, etc….</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6</a:t>
            </a:fld>
            <a:endParaRPr lang="en-US" dirty="0"/>
          </a:p>
        </p:txBody>
      </p:sp>
    </p:spTree>
    <p:extLst>
      <p:ext uri="{BB962C8B-B14F-4D97-AF65-F5344CB8AC3E}">
        <p14:creationId xmlns:p14="http://schemas.microsoft.com/office/powerpoint/2010/main" val="242467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err="1" smtClean="0">
                <a:solidFill>
                  <a:schemeClr val="tx1"/>
                </a:solidFill>
                <a:latin typeface="Calibri" pitchFamily="34" charset="0"/>
                <a:ea typeface="+mn-ea"/>
                <a:cs typeface="+mn-cs"/>
              </a:rPr>
              <a:t>Processamento</a:t>
            </a:r>
            <a:r>
              <a:rPr lang="en-US" sz="1200" b="0" i="0" u="none" strike="noStrike" kern="1200" baseline="0" dirty="0" smtClean="0">
                <a:solidFill>
                  <a:schemeClr val="tx1"/>
                </a:solidFill>
                <a:latin typeface="Calibri" pitchFamily="34" charset="0"/>
                <a:ea typeface="+mn-ea"/>
                <a:cs typeface="+mn-cs"/>
              </a:rPr>
              <a:t> </a:t>
            </a:r>
            <a:r>
              <a:rPr lang="en-US" sz="1200" b="0" i="0" u="none" strike="noStrike" kern="1200" baseline="0" dirty="0" err="1" smtClean="0">
                <a:solidFill>
                  <a:schemeClr val="tx1"/>
                </a:solidFill>
                <a:latin typeface="Calibri" pitchFamily="34" charset="0"/>
                <a:ea typeface="+mn-ea"/>
                <a:cs typeface="+mn-cs"/>
              </a:rPr>
              <a:t>parcial</a:t>
            </a:r>
            <a:r>
              <a:rPr lang="en-US" sz="1200" b="0" i="0" u="none" strike="noStrike" kern="1200" baseline="0" dirty="0" smtClean="0">
                <a:solidFill>
                  <a:schemeClr val="tx1"/>
                </a:solidFill>
                <a:latin typeface="Calibri" pitchFamily="34" charset="0"/>
                <a:ea typeface="+mn-ea"/>
                <a:cs typeface="+mn-cs"/>
              </a:rPr>
              <a:t>, </a:t>
            </a:r>
            <a:r>
              <a:rPr lang="en-US" sz="1200" b="0" i="0" u="none" strike="noStrike" kern="1200" baseline="0" dirty="0" err="1" smtClean="0">
                <a:solidFill>
                  <a:schemeClr val="tx1"/>
                </a:solidFill>
                <a:latin typeface="Calibri" pitchFamily="34" charset="0"/>
                <a:ea typeface="+mn-ea"/>
                <a:cs typeface="+mn-cs"/>
              </a:rPr>
              <a:t>cerca</a:t>
            </a:r>
            <a:r>
              <a:rPr lang="en-US" sz="1200" b="0" i="0" u="none" strike="noStrike" kern="1200" baseline="0" dirty="0" smtClean="0">
                <a:solidFill>
                  <a:schemeClr val="tx1"/>
                </a:solidFill>
                <a:latin typeface="Calibri" pitchFamily="34" charset="0"/>
                <a:ea typeface="+mn-ea"/>
                <a:cs typeface="+mn-cs"/>
              </a:rPr>
              <a:t> de 30% da </a:t>
            </a:r>
            <a:r>
              <a:rPr lang="en-US" sz="1200" b="0" i="0" u="none" strike="noStrike" kern="1200" baseline="0" dirty="0" err="1" smtClean="0">
                <a:solidFill>
                  <a:schemeClr val="tx1"/>
                </a:solidFill>
                <a:latin typeface="Calibri" pitchFamily="34" charset="0"/>
                <a:ea typeface="+mn-ea"/>
                <a:cs typeface="+mn-cs"/>
              </a:rPr>
              <a:t>potência</a:t>
            </a:r>
            <a:r>
              <a:rPr lang="en-US" sz="1200" b="0" i="0" u="none" strike="noStrike" kern="1200" baseline="0" dirty="0" smtClean="0">
                <a:solidFill>
                  <a:schemeClr val="tx1"/>
                </a:solidFill>
                <a:latin typeface="Calibri" pitchFamily="34" charset="0"/>
                <a:ea typeface="+mn-ea"/>
                <a:cs typeface="+mn-cs"/>
              </a:rPr>
              <a:t> do </a:t>
            </a:r>
            <a:r>
              <a:rPr lang="en-US" sz="1200" b="0" i="0" u="none" strike="noStrike" kern="1200" baseline="0" dirty="0" err="1" smtClean="0">
                <a:solidFill>
                  <a:schemeClr val="tx1"/>
                </a:solidFill>
                <a:latin typeface="Calibri" pitchFamily="34" charset="0"/>
                <a:ea typeface="+mn-ea"/>
                <a:cs typeface="+mn-cs"/>
              </a:rPr>
              <a:t>gerador</a:t>
            </a:r>
            <a:r>
              <a:rPr lang="en-US" sz="1200" b="0" i="0" u="none" strike="noStrike" kern="1200" baseline="0" dirty="0" smtClean="0">
                <a:solidFill>
                  <a:schemeClr val="tx1"/>
                </a:solidFill>
                <a:latin typeface="Calibri" pitchFamily="34" charset="0"/>
                <a:ea typeface="+mn-ea"/>
                <a:cs typeface="+mn-cs"/>
              </a:rPr>
              <a:t>, e </a:t>
            </a:r>
            <a:r>
              <a:rPr lang="en-US" sz="1200" b="0" i="0" u="none" strike="noStrike" kern="1200" baseline="0" dirty="0" err="1" smtClean="0">
                <a:solidFill>
                  <a:schemeClr val="tx1"/>
                </a:solidFill>
                <a:latin typeface="Calibri" pitchFamily="34" charset="0"/>
                <a:ea typeface="+mn-ea"/>
                <a:cs typeface="+mn-cs"/>
              </a:rPr>
              <a:t>determina</a:t>
            </a:r>
            <a:r>
              <a:rPr lang="en-US" sz="1200" b="0" i="0" u="none" strike="noStrike" kern="1200" baseline="0" dirty="0" smtClean="0">
                <a:solidFill>
                  <a:schemeClr val="tx1"/>
                </a:solidFill>
                <a:latin typeface="Calibri" pitchFamily="34" charset="0"/>
                <a:ea typeface="+mn-ea"/>
                <a:cs typeface="+mn-cs"/>
              </a:rPr>
              <a:t> a </a:t>
            </a:r>
            <a:r>
              <a:rPr lang="en-US" sz="1200" b="0" i="0" u="none" strike="noStrike" kern="1200" baseline="0" dirty="0" err="1" smtClean="0">
                <a:solidFill>
                  <a:schemeClr val="tx1"/>
                </a:solidFill>
                <a:latin typeface="Calibri" pitchFamily="34" charset="0"/>
                <a:ea typeface="+mn-ea"/>
                <a:cs typeface="+mn-cs"/>
              </a:rPr>
              <a:t>velocidade</a:t>
            </a:r>
            <a:r>
              <a:rPr lang="en-US" sz="1200" b="0" i="0" u="none" strike="noStrike" kern="1200" baseline="0" dirty="0" smtClean="0">
                <a:solidFill>
                  <a:schemeClr val="tx1"/>
                </a:solidFill>
                <a:latin typeface="Calibri" pitchFamily="34" charset="0"/>
                <a:ea typeface="+mn-ea"/>
                <a:cs typeface="+mn-cs"/>
              </a:rPr>
              <a:t> da </a:t>
            </a:r>
            <a:r>
              <a:rPr lang="en-US" sz="1200" b="0" i="0" u="none" strike="noStrike" kern="1200" baseline="0" dirty="0" err="1" smtClean="0">
                <a:solidFill>
                  <a:schemeClr val="tx1"/>
                </a:solidFill>
                <a:latin typeface="Calibri" pitchFamily="34" charset="0"/>
                <a:ea typeface="+mn-ea"/>
                <a:cs typeface="+mn-cs"/>
              </a:rPr>
              <a:t>máquina</a:t>
            </a:r>
            <a:r>
              <a:rPr lang="en-US" sz="1200" b="0" i="0" u="none" strike="noStrike" kern="1200" baseline="0" dirty="0" smtClean="0">
                <a:solidFill>
                  <a:schemeClr val="tx1"/>
                </a:solidFill>
                <a:latin typeface="Calibri" pitchFamily="34" charset="0"/>
                <a:ea typeface="+mn-ea"/>
                <a:cs typeface="+mn-cs"/>
              </a:rPr>
              <a:t> pela </a:t>
            </a:r>
            <a:r>
              <a:rPr lang="en-US" sz="1200" b="0" i="0" u="none" strike="noStrike" kern="1200" baseline="0" dirty="0" err="1" smtClean="0">
                <a:solidFill>
                  <a:schemeClr val="tx1"/>
                </a:solidFill>
                <a:latin typeface="Calibri" pitchFamily="34" charset="0"/>
                <a:ea typeface="+mn-ea"/>
                <a:cs typeface="+mn-cs"/>
              </a:rPr>
              <a:t>excitação</a:t>
            </a:r>
            <a:r>
              <a:rPr lang="en-US" sz="1200" b="0" i="0" u="none" strike="noStrike" kern="1200" baseline="0" dirty="0" smtClean="0">
                <a:solidFill>
                  <a:schemeClr val="tx1"/>
                </a:solidFill>
                <a:latin typeface="Calibri" pitchFamily="34" charset="0"/>
                <a:ea typeface="+mn-ea"/>
                <a:cs typeface="+mn-cs"/>
              </a:rPr>
              <a:t> do rotor.</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7</a:t>
            </a:fld>
            <a:endParaRPr lang="en-US" dirty="0"/>
          </a:p>
        </p:txBody>
      </p:sp>
    </p:spTree>
    <p:extLst>
      <p:ext uri="{BB962C8B-B14F-4D97-AF65-F5344CB8AC3E}">
        <p14:creationId xmlns:p14="http://schemas.microsoft.com/office/powerpoint/2010/main" val="155365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8</a:t>
            </a:fld>
            <a:endParaRPr lang="en-US" dirty="0"/>
          </a:p>
        </p:txBody>
      </p:sp>
    </p:spTree>
    <p:extLst>
      <p:ext uri="{BB962C8B-B14F-4D97-AF65-F5344CB8AC3E}">
        <p14:creationId xmlns:p14="http://schemas.microsoft.com/office/powerpoint/2010/main" val="301709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Wind power conversion and demands to power electronics.</a:t>
            </a:r>
            <a:endParaRPr lang="en-US" sz="1200" kern="1200" dirty="0">
              <a:solidFill>
                <a:schemeClr val="tx1"/>
              </a:solidFill>
              <a:effectLst/>
              <a:latin typeface="Calibri" pitchFamily="34" charset="0"/>
              <a:ea typeface="+mn-ea"/>
              <a:cs typeface="+mn-cs"/>
            </a:endParaRP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9</a:t>
            </a:fld>
            <a:endParaRPr lang="en-US" dirty="0"/>
          </a:p>
        </p:txBody>
      </p:sp>
    </p:spTree>
    <p:extLst>
      <p:ext uri="{BB962C8B-B14F-4D97-AF65-F5344CB8AC3E}">
        <p14:creationId xmlns:p14="http://schemas.microsoft.com/office/powerpoint/2010/main" val="363030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342D3759-20A9-43AA-B66D-5F6D5C08724C}" type="datetime1">
              <a:rPr lang="pt-BR" smtClean="0"/>
              <a:t>18/10/2015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F893425B-6E50-447D-9D2C-2A144074FA16}" type="slidenum">
              <a:rPr lang="pt-BR"/>
              <a:pPr>
                <a:defRPr/>
              </a:pPr>
              <a:t>‹nº›</a:t>
            </a:fld>
            <a:endParaRPr lang="pt-BR" dirty="0"/>
          </a:p>
        </p:txBody>
      </p:sp>
    </p:spTree>
    <p:extLst>
      <p:ext uri="{BB962C8B-B14F-4D97-AF65-F5344CB8AC3E}">
        <p14:creationId xmlns:p14="http://schemas.microsoft.com/office/powerpoint/2010/main" val="287298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CFDC836C-7116-4783-B36C-83C3D2D5C787}" type="datetime1">
              <a:rPr lang="pt-BR" smtClean="0"/>
              <a:t>18/10/2015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6AF8BA61-A196-4C67-B0DC-22ECEBDB6F66}" type="slidenum">
              <a:rPr lang="pt-BR"/>
              <a:pPr>
                <a:defRPr/>
              </a:pPr>
              <a:t>‹nº›</a:t>
            </a:fld>
            <a:endParaRPr lang="pt-BR" dirty="0"/>
          </a:p>
        </p:txBody>
      </p:sp>
    </p:spTree>
    <p:extLst>
      <p:ext uri="{BB962C8B-B14F-4D97-AF65-F5344CB8AC3E}">
        <p14:creationId xmlns:p14="http://schemas.microsoft.com/office/powerpoint/2010/main" val="103081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0209899C-10C7-454F-A042-7A072DF1830C}" type="datetime1">
              <a:rPr lang="pt-BR" smtClean="0"/>
              <a:t>18/10/2015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685DC3BF-792A-4200-A094-9ADFD2F023AF}" type="slidenum">
              <a:rPr lang="pt-BR"/>
              <a:pPr>
                <a:defRPr/>
              </a:pPr>
              <a:t>‹nº›</a:t>
            </a:fld>
            <a:endParaRPr lang="pt-BR" dirty="0"/>
          </a:p>
        </p:txBody>
      </p:sp>
    </p:spTree>
    <p:extLst>
      <p:ext uri="{BB962C8B-B14F-4D97-AF65-F5344CB8AC3E}">
        <p14:creationId xmlns:p14="http://schemas.microsoft.com/office/powerpoint/2010/main" val="109243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17ABC896-FC96-4F76-ADDF-61B7CA6D5813}" type="datetime1">
              <a:rPr lang="pt-BR" smtClean="0"/>
              <a:t>18/10/2015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7E1A0D06-5F94-4551-A391-20CFD0B8160A}" type="slidenum">
              <a:rPr lang="pt-BR"/>
              <a:pPr>
                <a:defRPr/>
              </a:pPr>
              <a:t>‹nº›</a:t>
            </a:fld>
            <a:endParaRPr lang="pt-BR" dirty="0"/>
          </a:p>
        </p:txBody>
      </p:sp>
    </p:spTree>
    <p:extLst>
      <p:ext uri="{BB962C8B-B14F-4D97-AF65-F5344CB8AC3E}">
        <p14:creationId xmlns:p14="http://schemas.microsoft.com/office/powerpoint/2010/main" val="94654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162C7ACC-65AB-493E-9DCA-8367F39CE5D5}" type="datetime1">
              <a:rPr lang="pt-BR" smtClean="0"/>
              <a:t>18/10/2015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C33C7D0B-9765-4D47-AFE3-081D43C1CEB3}" type="slidenum">
              <a:rPr lang="pt-BR"/>
              <a:pPr>
                <a:defRPr/>
              </a:pPr>
              <a:t>‹nº›</a:t>
            </a:fld>
            <a:endParaRPr lang="pt-BR" dirty="0"/>
          </a:p>
        </p:txBody>
      </p:sp>
    </p:spTree>
    <p:extLst>
      <p:ext uri="{BB962C8B-B14F-4D97-AF65-F5344CB8AC3E}">
        <p14:creationId xmlns:p14="http://schemas.microsoft.com/office/powerpoint/2010/main" val="329881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DC180C78-9282-4796-A57D-D9596BF85D94}" type="datetime1">
              <a:rPr lang="pt-BR" smtClean="0"/>
              <a:t>18/10/2015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FF01D62C-7749-466B-98A2-DDF96BDD86CE}" type="slidenum">
              <a:rPr lang="pt-BR"/>
              <a:pPr>
                <a:defRPr/>
              </a:pPr>
              <a:t>‹nº›</a:t>
            </a:fld>
            <a:endParaRPr lang="pt-BR" dirty="0"/>
          </a:p>
        </p:txBody>
      </p:sp>
    </p:spTree>
    <p:extLst>
      <p:ext uri="{BB962C8B-B14F-4D97-AF65-F5344CB8AC3E}">
        <p14:creationId xmlns:p14="http://schemas.microsoft.com/office/powerpoint/2010/main" val="333296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982449B7-97E0-424E-A93A-86BE054F847D}" type="datetime1">
              <a:rPr lang="pt-BR" smtClean="0"/>
              <a:t>18/10/2015</a:t>
            </a:fld>
            <a:endParaRPr lang="pt-BR" dirty="0"/>
          </a:p>
        </p:txBody>
      </p:sp>
      <p:sp>
        <p:nvSpPr>
          <p:cNvPr id="8"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9" name="Espaço Reservado para Número de Slide 5"/>
          <p:cNvSpPr>
            <a:spLocks noGrp="1"/>
          </p:cNvSpPr>
          <p:nvPr>
            <p:ph type="sldNum" sz="quarter" idx="12"/>
          </p:nvPr>
        </p:nvSpPr>
        <p:spPr/>
        <p:txBody>
          <a:bodyPr/>
          <a:lstStyle>
            <a:lvl1pPr>
              <a:defRPr/>
            </a:lvl1pPr>
          </a:lstStyle>
          <a:p>
            <a:pPr>
              <a:defRPr/>
            </a:pPr>
            <a:fld id="{BEC2B0A0-FDD1-4AAA-9957-BD79B37E7408}" type="slidenum">
              <a:rPr lang="pt-BR"/>
              <a:pPr>
                <a:defRPr/>
              </a:pPr>
              <a:t>‹nº›</a:t>
            </a:fld>
            <a:endParaRPr lang="pt-BR" dirty="0"/>
          </a:p>
        </p:txBody>
      </p:sp>
    </p:spTree>
    <p:extLst>
      <p:ext uri="{BB962C8B-B14F-4D97-AF65-F5344CB8AC3E}">
        <p14:creationId xmlns:p14="http://schemas.microsoft.com/office/powerpoint/2010/main" val="116347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347292DE-2B66-4866-BA04-94AC197F48CA}" type="datetime1">
              <a:rPr lang="pt-BR" smtClean="0"/>
              <a:t>18/10/2015</a:t>
            </a:fld>
            <a:endParaRPr lang="pt-BR" dirty="0"/>
          </a:p>
        </p:txBody>
      </p:sp>
      <p:sp>
        <p:nvSpPr>
          <p:cNvPr id="4"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5" name="Espaço Reservado para Número de Slide 5"/>
          <p:cNvSpPr>
            <a:spLocks noGrp="1"/>
          </p:cNvSpPr>
          <p:nvPr>
            <p:ph type="sldNum" sz="quarter" idx="12"/>
          </p:nvPr>
        </p:nvSpPr>
        <p:spPr/>
        <p:txBody>
          <a:bodyPr/>
          <a:lstStyle>
            <a:lvl1pPr>
              <a:defRPr/>
            </a:lvl1pPr>
          </a:lstStyle>
          <a:p>
            <a:pPr>
              <a:defRPr/>
            </a:pPr>
            <a:fld id="{F7549093-15CB-4658-99BD-2120D58B944E}" type="slidenum">
              <a:rPr lang="pt-BR"/>
              <a:pPr>
                <a:defRPr/>
              </a:pPr>
              <a:t>‹nº›</a:t>
            </a:fld>
            <a:endParaRPr lang="pt-BR" dirty="0"/>
          </a:p>
        </p:txBody>
      </p:sp>
    </p:spTree>
    <p:extLst>
      <p:ext uri="{BB962C8B-B14F-4D97-AF65-F5344CB8AC3E}">
        <p14:creationId xmlns:p14="http://schemas.microsoft.com/office/powerpoint/2010/main" val="132063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04171D23-9202-4902-AC68-9103F0D0AE56}" type="datetime1">
              <a:rPr lang="pt-BR" smtClean="0"/>
              <a:t>18/10/2015</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C362C408-B6DC-46BB-A65C-2B5CBEE2E4BD}" type="slidenum">
              <a:rPr lang="pt-BR"/>
              <a:pPr>
                <a:defRPr/>
              </a:pPr>
              <a:t>‹nº›</a:t>
            </a:fld>
            <a:endParaRPr lang="pt-BR" dirty="0"/>
          </a:p>
        </p:txBody>
      </p:sp>
    </p:spTree>
    <p:extLst>
      <p:ext uri="{BB962C8B-B14F-4D97-AF65-F5344CB8AC3E}">
        <p14:creationId xmlns:p14="http://schemas.microsoft.com/office/powerpoint/2010/main" val="22435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1B1A5FF7-3CFC-454B-960A-668E23AC65D5}" type="datetime1">
              <a:rPr lang="pt-BR" smtClean="0"/>
              <a:t>18/10/2015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7E85FBC6-E169-418F-A024-931F5F2616BB}" type="slidenum">
              <a:rPr lang="pt-BR"/>
              <a:pPr>
                <a:defRPr/>
              </a:pPr>
              <a:t>‹nº›</a:t>
            </a:fld>
            <a:endParaRPr lang="pt-BR" dirty="0"/>
          </a:p>
        </p:txBody>
      </p:sp>
    </p:spTree>
    <p:extLst>
      <p:ext uri="{BB962C8B-B14F-4D97-AF65-F5344CB8AC3E}">
        <p14:creationId xmlns:p14="http://schemas.microsoft.com/office/powerpoint/2010/main" val="105319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6FB26D41-4245-4600-95DB-FC4247B5AF3E}" type="datetime1">
              <a:rPr lang="pt-BR" smtClean="0"/>
              <a:t>18/10/2015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A9EEF1FD-1023-41CD-BEE8-68918FD774F6}" type="slidenum">
              <a:rPr lang="pt-BR"/>
              <a:pPr>
                <a:defRPr/>
              </a:pPr>
              <a:t>‹nº›</a:t>
            </a:fld>
            <a:endParaRPr lang="pt-BR" dirty="0"/>
          </a:p>
        </p:txBody>
      </p:sp>
    </p:spTree>
    <p:extLst>
      <p:ext uri="{BB962C8B-B14F-4D97-AF65-F5344CB8AC3E}">
        <p14:creationId xmlns:p14="http://schemas.microsoft.com/office/powerpoint/2010/main" val="253325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2CDBA07-5F7C-4A3C-82DF-070F3ACC57C0}" type="datetime1">
              <a:rPr lang="pt-BR" smtClean="0"/>
              <a:t>18/10/2015</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pt-BR" dirty="0" smtClean="0"/>
              <a:t>/20</a:t>
            </a:r>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3583AFD-BE81-4719-BEE4-B4E1C0383D4C}" type="slidenum">
              <a:rPr lang="pt-BR"/>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050" name="Imagem 1" descr="Barra_sli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6287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aixaDeTexto 2"/>
          <p:cNvSpPr txBox="1">
            <a:spLocks noChangeArrowheads="1"/>
          </p:cNvSpPr>
          <p:nvPr/>
        </p:nvSpPr>
        <p:spPr bwMode="auto">
          <a:xfrm>
            <a:off x="539552" y="1916832"/>
            <a:ext cx="7993063" cy="3108543"/>
          </a:xfrm>
          <a:prstGeom prst="rect">
            <a:avLst/>
          </a:prstGeom>
          <a:noFill/>
          <a:ln w="9525">
            <a:noFill/>
            <a:miter lim="800000"/>
            <a:headEnd/>
            <a:tailEnd/>
          </a:ln>
        </p:spPr>
        <p:txBody>
          <a:bodyPr>
            <a:spAutoFit/>
          </a:bodyPr>
          <a:lstStyle/>
          <a:p>
            <a:pPr algn="ctr">
              <a:defRPr/>
            </a:pP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SISTEMA DE GERAÇÃO RENOVÁVEL</a:t>
            </a:r>
          </a:p>
          <a:p>
            <a:pPr algn="ctr">
              <a:defRPr/>
            </a:pP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PROF</a:t>
            </a:r>
            <a:r>
              <a:rPr lang="pt-BR" sz="2800" b="1" cap="all" dirty="0">
                <a:solidFill>
                  <a:schemeClr val="tx2"/>
                </a:solidFill>
                <a:effectLst>
                  <a:outerShdw blurRad="38100" dist="38100" dir="2700000" algn="tl">
                    <a:srgbClr val="000000">
                      <a:alpha val="43137"/>
                    </a:srgbClr>
                  </a:outerShdw>
                </a:effectLst>
                <a:latin typeface="Arial" pitchFamily="34" charset="0"/>
                <a:cs typeface="Arial" pitchFamily="34" charset="0"/>
              </a:rPr>
              <a:t>. </a:t>
            </a:r>
            <a:r>
              <a:rPr lang="pt-BR" sz="2800" b="1" cap="all" dirty="0" err="1" smtClean="0">
                <a:solidFill>
                  <a:schemeClr val="tx2"/>
                </a:solidFill>
                <a:effectLst>
                  <a:outerShdw blurRad="38100" dist="38100" dir="2700000" algn="tl">
                    <a:srgbClr val="000000">
                      <a:alpha val="43137"/>
                    </a:srgbClr>
                  </a:outerShdw>
                </a:effectLst>
                <a:latin typeface="Arial" pitchFamily="34" charset="0"/>
                <a:cs typeface="Arial" pitchFamily="34" charset="0"/>
              </a:rPr>
              <a:t>HUmberto</a:t>
            </a: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 Pinheiro </a:t>
            </a:r>
          </a:p>
          <a:p>
            <a:pPr algn="ctr">
              <a:defRPr/>
            </a:pPr>
            <a:endPar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endParaRPr>
          </a:p>
          <a:p>
            <a:pPr algn="ctr">
              <a:defRPr/>
            </a:pP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Apresentação do artigo:</a:t>
            </a:r>
          </a:p>
          <a:p>
            <a:pPr algn="ctr">
              <a:defRPr/>
            </a:pPr>
            <a:r>
              <a:rPr lang="en-US" sz="2800" b="1" cap="all" dirty="0">
                <a:solidFill>
                  <a:schemeClr val="tx2"/>
                </a:solidFill>
                <a:effectLst>
                  <a:outerShdw blurRad="38100" dist="38100" dir="2700000" algn="tl">
                    <a:srgbClr val="000000">
                      <a:alpha val="43137"/>
                    </a:srgbClr>
                  </a:outerShdw>
                </a:effectLst>
                <a:latin typeface="Arial" pitchFamily="34" charset="0"/>
                <a:cs typeface="Arial" pitchFamily="34" charset="0"/>
              </a:rPr>
              <a:t>Power Electronics Converters for Wind Turbine </a:t>
            </a:r>
            <a:r>
              <a:rPr lang="en-US"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Systems</a:t>
            </a:r>
          </a:p>
          <a:p>
            <a:pPr algn="ctr">
              <a:defRPr/>
            </a:pPr>
            <a:endPar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2057" name="CaixaDeTexto 4"/>
          <p:cNvSpPr txBox="1">
            <a:spLocks noChangeArrowheads="1"/>
          </p:cNvSpPr>
          <p:nvPr/>
        </p:nvSpPr>
        <p:spPr bwMode="auto">
          <a:xfrm>
            <a:off x="539551" y="5189130"/>
            <a:ext cx="7993063" cy="400110"/>
          </a:xfrm>
          <a:prstGeom prst="rect">
            <a:avLst/>
          </a:prstGeom>
          <a:noFill/>
          <a:ln w="9525">
            <a:noFill/>
            <a:miter lim="800000"/>
            <a:headEnd/>
            <a:tailEnd/>
          </a:ln>
        </p:spPr>
        <p:txBody>
          <a:bodyPr>
            <a:spAutoFit/>
          </a:bodyPr>
          <a:lstStyle/>
          <a:p>
            <a:pPr algn="ctr" eaLnBrk="1" hangingPunct="1"/>
            <a:r>
              <a:rPr lang="pt-BR" sz="2000" b="1" dirty="0" smtClean="0">
                <a:solidFill>
                  <a:schemeClr val="tx2"/>
                </a:solidFill>
              </a:rPr>
              <a:t>Fábio </a:t>
            </a:r>
            <a:r>
              <a:rPr lang="pt-BR" sz="2000" b="1" dirty="0" err="1" smtClean="0">
                <a:solidFill>
                  <a:schemeClr val="tx2"/>
                </a:solidFill>
              </a:rPr>
              <a:t>Cadore</a:t>
            </a:r>
            <a:r>
              <a:rPr lang="pt-BR" sz="2000" b="1" dirty="0" smtClean="0">
                <a:solidFill>
                  <a:schemeClr val="tx2"/>
                </a:solidFill>
              </a:rPr>
              <a:t> </a:t>
            </a:r>
            <a:r>
              <a:rPr lang="pt-BR" sz="2000" b="1" dirty="0" err="1" smtClean="0">
                <a:solidFill>
                  <a:schemeClr val="tx2"/>
                </a:solidFill>
              </a:rPr>
              <a:t>Posser</a:t>
            </a:r>
            <a:endParaRPr lang="pt-BR" sz="2000" b="1" dirty="0" smtClean="0">
              <a:solidFill>
                <a:schemeClr val="tx2"/>
              </a:solidFill>
            </a:endParaRPr>
          </a:p>
        </p:txBody>
      </p:sp>
      <p:sp>
        <p:nvSpPr>
          <p:cNvPr id="2058" name="CaixaDeTexto 4"/>
          <p:cNvSpPr txBox="1">
            <a:spLocks noChangeArrowheads="1"/>
          </p:cNvSpPr>
          <p:nvPr/>
        </p:nvSpPr>
        <p:spPr bwMode="auto">
          <a:xfrm>
            <a:off x="539551" y="5783772"/>
            <a:ext cx="7993063" cy="400110"/>
          </a:xfrm>
          <a:prstGeom prst="rect">
            <a:avLst/>
          </a:prstGeom>
          <a:noFill/>
          <a:ln w="9525">
            <a:noFill/>
            <a:miter lim="800000"/>
            <a:headEnd/>
            <a:tailEnd/>
          </a:ln>
        </p:spPr>
        <p:txBody>
          <a:bodyPr>
            <a:spAutoFit/>
          </a:bodyPr>
          <a:lstStyle/>
          <a:p>
            <a:pPr algn="ctr">
              <a:defRPr/>
            </a:pPr>
            <a:r>
              <a:rPr lang="pt-BR" sz="2000" b="1" dirty="0" smtClean="0">
                <a:effectLst>
                  <a:outerShdw blurRad="38100" dist="38100" dir="2700000" algn="tl">
                    <a:srgbClr val="C0C0C0"/>
                  </a:outerShdw>
                </a:effectLst>
                <a:cs typeface="Arial" charset="0"/>
              </a:rPr>
              <a:t>Outubro 2015</a:t>
            </a:r>
            <a:endParaRPr lang="pt-BR" sz="2000" b="1" dirty="0">
              <a:effectLst>
                <a:outerShdw blurRad="38100" dist="38100" dir="2700000" algn="tl">
                  <a:srgbClr val="C0C0C0"/>
                </a:outerShdw>
              </a:effectLst>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10</a:t>
            </a:fld>
            <a:endParaRPr lang="pt-BR" dirty="0"/>
          </a:p>
        </p:txBody>
      </p:sp>
      <p:sp>
        <p:nvSpPr>
          <p:cNvPr id="8" name="Rectangle 9"/>
          <p:cNvSpPr>
            <a:spLocks noChangeArrowheads="1"/>
          </p:cNvSpPr>
          <p:nvPr/>
        </p:nvSpPr>
        <p:spPr bwMode="auto">
          <a:xfrm>
            <a:off x="611758" y="1340336"/>
            <a:ext cx="777666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Conversores 2 níveis (</a:t>
            </a:r>
            <a:r>
              <a:rPr lang="pt-BR" i="1" dirty="0" smtClean="0"/>
              <a:t>2L-BTB)</a:t>
            </a:r>
            <a:r>
              <a:rPr lang="en-US" noProof="1" smtClean="0"/>
              <a:t>:</a:t>
            </a:r>
          </a:p>
          <a:p>
            <a:pPr marL="0" lvl="1" algn="just"/>
            <a:endParaRPr lang="en-US" noProof="1"/>
          </a:p>
          <a:p>
            <a:pPr marL="285750" lvl="1" indent="-285750" algn="just">
              <a:buFontTx/>
              <a:buChar char="-"/>
            </a:pPr>
            <a:r>
              <a:rPr lang="en-US" noProof="1" smtClean="0"/>
              <a:t>Estrutura simples, poucos componentes;</a:t>
            </a:r>
          </a:p>
          <a:p>
            <a:pPr marL="285750" lvl="1" indent="-285750" algn="just">
              <a:buFontTx/>
              <a:buChar char="-"/>
            </a:pPr>
            <a:r>
              <a:rPr lang="en-US" noProof="1" smtClean="0"/>
              <a:t>Eletrônica consolidada;</a:t>
            </a:r>
          </a:p>
          <a:p>
            <a:pPr marL="285750" lvl="1" indent="-285750" algn="just">
              <a:buFontTx/>
              <a:buChar char="-"/>
            </a:pPr>
            <a:r>
              <a:rPr lang="en-US" noProof="1" smtClean="0"/>
              <a:t>Elevado dv/dt no gerador e no transformador;</a:t>
            </a:r>
          </a:p>
          <a:p>
            <a:pPr marL="285750" lvl="1" indent="-285750" algn="just">
              <a:buFontTx/>
              <a:buChar char="-"/>
            </a:pPr>
            <a:r>
              <a:rPr lang="en-US" noProof="1" smtClean="0"/>
              <a:t>Perdas significativas em elevadas potências;</a:t>
            </a:r>
          </a:p>
        </p:txBody>
      </p:sp>
      <p:pic>
        <p:nvPicPr>
          <p:cNvPr id="6" name="Imagem 5"/>
          <p:cNvPicPr>
            <a:picLocks noChangeAspect="1"/>
          </p:cNvPicPr>
          <p:nvPr/>
        </p:nvPicPr>
        <p:blipFill>
          <a:blip r:embed="rId4"/>
          <a:stretch>
            <a:fillRect/>
          </a:stretch>
        </p:blipFill>
        <p:spPr>
          <a:xfrm>
            <a:off x="1325562" y="3441700"/>
            <a:ext cx="6429375" cy="2914650"/>
          </a:xfrm>
          <a:prstGeom prst="rect">
            <a:avLst/>
          </a:prstGeom>
        </p:spPr>
      </p:pic>
    </p:spTree>
    <p:extLst>
      <p:ext uri="{BB962C8B-B14F-4D97-AF65-F5344CB8AC3E}">
        <p14:creationId xmlns:p14="http://schemas.microsoft.com/office/powerpoint/2010/main" val="1056714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11</a:t>
            </a:fld>
            <a:endParaRPr lang="pt-BR" dirty="0"/>
          </a:p>
        </p:txBody>
      </p:sp>
      <p:sp>
        <p:nvSpPr>
          <p:cNvPr id="8" name="Rectangle 9"/>
          <p:cNvSpPr>
            <a:spLocks noChangeArrowheads="1"/>
          </p:cNvSpPr>
          <p:nvPr/>
        </p:nvSpPr>
        <p:spPr bwMode="auto">
          <a:xfrm>
            <a:off x="611758" y="1340336"/>
            <a:ext cx="777666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Conversores multinível:</a:t>
            </a:r>
          </a:p>
          <a:p>
            <a:pPr marL="0" lvl="1" algn="just"/>
            <a:endParaRPr lang="en-US" noProof="1"/>
          </a:p>
          <a:p>
            <a:pPr marL="285750" lvl="1" indent="-285750" algn="just">
              <a:buFontTx/>
              <a:buChar char="-"/>
            </a:pPr>
            <a:r>
              <a:rPr lang="en-US" noProof="1" smtClean="0"/>
              <a:t>Vários </a:t>
            </a:r>
            <a:r>
              <a:rPr lang="en-US" noProof="1" smtClean="0"/>
              <a:t>níveis de tensão de saída, reduzindo dv/dt;</a:t>
            </a:r>
          </a:p>
          <a:p>
            <a:pPr marL="285750" lvl="1" indent="-285750" algn="just">
              <a:buFontTx/>
              <a:buChar char="-"/>
            </a:pPr>
            <a:r>
              <a:rPr lang="en-US" noProof="1" smtClean="0"/>
              <a:t>Possibilita a redução no tamanho dos filtros;</a:t>
            </a:r>
          </a:p>
          <a:p>
            <a:pPr marL="285750" lvl="1" indent="-285750" algn="just">
              <a:buFontTx/>
              <a:buChar char="-"/>
            </a:pPr>
            <a:r>
              <a:rPr lang="en-US" noProof="1" smtClean="0"/>
              <a:t>Algumas topologias apresentam diferente distribuição de potência nos semicondutores;</a:t>
            </a:r>
          </a:p>
          <a:p>
            <a:pPr marL="285750" lvl="1" indent="-285750" algn="just">
              <a:buFontTx/>
              <a:buChar char="-"/>
            </a:pPr>
            <a:r>
              <a:rPr lang="en-US" noProof="1" smtClean="0"/>
              <a:t>Algumas topologias necessitam de gerador com enrolamento do estator aberto (3 enrolamentos monofásicos);</a:t>
            </a:r>
          </a:p>
          <a:p>
            <a:pPr marL="285750" lvl="1" indent="-285750" algn="just">
              <a:buFontTx/>
              <a:buChar char="-"/>
            </a:pPr>
            <a:r>
              <a:rPr lang="en-US" noProof="1"/>
              <a:t>Algumas topologias </a:t>
            </a:r>
            <a:r>
              <a:rPr lang="en-US" noProof="1" smtClean="0"/>
              <a:t>possibilitam operação sob falta de rede;</a:t>
            </a:r>
          </a:p>
        </p:txBody>
      </p:sp>
    </p:spTree>
    <p:extLst>
      <p:ext uri="{BB962C8B-B14F-4D97-AF65-F5344CB8AC3E}">
        <p14:creationId xmlns:p14="http://schemas.microsoft.com/office/powerpoint/2010/main" val="2871828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12</a:t>
            </a:fld>
            <a:endParaRPr lang="pt-BR" dirty="0"/>
          </a:p>
        </p:txBody>
      </p:sp>
      <p:sp>
        <p:nvSpPr>
          <p:cNvPr id="8" name="Rectangle 9"/>
          <p:cNvSpPr>
            <a:spLocks noChangeArrowheads="1"/>
          </p:cNvSpPr>
          <p:nvPr/>
        </p:nvSpPr>
        <p:spPr bwMode="auto">
          <a:xfrm>
            <a:off x="611758" y="1340336"/>
            <a:ext cx="777666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a:t>Three-Level Neutral-Point Diode Clamped </a:t>
            </a:r>
            <a:r>
              <a:rPr lang="en-US" noProof="1" smtClean="0"/>
              <a:t>Back-To-Back Topology </a:t>
            </a:r>
            <a:r>
              <a:rPr lang="en-US" noProof="1"/>
              <a:t>(3L-NPC </a:t>
            </a:r>
            <a:r>
              <a:rPr lang="en-US" noProof="1" smtClean="0"/>
              <a:t>BTB)</a:t>
            </a:r>
          </a:p>
          <a:p>
            <a:pPr marL="0" lvl="1" algn="just"/>
            <a:endParaRPr lang="en-US" noProof="1" smtClean="0"/>
          </a:p>
        </p:txBody>
      </p:sp>
      <p:pic>
        <p:nvPicPr>
          <p:cNvPr id="2" name="Imagem 1"/>
          <p:cNvPicPr>
            <a:picLocks noChangeAspect="1"/>
          </p:cNvPicPr>
          <p:nvPr/>
        </p:nvPicPr>
        <p:blipFill>
          <a:blip r:embed="rId4"/>
          <a:stretch>
            <a:fillRect/>
          </a:stretch>
        </p:blipFill>
        <p:spPr>
          <a:xfrm>
            <a:off x="1368425" y="2708920"/>
            <a:ext cx="6343650" cy="2705100"/>
          </a:xfrm>
          <a:prstGeom prst="rect">
            <a:avLst/>
          </a:prstGeom>
        </p:spPr>
      </p:pic>
    </p:spTree>
    <p:extLst>
      <p:ext uri="{BB962C8B-B14F-4D97-AF65-F5344CB8AC3E}">
        <p14:creationId xmlns:p14="http://schemas.microsoft.com/office/powerpoint/2010/main" val="4089343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13</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a:t>Three-Level H-Bridge Back-to-Back Topology (</a:t>
            </a:r>
            <a:r>
              <a:rPr lang="en-US" noProof="1" smtClean="0"/>
              <a:t>3L-HB BTB)</a:t>
            </a:r>
          </a:p>
        </p:txBody>
      </p:sp>
      <p:pic>
        <p:nvPicPr>
          <p:cNvPr id="6" name="Imagem 5"/>
          <p:cNvPicPr>
            <a:picLocks noChangeAspect="1"/>
          </p:cNvPicPr>
          <p:nvPr/>
        </p:nvPicPr>
        <p:blipFill>
          <a:blip r:embed="rId4"/>
          <a:stretch>
            <a:fillRect/>
          </a:stretch>
        </p:blipFill>
        <p:spPr>
          <a:xfrm>
            <a:off x="1475656" y="2749659"/>
            <a:ext cx="6372225" cy="2628900"/>
          </a:xfrm>
          <a:prstGeom prst="rect">
            <a:avLst/>
          </a:prstGeom>
        </p:spPr>
      </p:pic>
    </p:spTree>
    <p:extLst>
      <p:ext uri="{BB962C8B-B14F-4D97-AF65-F5344CB8AC3E}">
        <p14:creationId xmlns:p14="http://schemas.microsoft.com/office/powerpoint/2010/main" val="3065898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14</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a:t>Five-Level H-Bridge Back-to-Back Topology (</a:t>
            </a:r>
            <a:r>
              <a:rPr lang="en-US" noProof="1" smtClean="0"/>
              <a:t>5L-HB BTB)</a:t>
            </a:r>
          </a:p>
        </p:txBody>
      </p:sp>
      <p:pic>
        <p:nvPicPr>
          <p:cNvPr id="2" name="Imagem 1"/>
          <p:cNvPicPr>
            <a:picLocks noChangeAspect="1"/>
          </p:cNvPicPr>
          <p:nvPr/>
        </p:nvPicPr>
        <p:blipFill>
          <a:blip r:embed="rId4"/>
          <a:stretch>
            <a:fillRect/>
          </a:stretch>
        </p:blipFill>
        <p:spPr>
          <a:xfrm>
            <a:off x="1344612" y="2562823"/>
            <a:ext cx="6391275" cy="2571750"/>
          </a:xfrm>
          <a:prstGeom prst="rect">
            <a:avLst/>
          </a:prstGeom>
        </p:spPr>
      </p:pic>
    </p:spTree>
    <p:extLst>
      <p:ext uri="{BB962C8B-B14F-4D97-AF65-F5344CB8AC3E}">
        <p14:creationId xmlns:p14="http://schemas.microsoft.com/office/powerpoint/2010/main" val="3916356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15</a:t>
            </a:fld>
            <a:endParaRPr lang="pt-BR" dirty="0"/>
          </a:p>
        </p:txBody>
      </p:sp>
      <p:pic>
        <p:nvPicPr>
          <p:cNvPr id="2" name="Imagem 1"/>
          <p:cNvPicPr>
            <a:picLocks noChangeAspect="1"/>
          </p:cNvPicPr>
          <p:nvPr/>
        </p:nvPicPr>
        <p:blipFill>
          <a:blip r:embed="rId4"/>
          <a:stretch>
            <a:fillRect/>
          </a:stretch>
        </p:blipFill>
        <p:spPr>
          <a:xfrm>
            <a:off x="859735" y="1525002"/>
            <a:ext cx="7280712" cy="4903337"/>
          </a:xfrm>
          <a:prstGeom prst="rect">
            <a:avLst/>
          </a:prstGeom>
        </p:spPr>
      </p:pic>
    </p:spTree>
    <p:extLst>
      <p:ext uri="{BB962C8B-B14F-4D97-AF65-F5344CB8AC3E}">
        <p14:creationId xmlns:p14="http://schemas.microsoft.com/office/powerpoint/2010/main" val="4246356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16</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a:t>Cascaded H-bridge (UNIFLEX-PM </a:t>
            </a:r>
            <a:r>
              <a:rPr lang="en-US" noProof="1" smtClean="0"/>
              <a:t>Project):</a:t>
            </a:r>
            <a:endParaRPr lang="en-US" noProof="1"/>
          </a:p>
        </p:txBody>
      </p:sp>
      <p:pic>
        <p:nvPicPr>
          <p:cNvPr id="7" name="Imagem 6"/>
          <p:cNvPicPr>
            <a:picLocks noChangeAspect="1"/>
          </p:cNvPicPr>
          <p:nvPr/>
        </p:nvPicPr>
        <p:blipFill>
          <a:blip r:embed="rId4"/>
          <a:stretch>
            <a:fillRect/>
          </a:stretch>
        </p:blipFill>
        <p:spPr>
          <a:xfrm>
            <a:off x="1547664" y="2200045"/>
            <a:ext cx="6334125" cy="3257550"/>
          </a:xfrm>
          <a:prstGeom prst="rect">
            <a:avLst/>
          </a:prstGeom>
        </p:spPr>
      </p:pic>
    </p:spTree>
    <p:extLst>
      <p:ext uri="{BB962C8B-B14F-4D97-AF65-F5344CB8AC3E}">
        <p14:creationId xmlns:p14="http://schemas.microsoft.com/office/powerpoint/2010/main" val="3335790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17</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Proposta de topologia da </a:t>
            </a:r>
            <a:r>
              <a:rPr lang="en-US" noProof="1"/>
              <a:t>Semikron:</a:t>
            </a:r>
          </a:p>
        </p:txBody>
      </p:sp>
      <p:pic>
        <p:nvPicPr>
          <p:cNvPr id="2" name="Imagem 1"/>
          <p:cNvPicPr>
            <a:picLocks noChangeAspect="1"/>
          </p:cNvPicPr>
          <p:nvPr/>
        </p:nvPicPr>
        <p:blipFill>
          <a:blip r:embed="rId4"/>
          <a:stretch>
            <a:fillRect/>
          </a:stretch>
        </p:blipFill>
        <p:spPr>
          <a:xfrm>
            <a:off x="1309216" y="2387600"/>
            <a:ext cx="6381750" cy="2867025"/>
          </a:xfrm>
          <a:prstGeom prst="rect">
            <a:avLst/>
          </a:prstGeom>
        </p:spPr>
      </p:pic>
    </p:spTree>
    <p:extLst>
      <p:ext uri="{BB962C8B-B14F-4D97-AF65-F5344CB8AC3E}">
        <p14:creationId xmlns:p14="http://schemas.microsoft.com/office/powerpoint/2010/main" val="1288876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18</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Proposta de topologia da Gamesa:</a:t>
            </a:r>
            <a:endParaRPr lang="en-US" noProof="1"/>
          </a:p>
        </p:txBody>
      </p:sp>
      <p:pic>
        <p:nvPicPr>
          <p:cNvPr id="6" name="Imagem 5"/>
          <p:cNvPicPr>
            <a:picLocks noChangeAspect="1"/>
          </p:cNvPicPr>
          <p:nvPr/>
        </p:nvPicPr>
        <p:blipFill>
          <a:blip r:embed="rId4"/>
          <a:stretch>
            <a:fillRect/>
          </a:stretch>
        </p:blipFill>
        <p:spPr>
          <a:xfrm>
            <a:off x="1619672" y="2276872"/>
            <a:ext cx="6419850" cy="3371850"/>
          </a:xfrm>
          <a:prstGeom prst="rect">
            <a:avLst/>
          </a:prstGeom>
        </p:spPr>
      </p:pic>
    </p:spTree>
    <p:extLst>
      <p:ext uri="{BB962C8B-B14F-4D97-AF65-F5344CB8AC3E}">
        <p14:creationId xmlns:p14="http://schemas.microsoft.com/office/powerpoint/2010/main" val="1235942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19</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Topologia sem transformador:</a:t>
            </a:r>
            <a:endParaRPr lang="en-US" noProof="1"/>
          </a:p>
        </p:txBody>
      </p:sp>
      <p:pic>
        <p:nvPicPr>
          <p:cNvPr id="2" name="Imagem 1"/>
          <p:cNvPicPr>
            <a:picLocks noChangeAspect="1"/>
          </p:cNvPicPr>
          <p:nvPr/>
        </p:nvPicPr>
        <p:blipFill>
          <a:blip r:embed="rId4"/>
          <a:stretch>
            <a:fillRect/>
          </a:stretch>
        </p:blipFill>
        <p:spPr>
          <a:xfrm>
            <a:off x="1619672" y="1764129"/>
            <a:ext cx="6181725" cy="4610100"/>
          </a:xfrm>
          <a:prstGeom prst="rect">
            <a:avLst/>
          </a:prstGeom>
        </p:spPr>
      </p:pic>
    </p:spTree>
    <p:extLst>
      <p:ext uri="{BB962C8B-B14F-4D97-AF65-F5344CB8AC3E}">
        <p14:creationId xmlns:p14="http://schemas.microsoft.com/office/powerpoint/2010/main" val="3782809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CaixaDeTexto 2"/>
          <p:cNvSpPr txBox="1">
            <a:spLocks noChangeArrowheads="1"/>
          </p:cNvSpPr>
          <p:nvPr/>
        </p:nvSpPr>
        <p:spPr bwMode="auto">
          <a:xfrm>
            <a:off x="539750" y="620713"/>
            <a:ext cx="6264275" cy="519112"/>
          </a:xfrm>
          <a:prstGeom prst="rect">
            <a:avLst/>
          </a:prstGeom>
          <a:noFill/>
          <a:ln w="9525">
            <a:noFill/>
            <a:miter lim="800000"/>
            <a:headEnd/>
            <a:tailEnd/>
          </a:ln>
        </p:spPr>
        <p:txBody>
          <a:bodyPr>
            <a:spAutoFit/>
          </a:bodyPr>
          <a:lstStyle/>
          <a:p>
            <a:pPr>
              <a:defRPr/>
            </a:pPr>
            <a:r>
              <a:rPr lang="pt-BR" sz="2800" b="1" dirty="0" smtClean="0">
                <a:effectLst>
                  <a:outerShdw blurRad="38100" dist="38100" dir="2700000" algn="tl">
                    <a:srgbClr val="C0C0C0"/>
                  </a:outerShdw>
                </a:effectLst>
                <a:cs typeface="Arial" charset="0"/>
              </a:rPr>
              <a:t>TÓPICOS</a:t>
            </a:r>
            <a:endParaRPr lang="pt-BR" sz="2800" b="1" dirty="0">
              <a:effectLst>
                <a:outerShdw blurRad="38100" dist="38100" dir="2700000" algn="tl">
                  <a:srgbClr val="C0C0C0"/>
                </a:outerShdw>
              </a:effectLst>
              <a:cs typeface="Arial" charset="0"/>
            </a:endParaRPr>
          </a:p>
        </p:txBody>
      </p:sp>
      <p:sp>
        <p:nvSpPr>
          <p:cNvPr id="5" name="Rectangle 6"/>
          <p:cNvSpPr>
            <a:spLocks noChangeArrowheads="1"/>
          </p:cNvSpPr>
          <p:nvPr/>
        </p:nvSpPr>
        <p:spPr bwMode="auto">
          <a:xfrm>
            <a:off x="755576" y="1340768"/>
            <a:ext cx="7713662" cy="361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Aft>
                <a:spcPct val="10000"/>
              </a:spcAft>
              <a:buFont typeface="Wingdings" pitchFamily="2" charset="2"/>
              <a:buChar char="Ø"/>
            </a:pPr>
            <a:r>
              <a:rPr lang="pt-BR" b="1" dirty="0" smtClean="0">
                <a:solidFill>
                  <a:schemeClr val="tx2"/>
                </a:solidFill>
                <a:cs typeface="Arial" charset="0"/>
              </a:rPr>
              <a:t> Objetivo</a:t>
            </a:r>
          </a:p>
          <a:p>
            <a:pPr>
              <a:lnSpc>
                <a:spcPct val="150000"/>
              </a:lnSpc>
              <a:spcAft>
                <a:spcPct val="10000"/>
              </a:spcAft>
              <a:buFont typeface="Wingdings" pitchFamily="2" charset="2"/>
              <a:buChar char="Ø"/>
            </a:pPr>
            <a:r>
              <a:rPr lang="pt-BR" b="1" dirty="0" smtClean="0">
                <a:solidFill>
                  <a:schemeClr val="tx2"/>
                </a:solidFill>
                <a:cs typeface="Arial" charset="0"/>
              </a:rPr>
              <a:t> Introdução</a:t>
            </a:r>
          </a:p>
          <a:p>
            <a:pPr>
              <a:lnSpc>
                <a:spcPct val="150000"/>
              </a:lnSpc>
              <a:spcAft>
                <a:spcPct val="10000"/>
              </a:spcAft>
              <a:buFont typeface="Wingdings" pitchFamily="2" charset="2"/>
              <a:buChar char="Ø"/>
            </a:pPr>
            <a:r>
              <a:rPr lang="pt-BR" b="1" dirty="0" smtClean="0">
                <a:solidFill>
                  <a:schemeClr val="tx2"/>
                </a:solidFill>
                <a:cs typeface="Arial" charset="0"/>
              </a:rPr>
              <a:t> Conversores estáticos</a:t>
            </a:r>
          </a:p>
          <a:p>
            <a:pPr>
              <a:lnSpc>
                <a:spcPct val="150000"/>
              </a:lnSpc>
              <a:spcAft>
                <a:spcPct val="10000"/>
              </a:spcAft>
              <a:buFont typeface="Wingdings" pitchFamily="2" charset="2"/>
              <a:buChar char="Ø"/>
            </a:pPr>
            <a:r>
              <a:rPr lang="pt-BR" b="1" dirty="0" smtClean="0">
                <a:solidFill>
                  <a:schemeClr val="tx2"/>
                </a:solidFill>
                <a:cs typeface="Arial" charset="0"/>
              </a:rPr>
              <a:t> Conceitos de turbinas eólicas</a:t>
            </a:r>
          </a:p>
          <a:p>
            <a:pPr>
              <a:lnSpc>
                <a:spcPct val="150000"/>
              </a:lnSpc>
              <a:spcAft>
                <a:spcPct val="10000"/>
              </a:spcAft>
              <a:buFont typeface="Wingdings" pitchFamily="2" charset="2"/>
              <a:buChar char="Ø"/>
            </a:pPr>
            <a:r>
              <a:rPr lang="pt-BR" b="1" dirty="0" smtClean="0">
                <a:solidFill>
                  <a:schemeClr val="tx2"/>
                </a:solidFill>
                <a:cs typeface="Arial" charset="0"/>
              </a:rPr>
              <a:t> Conversores de única célula</a:t>
            </a:r>
          </a:p>
          <a:p>
            <a:pPr>
              <a:lnSpc>
                <a:spcPct val="150000"/>
              </a:lnSpc>
              <a:spcAft>
                <a:spcPct val="10000"/>
              </a:spcAft>
              <a:buFont typeface="Wingdings" pitchFamily="2" charset="2"/>
              <a:buChar char="Ø"/>
            </a:pPr>
            <a:r>
              <a:rPr lang="pt-BR" b="1" dirty="0" smtClean="0">
                <a:solidFill>
                  <a:schemeClr val="tx2"/>
                </a:solidFill>
                <a:cs typeface="Arial" charset="0"/>
              </a:rPr>
              <a:t> Conversores de múltiplas células</a:t>
            </a:r>
          </a:p>
          <a:p>
            <a:pPr>
              <a:lnSpc>
                <a:spcPct val="150000"/>
              </a:lnSpc>
              <a:spcAft>
                <a:spcPct val="10000"/>
              </a:spcAft>
              <a:buFont typeface="Wingdings" pitchFamily="2" charset="2"/>
              <a:buChar char="Ø"/>
            </a:pPr>
            <a:r>
              <a:rPr lang="pt-BR" b="1" dirty="0" smtClean="0">
                <a:solidFill>
                  <a:schemeClr val="tx2"/>
                </a:solidFill>
                <a:cs typeface="Arial" charset="0"/>
              </a:rPr>
              <a:t> Problemas e viabilidade</a:t>
            </a:r>
          </a:p>
          <a:p>
            <a:pPr>
              <a:lnSpc>
                <a:spcPct val="150000"/>
              </a:lnSpc>
              <a:spcAft>
                <a:spcPct val="10000"/>
              </a:spcAft>
              <a:buFont typeface="Wingdings" pitchFamily="2" charset="2"/>
              <a:buChar char="Ø"/>
            </a:pPr>
            <a:r>
              <a:rPr lang="pt-BR" b="1" dirty="0" smtClean="0">
                <a:solidFill>
                  <a:schemeClr val="tx2"/>
                </a:solidFill>
                <a:cs typeface="Arial" charset="0"/>
              </a:rPr>
              <a:t>Considerações </a:t>
            </a:r>
            <a:r>
              <a:rPr lang="pt-BR" b="1" dirty="0">
                <a:solidFill>
                  <a:schemeClr val="tx2"/>
                </a:solidFill>
                <a:cs typeface="Arial" charset="0"/>
              </a:rPr>
              <a:t>Finais</a:t>
            </a: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2</a:t>
            </a:fld>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múltiplas</a:t>
            </a:r>
            <a:r>
              <a:rPr lang="en-US" sz="2800" b="1" dirty="0" smtClean="0">
                <a:solidFill>
                  <a:schemeClr val="tx2"/>
                </a:solidFill>
                <a:cs typeface="Arial" charset="0"/>
              </a:rPr>
              <a:t> </a:t>
            </a:r>
            <a:r>
              <a:rPr lang="en-US" sz="2800" b="1" dirty="0" err="1" smtClean="0">
                <a:solidFill>
                  <a:schemeClr val="tx2"/>
                </a:solidFill>
                <a:cs typeface="Arial" charset="0"/>
              </a:rPr>
              <a:t>células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20</a:t>
            </a:fld>
            <a:endParaRPr lang="pt-BR" dirty="0"/>
          </a:p>
        </p:txBody>
      </p:sp>
      <p:sp>
        <p:nvSpPr>
          <p:cNvPr id="8" name="Rectangle 9"/>
          <p:cNvSpPr>
            <a:spLocks noChangeArrowheads="1"/>
          </p:cNvSpPr>
          <p:nvPr/>
        </p:nvSpPr>
        <p:spPr bwMode="auto">
          <a:xfrm>
            <a:off x="611758" y="1340336"/>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Topologia utilizando conversor matricial:</a:t>
            </a:r>
            <a:endParaRPr lang="en-US" noProof="1"/>
          </a:p>
        </p:txBody>
      </p:sp>
      <p:pic>
        <p:nvPicPr>
          <p:cNvPr id="6" name="Imagem 5"/>
          <p:cNvPicPr>
            <a:picLocks noChangeAspect="1"/>
          </p:cNvPicPr>
          <p:nvPr/>
        </p:nvPicPr>
        <p:blipFill>
          <a:blip r:embed="rId4"/>
          <a:stretch>
            <a:fillRect/>
          </a:stretch>
        </p:blipFill>
        <p:spPr>
          <a:xfrm>
            <a:off x="1475656" y="1975609"/>
            <a:ext cx="6257925" cy="4114800"/>
          </a:xfrm>
          <a:prstGeom prst="rect">
            <a:avLst/>
          </a:prstGeom>
        </p:spPr>
      </p:pic>
    </p:spTree>
    <p:extLst>
      <p:ext uri="{BB962C8B-B14F-4D97-AF65-F5344CB8AC3E}">
        <p14:creationId xmlns:p14="http://schemas.microsoft.com/office/powerpoint/2010/main" val="826874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Problemas</a:t>
            </a:r>
            <a:r>
              <a:rPr lang="en-US" sz="2800" b="1" dirty="0" smtClean="0">
                <a:solidFill>
                  <a:schemeClr val="tx2"/>
                </a:solidFill>
                <a:cs typeface="Arial" charset="0"/>
              </a:rPr>
              <a:t> e </a:t>
            </a:r>
            <a:r>
              <a:rPr lang="en-US" sz="2800" b="1" dirty="0" err="1" smtClean="0">
                <a:solidFill>
                  <a:schemeClr val="tx2"/>
                </a:solidFill>
                <a:cs typeface="Arial" charset="0"/>
              </a:rPr>
              <a:t>Viabilidade</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21</a:t>
            </a:fld>
            <a:endParaRPr lang="pt-BR" dirty="0"/>
          </a:p>
        </p:txBody>
      </p:sp>
      <p:pic>
        <p:nvPicPr>
          <p:cNvPr id="2" name="Imagem 1"/>
          <p:cNvPicPr>
            <a:picLocks noChangeAspect="1"/>
          </p:cNvPicPr>
          <p:nvPr/>
        </p:nvPicPr>
        <p:blipFill>
          <a:blip r:embed="rId4"/>
          <a:stretch>
            <a:fillRect/>
          </a:stretch>
        </p:blipFill>
        <p:spPr>
          <a:xfrm>
            <a:off x="901700" y="1987867"/>
            <a:ext cx="7277100" cy="3695700"/>
          </a:xfrm>
          <a:prstGeom prst="rect">
            <a:avLst/>
          </a:prstGeom>
        </p:spPr>
      </p:pic>
    </p:spTree>
    <p:extLst>
      <p:ext uri="{BB962C8B-B14F-4D97-AF65-F5344CB8AC3E}">
        <p14:creationId xmlns:p14="http://schemas.microsoft.com/office/powerpoint/2010/main" val="1856990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Considerações finais</a:t>
            </a: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22</a:t>
            </a:fld>
            <a:endParaRPr lang="pt-BR" dirty="0"/>
          </a:p>
        </p:txBody>
      </p:sp>
      <p:sp>
        <p:nvSpPr>
          <p:cNvPr id="6" name="Rectangle 9"/>
          <p:cNvSpPr>
            <a:spLocks noChangeArrowheads="1"/>
          </p:cNvSpPr>
          <p:nvPr/>
        </p:nvSpPr>
        <p:spPr bwMode="auto">
          <a:xfrm>
            <a:off x="539750" y="1484785"/>
            <a:ext cx="787186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pt-BR" noProof="1"/>
              <a:t>Em 2020 estimasse que 20% da energia utilizada na Europa será proveniente de torres eólicas</a:t>
            </a:r>
            <a:r>
              <a:rPr lang="pt-BR" noProof="1" smtClean="0"/>
              <a:t>.</a:t>
            </a:r>
          </a:p>
          <a:p>
            <a:pPr marL="0" lvl="1" algn="just"/>
            <a:endParaRPr lang="pt-BR" noProof="1"/>
          </a:p>
          <a:p>
            <a:pPr marL="0" lvl="1" algn="just"/>
            <a:r>
              <a:rPr lang="pt-BR" noProof="1" smtClean="0"/>
              <a:t>A </a:t>
            </a:r>
            <a:r>
              <a:rPr lang="pt-BR" noProof="1"/>
              <a:t>potência </a:t>
            </a:r>
            <a:r>
              <a:rPr lang="pt-BR" noProof="1" smtClean="0"/>
              <a:t>nominal das </a:t>
            </a:r>
            <a:r>
              <a:rPr lang="pt-BR" noProof="1"/>
              <a:t>turbinas irá aumentar e as fazendas eólicas estão começando a surgir em terrenos off-shore por busca de um maior aproveitamento</a:t>
            </a:r>
            <a:r>
              <a:rPr lang="pt-BR" noProof="1" smtClean="0"/>
              <a:t>.</a:t>
            </a:r>
          </a:p>
          <a:p>
            <a:pPr marL="0" lvl="1" algn="just"/>
            <a:endParaRPr lang="pt-BR" noProof="1"/>
          </a:p>
          <a:p>
            <a:pPr marL="0" lvl="1" algn="just"/>
            <a:r>
              <a:rPr lang="pt-BR" noProof="1"/>
              <a:t>Seguindo a mesma tendência os conversores estáticos necessitarão trabalhar com elevada densidade de potência, design mais compacto, menos materiais e componentes, e menor custo. Os projetos de geradores eólicos necessitarão de maior robustez para trabalhar em ambientes extremos e condições de redes piores</a:t>
            </a:r>
            <a:r>
              <a:rPr lang="pt-BR" noProof="1" smtClean="0"/>
              <a:t>.</a:t>
            </a:r>
          </a:p>
          <a:p>
            <a:pPr marL="0" lvl="1" algn="just"/>
            <a:endParaRPr lang="pt-BR" noProof="1"/>
          </a:p>
          <a:p>
            <a:pPr marL="0" lvl="1" algn="just"/>
            <a:r>
              <a:rPr lang="pt-BR" noProof="1"/>
              <a:t>Desta maneira, novas áreas de pesquisa necessitam ser exploradas, como modulações para trabalhar com menores temperaturas de junção nos semicondutores, sistemas redundantes, modelagem dos problemas em uma turbina eólica para manutenção preventiva.</a:t>
            </a:r>
          </a:p>
        </p:txBody>
      </p:sp>
    </p:spTree>
    <p:extLst>
      <p:ext uri="{BB962C8B-B14F-4D97-AF65-F5344CB8AC3E}">
        <p14:creationId xmlns:p14="http://schemas.microsoft.com/office/powerpoint/2010/main" val="138199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Objetivo</a:t>
            </a:r>
            <a:endParaRPr lang="pt-BR" sz="2800" b="1" dirty="0">
              <a:effectLst>
                <a:outerShdw blurRad="38100" dist="38100" dir="2700000" algn="tl">
                  <a:srgbClr val="C0C0C0"/>
                </a:outerShdw>
              </a:effectLst>
              <a:cs typeface="Arial" charset="0"/>
            </a:endParaRPr>
          </a:p>
        </p:txBody>
      </p:sp>
      <p:sp>
        <p:nvSpPr>
          <p:cNvPr id="11" name="Rectangle 9"/>
          <p:cNvSpPr>
            <a:spLocks noChangeArrowheads="1"/>
          </p:cNvSpPr>
          <p:nvPr/>
        </p:nvSpPr>
        <p:spPr bwMode="auto">
          <a:xfrm>
            <a:off x="611758" y="1700808"/>
            <a:ext cx="777666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pt-BR" noProof="1" smtClean="0"/>
              <a:t>Power </a:t>
            </a:r>
            <a:r>
              <a:rPr lang="pt-BR" noProof="1"/>
              <a:t>Electronics Converters for Wind Turbine Systems</a:t>
            </a:r>
          </a:p>
          <a:p>
            <a:pPr marL="0" lvl="1" algn="just"/>
            <a:r>
              <a:rPr lang="pt-BR" noProof="1"/>
              <a:t>Frede Blaabjerg, Fellow, IEEE, Marco Liserre, Senior Member, IEEE, and KeMa, Member</a:t>
            </a:r>
            <a:r>
              <a:rPr lang="pt-BR" noProof="1"/>
              <a:t>, </a:t>
            </a:r>
            <a:r>
              <a:rPr lang="pt-BR" noProof="1" smtClean="0"/>
              <a:t>IEEE</a:t>
            </a:r>
            <a:endParaRPr lang="pt-BR" noProof="1"/>
          </a:p>
          <a:p>
            <a:pPr marL="0" lvl="1" algn="just"/>
            <a:r>
              <a:rPr lang="pt-BR" noProof="1"/>
              <a:t>IEEE TRANSACTIONS ON INDUSTRY APPLICATIONS, VOL. 48, NO. 2, </a:t>
            </a:r>
            <a:r>
              <a:rPr lang="pt-BR" noProof="1"/>
              <a:t>MARCH/APRIL </a:t>
            </a:r>
            <a:r>
              <a:rPr lang="pt-BR" noProof="1" smtClean="0"/>
              <a:t>2012</a:t>
            </a:r>
          </a:p>
          <a:p>
            <a:pPr marL="0" lvl="1" algn="just"/>
            <a:endParaRPr lang="pt-BR" noProof="1"/>
          </a:p>
          <a:p>
            <a:pPr marL="0" lvl="1" algn="just"/>
            <a:r>
              <a:rPr lang="pt-BR" noProof="1"/>
              <a:t>Este artigo apresenta uma breve revisão sobre os conversores estáticos e geradores utilizados atualmente nos sistemas eólicos de elevada potência e levanta algumas questões a respeito da viabilidade destes sistemas em grandes escalas.</a:t>
            </a:r>
          </a:p>
          <a:p>
            <a:pPr marL="0" lvl="1" algn="just"/>
            <a:endParaRPr lang="pt-BR" noProof="1" smtClean="0"/>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3</a:t>
            </a:fld>
            <a:endParaRPr lang="pt-BR" dirty="0"/>
          </a:p>
        </p:txBody>
      </p:sp>
    </p:spTree>
    <p:extLst>
      <p:ext uri="{BB962C8B-B14F-4D97-AF65-F5344CB8AC3E}">
        <p14:creationId xmlns:p14="http://schemas.microsoft.com/office/powerpoint/2010/main" val="1757755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Introdução</a:t>
            </a:r>
            <a:endParaRPr lang="pt-BR" sz="2800" b="1" dirty="0">
              <a:effectLst>
                <a:outerShdw blurRad="38100" dist="38100" dir="2700000" algn="tl">
                  <a:srgbClr val="C0C0C0"/>
                </a:outerShdw>
              </a:effectLst>
              <a:cs typeface="Arial" charset="0"/>
            </a:endParaRPr>
          </a:p>
        </p:txBody>
      </p:sp>
      <p:sp>
        <p:nvSpPr>
          <p:cNvPr id="11" name="Rectangle 9"/>
          <p:cNvSpPr>
            <a:spLocks noChangeArrowheads="1"/>
          </p:cNvSpPr>
          <p:nvPr/>
        </p:nvSpPr>
        <p:spPr bwMode="auto">
          <a:xfrm>
            <a:off x="611758" y="1340768"/>
            <a:ext cx="777666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pt-BR" noProof="1"/>
              <a:t>2010 – 200GWh (1,8% geração mundial)</a:t>
            </a:r>
          </a:p>
          <a:p>
            <a:pPr marL="0" lvl="1" algn="just"/>
            <a:r>
              <a:rPr lang="pt-BR" noProof="1" smtClean="0"/>
              <a:t>2019 </a:t>
            </a:r>
            <a:r>
              <a:rPr lang="pt-BR" noProof="1"/>
              <a:t>– </a:t>
            </a:r>
            <a:r>
              <a:rPr lang="pt-BR" noProof="1" smtClean="0"/>
              <a:t>1TWh (8</a:t>
            </a:r>
            <a:r>
              <a:rPr lang="pt-BR" noProof="1"/>
              <a:t>% geração mundial</a:t>
            </a:r>
            <a:r>
              <a:rPr lang="pt-BR" noProof="1" smtClean="0"/>
              <a:t>)</a:t>
            </a:r>
          </a:p>
          <a:p>
            <a:pPr marL="0" lvl="1" algn="just"/>
            <a:r>
              <a:rPr lang="pt-BR" noProof="1" smtClean="0"/>
              <a:t>Fonte: </a:t>
            </a:r>
            <a:r>
              <a:rPr lang="pt-BR" i="1" dirty="0"/>
              <a:t>BTM </a:t>
            </a:r>
            <a:r>
              <a:rPr lang="pt-BR" i="1" dirty="0" err="1"/>
              <a:t>Consult</a:t>
            </a:r>
            <a:r>
              <a:rPr lang="pt-BR" i="1" dirty="0"/>
              <a:t> </a:t>
            </a:r>
            <a:r>
              <a:rPr lang="pt-BR" dirty="0"/>
              <a:t>(consultoria independente especializada em estudos sobre comercialização de fontes de geração renováveis de energia elétrica)</a:t>
            </a:r>
            <a:r>
              <a:rPr lang="pt-BR" i="1" dirty="0"/>
              <a:t> </a:t>
            </a:r>
            <a:endParaRPr lang="pt-BR" noProof="1"/>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4</a:t>
            </a:fld>
            <a:endParaRPr lang="pt-BR" dirty="0"/>
          </a:p>
        </p:txBody>
      </p:sp>
      <p:pic>
        <p:nvPicPr>
          <p:cNvPr id="2" name="Imagem 1"/>
          <p:cNvPicPr>
            <a:picLocks noChangeAspect="1"/>
          </p:cNvPicPr>
          <p:nvPr/>
        </p:nvPicPr>
        <p:blipFill>
          <a:blip r:embed="rId4"/>
          <a:stretch>
            <a:fillRect/>
          </a:stretch>
        </p:blipFill>
        <p:spPr>
          <a:xfrm>
            <a:off x="1619672" y="2593368"/>
            <a:ext cx="6624736" cy="3924811"/>
          </a:xfrm>
          <a:prstGeom prst="rect">
            <a:avLst/>
          </a:prstGeom>
        </p:spPr>
      </p:pic>
    </p:spTree>
    <p:extLst>
      <p:ext uri="{BB962C8B-B14F-4D97-AF65-F5344CB8AC3E}">
        <p14:creationId xmlns:p14="http://schemas.microsoft.com/office/powerpoint/2010/main" val="1906318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Introdução</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5</a:t>
            </a:fld>
            <a:endParaRPr lang="pt-BR" dirty="0"/>
          </a:p>
        </p:txBody>
      </p:sp>
      <p:pic>
        <p:nvPicPr>
          <p:cNvPr id="6" name="Imagem 5"/>
          <p:cNvPicPr>
            <a:picLocks noChangeAspect="1"/>
          </p:cNvPicPr>
          <p:nvPr/>
        </p:nvPicPr>
        <p:blipFill>
          <a:blip r:embed="rId4"/>
          <a:stretch>
            <a:fillRect/>
          </a:stretch>
        </p:blipFill>
        <p:spPr>
          <a:xfrm>
            <a:off x="539750" y="1663877"/>
            <a:ext cx="7660726" cy="4030587"/>
          </a:xfrm>
          <a:prstGeom prst="rect">
            <a:avLst/>
          </a:prstGeom>
        </p:spPr>
      </p:pic>
    </p:spTree>
    <p:extLst>
      <p:ext uri="{BB962C8B-B14F-4D97-AF65-F5344CB8AC3E}">
        <p14:creationId xmlns:p14="http://schemas.microsoft.com/office/powerpoint/2010/main" val="1940255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a:t>
            </a:r>
            <a:r>
              <a:rPr lang="en-US" sz="2800" b="1" dirty="0" err="1" smtClean="0">
                <a:solidFill>
                  <a:schemeClr val="tx2"/>
                </a:solidFill>
                <a:cs typeface="Arial" charset="0"/>
              </a:rPr>
              <a:t>Estáticos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6</a:t>
            </a:fld>
            <a:endParaRPr lang="pt-BR" dirty="0"/>
          </a:p>
        </p:txBody>
      </p:sp>
      <p:pic>
        <p:nvPicPr>
          <p:cNvPr id="2" name="Imagem 1"/>
          <p:cNvPicPr>
            <a:picLocks noChangeAspect="1"/>
          </p:cNvPicPr>
          <p:nvPr/>
        </p:nvPicPr>
        <p:blipFill>
          <a:blip r:embed="rId4"/>
          <a:stretch>
            <a:fillRect/>
          </a:stretch>
        </p:blipFill>
        <p:spPr>
          <a:xfrm>
            <a:off x="1043608" y="2204864"/>
            <a:ext cx="6496050" cy="3457575"/>
          </a:xfrm>
          <a:prstGeom prst="rect">
            <a:avLst/>
          </a:prstGeom>
        </p:spPr>
      </p:pic>
    </p:spTree>
    <p:extLst>
      <p:ext uri="{BB962C8B-B14F-4D97-AF65-F5344CB8AC3E}">
        <p14:creationId xmlns:p14="http://schemas.microsoft.com/office/powerpoint/2010/main" val="1739832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Conceitos</a:t>
            </a:r>
            <a:r>
              <a:rPr lang="en-US" sz="2800" b="1" dirty="0" smtClean="0">
                <a:solidFill>
                  <a:schemeClr val="tx2"/>
                </a:solidFill>
                <a:cs typeface="Arial" charset="0"/>
              </a:rPr>
              <a:t> de </a:t>
            </a:r>
            <a:r>
              <a:rPr lang="en-US" sz="2800" b="1" dirty="0" err="1" smtClean="0">
                <a:solidFill>
                  <a:schemeClr val="tx2"/>
                </a:solidFill>
                <a:cs typeface="Arial" charset="0"/>
              </a:rPr>
              <a:t>turbinas</a:t>
            </a:r>
            <a:r>
              <a:rPr lang="en-US" sz="2800" b="1" dirty="0" smtClean="0">
                <a:solidFill>
                  <a:schemeClr val="tx2"/>
                </a:solidFill>
                <a:cs typeface="Arial" charset="0"/>
              </a:rPr>
              <a:t> </a:t>
            </a:r>
            <a:r>
              <a:rPr lang="en-US" sz="2800" b="1" dirty="0" err="1" smtClean="0">
                <a:solidFill>
                  <a:schemeClr val="tx2"/>
                </a:solidFill>
                <a:cs typeface="Arial" charset="0"/>
              </a:rPr>
              <a:t>eólicas</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7</a:t>
            </a:fld>
            <a:endParaRPr lang="pt-BR" dirty="0"/>
          </a:p>
        </p:txBody>
      </p:sp>
      <p:pic>
        <p:nvPicPr>
          <p:cNvPr id="6" name="Imagem 5"/>
          <p:cNvPicPr>
            <a:picLocks noChangeAspect="1"/>
          </p:cNvPicPr>
          <p:nvPr/>
        </p:nvPicPr>
        <p:blipFill>
          <a:blip r:embed="rId4"/>
          <a:stretch>
            <a:fillRect/>
          </a:stretch>
        </p:blipFill>
        <p:spPr>
          <a:xfrm>
            <a:off x="1162050" y="1700808"/>
            <a:ext cx="6457950" cy="2095500"/>
          </a:xfrm>
          <a:prstGeom prst="rect">
            <a:avLst/>
          </a:prstGeom>
        </p:spPr>
      </p:pic>
      <p:pic>
        <p:nvPicPr>
          <p:cNvPr id="7" name="Imagem 6"/>
          <p:cNvPicPr>
            <a:picLocks noChangeAspect="1"/>
          </p:cNvPicPr>
          <p:nvPr/>
        </p:nvPicPr>
        <p:blipFill>
          <a:blip r:embed="rId5"/>
          <a:stretch>
            <a:fillRect/>
          </a:stretch>
        </p:blipFill>
        <p:spPr>
          <a:xfrm>
            <a:off x="1273175" y="4570437"/>
            <a:ext cx="6534150" cy="1666875"/>
          </a:xfrm>
          <a:prstGeom prst="rect">
            <a:avLst/>
          </a:prstGeom>
        </p:spPr>
      </p:pic>
      <p:sp>
        <p:nvSpPr>
          <p:cNvPr id="8" name="Rectangle 9"/>
          <p:cNvSpPr>
            <a:spLocks noChangeArrowheads="1"/>
          </p:cNvSpPr>
          <p:nvPr/>
        </p:nvSpPr>
        <p:spPr bwMode="auto">
          <a:xfrm>
            <a:off x="611758" y="1340768"/>
            <a:ext cx="777666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Processamento parcial de energia:</a:t>
            </a:r>
          </a:p>
          <a:p>
            <a:pPr marL="0" lvl="1" algn="just"/>
            <a:endParaRPr lang="en-US" noProof="1"/>
          </a:p>
          <a:p>
            <a:pPr marL="0" lvl="1" algn="just"/>
            <a:endParaRPr lang="en-US" noProof="1" smtClean="0"/>
          </a:p>
          <a:p>
            <a:pPr marL="0" lvl="1" algn="just"/>
            <a:endParaRPr lang="en-US" noProof="1"/>
          </a:p>
          <a:p>
            <a:pPr marL="0" lvl="1" algn="just"/>
            <a:endParaRPr lang="en-US" noProof="1" smtClean="0"/>
          </a:p>
          <a:p>
            <a:pPr marL="0" lvl="1" algn="just"/>
            <a:endParaRPr lang="en-US" noProof="1"/>
          </a:p>
          <a:p>
            <a:pPr marL="0" lvl="1" algn="just"/>
            <a:endParaRPr lang="en-US" noProof="1" smtClean="0"/>
          </a:p>
          <a:p>
            <a:pPr marL="0" lvl="1" algn="just"/>
            <a:endParaRPr lang="en-US" noProof="1"/>
          </a:p>
          <a:p>
            <a:pPr marL="0" lvl="1" algn="just"/>
            <a:endParaRPr lang="en-US" noProof="1" smtClean="0"/>
          </a:p>
          <a:p>
            <a:pPr marL="0" lvl="1" algn="just"/>
            <a:endParaRPr lang="en-US" noProof="1"/>
          </a:p>
          <a:p>
            <a:pPr marL="0" lvl="1" algn="just"/>
            <a:r>
              <a:rPr lang="en-US" noProof="1" smtClean="0"/>
              <a:t>Processamento total de energia:</a:t>
            </a:r>
            <a:endParaRPr lang="pt-BR" noProof="1"/>
          </a:p>
        </p:txBody>
      </p:sp>
    </p:spTree>
    <p:extLst>
      <p:ext uri="{BB962C8B-B14F-4D97-AF65-F5344CB8AC3E}">
        <p14:creationId xmlns:p14="http://schemas.microsoft.com/office/powerpoint/2010/main" val="76307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8</a:t>
            </a:fld>
            <a:endParaRPr lang="pt-BR" dirty="0"/>
          </a:p>
        </p:txBody>
      </p:sp>
      <p:sp>
        <p:nvSpPr>
          <p:cNvPr id="8" name="Rectangle 9"/>
          <p:cNvSpPr>
            <a:spLocks noChangeArrowheads="1"/>
          </p:cNvSpPr>
          <p:nvPr/>
        </p:nvSpPr>
        <p:spPr bwMode="auto">
          <a:xfrm>
            <a:off x="611758" y="1340768"/>
            <a:ext cx="7776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Conversores unidirecionais:</a:t>
            </a:r>
          </a:p>
        </p:txBody>
      </p:sp>
      <p:pic>
        <p:nvPicPr>
          <p:cNvPr id="2" name="Imagem 1"/>
          <p:cNvPicPr>
            <a:picLocks noChangeAspect="1"/>
          </p:cNvPicPr>
          <p:nvPr/>
        </p:nvPicPr>
        <p:blipFill>
          <a:blip r:embed="rId4"/>
          <a:stretch>
            <a:fillRect/>
          </a:stretch>
        </p:blipFill>
        <p:spPr>
          <a:xfrm>
            <a:off x="2051720" y="1698538"/>
            <a:ext cx="5437584" cy="2088878"/>
          </a:xfrm>
          <a:prstGeom prst="rect">
            <a:avLst/>
          </a:prstGeom>
        </p:spPr>
      </p:pic>
      <p:pic>
        <p:nvPicPr>
          <p:cNvPr id="9" name="Imagem 8"/>
          <p:cNvPicPr>
            <a:picLocks noChangeAspect="1"/>
          </p:cNvPicPr>
          <p:nvPr/>
        </p:nvPicPr>
        <p:blipFill>
          <a:blip r:embed="rId5"/>
          <a:stretch>
            <a:fillRect/>
          </a:stretch>
        </p:blipFill>
        <p:spPr>
          <a:xfrm>
            <a:off x="2126912" y="3883207"/>
            <a:ext cx="5375779" cy="2237881"/>
          </a:xfrm>
          <a:prstGeom prst="rect">
            <a:avLst/>
          </a:prstGeom>
        </p:spPr>
      </p:pic>
    </p:spTree>
    <p:extLst>
      <p:ext uri="{BB962C8B-B14F-4D97-AF65-F5344CB8AC3E}">
        <p14:creationId xmlns:p14="http://schemas.microsoft.com/office/powerpoint/2010/main" val="363308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sz="2800" b="1" dirty="0" err="1" smtClean="0">
                <a:solidFill>
                  <a:schemeClr val="tx2"/>
                </a:solidFill>
                <a:cs typeface="Arial" charset="0"/>
              </a:rPr>
              <a:t>Conversores</a:t>
            </a:r>
            <a:r>
              <a:rPr lang="en-US" sz="2800" b="1" dirty="0" smtClean="0">
                <a:solidFill>
                  <a:schemeClr val="tx2"/>
                </a:solidFill>
                <a:cs typeface="Arial" charset="0"/>
              </a:rPr>
              <a:t> de </a:t>
            </a:r>
            <a:r>
              <a:rPr lang="en-US" sz="2800" b="1" dirty="0" err="1" smtClean="0">
                <a:solidFill>
                  <a:schemeClr val="tx2"/>
                </a:solidFill>
                <a:cs typeface="Arial" charset="0"/>
              </a:rPr>
              <a:t>única</a:t>
            </a:r>
            <a:r>
              <a:rPr lang="en-US" sz="2800" b="1" dirty="0" smtClean="0">
                <a:solidFill>
                  <a:schemeClr val="tx2"/>
                </a:solidFill>
                <a:cs typeface="Arial" charset="0"/>
              </a:rPr>
              <a:t> </a:t>
            </a:r>
            <a:r>
              <a:rPr lang="en-US" sz="2800" b="1" dirty="0" err="1" smtClean="0">
                <a:solidFill>
                  <a:schemeClr val="tx2"/>
                </a:solidFill>
                <a:cs typeface="Arial" charset="0"/>
              </a:rPr>
              <a:t>célula</a:t>
            </a:r>
            <a:endParaRPr lang="pt-BR" sz="2800" b="1" dirty="0">
              <a:effectLst>
                <a:outerShdw blurRad="38100" dist="38100" dir="2700000" algn="tl">
                  <a:srgbClr val="C0C0C0"/>
                </a:outerShdw>
              </a:effectLst>
              <a:cs typeface="Arial" charset="0"/>
            </a:endParaRPr>
          </a:p>
        </p:txBody>
      </p:sp>
      <p:sp>
        <p:nvSpPr>
          <p:cNvPr id="3" name="Espaço Reservado para Número de Slide 2"/>
          <p:cNvSpPr>
            <a:spLocks noGrp="1"/>
          </p:cNvSpPr>
          <p:nvPr>
            <p:ph type="sldNum" sz="quarter" idx="12"/>
          </p:nvPr>
        </p:nvSpPr>
        <p:spPr/>
        <p:txBody>
          <a:bodyPr/>
          <a:lstStyle/>
          <a:p>
            <a:pPr>
              <a:defRPr/>
            </a:pPr>
            <a:fld id="{C362C408-B6DC-46BB-A65C-2B5CBEE2E4BD}" type="slidenum">
              <a:rPr lang="pt-BR" smtClean="0"/>
              <a:pPr>
                <a:defRPr/>
              </a:pPr>
              <a:t>9</a:t>
            </a:fld>
            <a:endParaRPr lang="pt-BR" dirty="0"/>
          </a:p>
        </p:txBody>
      </p:sp>
      <p:sp>
        <p:nvSpPr>
          <p:cNvPr id="8" name="Rectangle 9"/>
          <p:cNvSpPr>
            <a:spLocks noChangeArrowheads="1"/>
          </p:cNvSpPr>
          <p:nvPr/>
        </p:nvSpPr>
        <p:spPr bwMode="auto">
          <a:xfrm>
            <a:off x="611758" y="1340768"/>
            <a:ext cx="77766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just"/>
            <a:r>
              <a:rPr lang="en-US" noProof="1" smtClean="0"/>
              <a:t>Conversores unidirecionais:</a:t>
            </a:r>
          </a:p>
          <a:p>
            <a:pPr marL="0" lvl="1" algn="just"/>
            <a:endParaRPr lang="en-US" noProof="1"/>
          </a:p>
          <a:p>
            <a:pPr marL="0" lvl="1" algn="just"/>
            <a:r>
              <a:rPr lang="en-US" noProof="1" smtClean="0"/>
              <a:t>- No CSI o conversor não necessita estar na torre eólica, podendo aproveitar a indutância dos cabos.</a:t>
            </a:r>
          </a:p>
        </p:txBody>
      </p:sp>
      <p:pic>
        <p:nvPicPr>
          <p:cNvPr id="9" name="Imagem 8"/>
          <p:cNvPicPr>
            <a:picLocks noChangeAspect="1"/>
          </p:cNvPicPr>
          <p:nvPr/>
        </p:nvPicPr>
        <p:blipFill>
          <a:blip r:embed="rId4"/>
          <a:stretch>
            <a:fillRect/>
          </a:stretch>
        </p:blipFill>
        <p:spPr>
          <a:xfrm>
            <a:off x="2126912" y="3711399"/>
            <a:ext cx="5375779" cy="2237881"/>
          </a:xfrm>
          <a:prstGeom prst="rect">
            <a:avLst/>
          </a:prstGeom>
        </p:spPr>
      </p:pic>
    </p:spTree>
    <p:extLst>
      <p:ext uri="{BB962C8B-B14F-4D97-AF65-F5344CB8AC3E}">
        <p14:creationId xmlns:p14="http://schemas.microsoft.com/office/powerpoint/2010/main" val="2450453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28011</TotalTime>
  <Words>788</Words>
  <Application>Microsoft Office PowerPoint</Application>
  <PresentationFormat>Apresentação na tela (4:3)</PresentationFormat>
  <Paragraphs>147</Paragraphs>
  <Slides>22</Slides>
  <Notes>22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Arial</vt:lpstr>
      <vt:lpstr>Calibri</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Lavoratório de Sistemas Motrizes</dc:creator>
  <cp:lastModifiedBy>Fabio</cp:lastModifiedBy>
  <cp:revision>675</cp:revision>
  <dcterms:created xsi:type="dcterms:W3CDTF">2008-05-27T19:40:04Z</dcterms:created>
  <dcterms:modified xsi:type="dcterms:W3CDTF">2015-10-18T16:40:21Z</dcterms:modified>
</cp:coreProperties>
</file>