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6" r:id="rId2"/>
    <p:sldId id="339" r:id="rId3"/>
    <p:sldId id="359" r:id="rId4"/>
    <p:sldId id="360" r:id="rId5"/>
    <p:sldId id="268" r:id="rId6"/>
    <p:sldId id="355" r:id="rId7"/>
    <p:sldId id="353" r:id="rId8"/>
    <p:sldId id="354" r:id="rId9"/>
    <p:sldId id="294" r:id="rId10"/>
    <p:sldId id="349" r:id="rId11"/>
    <p:sldId id="356" r:id="rId12"/>
    <p:sldId id="357" r:id="rId13"/>
    <p:sldId id="296" r:id="rId14"/>
    <p:sldId id="358" r:id="rId15"/>
    <p:sldId id="277" r:id="rId16"/>
    <p:sldId id="278" r:id="rId17"/>
    <p:sldId id="340" r:id="rId18"/>
    <p:sldId id="362" r:id="rId19"/>
    <p:sldId id="361" r:id="rId20"/>
    <p:sldId id="341" r:id="rId21"/>
    <p:sldId id="343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983"/>
    <a:srgbClr val="265A9A"/>
    <a:srgbClr val="183983"/>
    <a:srgbClr val="214397"/>
    <a:srgbClr val="21358B"/>
    <a:srgbClr val="255997"/>
    <a:srgbClr val="2C6AB6"/>
    <a:srgbClr val="E1DA7F"/>
    <a:srgbClr val="202582"/>
    <a:srgbClr val="BDB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718" autoAdjust="0"/>
  </p:normalViewPr>
  <p:slideViewPr>
    <p:cSldViewPr snapToGrid="0">
      <p:cViewPr varScale="1">
        <p:scale>
          <a:sx n="92" d="100"/>
          <a:sy n="92" d="100"/>
        </p:scale>
        <p:origin x="-13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F4AB-B3FE-48ED-8B18-0629A37308CB}" type="datetimeFigureOut">
              <a:rPr lang="pt-BR" smtClean="0"/>
              <a:pPr/>
              <a:t>09/08/2015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6D2CC-CFCC-4EF0-BF49-6002D7BE6BE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83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 userDrawn="1"/>
        </p:nvSpPr>
        <p:spPr>
          <a:xfrm>
            <a:off x="0" y="1362073"/>
            <a:ext cx="9144000" cy="5495927"/>
          </a:xfrm>
          <a:prstGeom prst="rect">
            <a:avLst/>
          </a:prstGeom>
          <a:solidFill>
            <a:srgbClr val="255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1DA7F"/>
              </a:solidFill>
            </a:endParaRPr>
          </a:p>
        </p:txBody>
      </p:sp>
      <p:cxnSp>
        <p:nvCxnSpPr>
          <p:cNvPr id="50" name="Conector reto 49"/>
          <p:cNvCxnSpPr/>
          <p:nvPr userDrawn="1"/>
        </p:nvCxnSpPr>
        <p:spPr>
          <a:xfrm>
            <a:off x="745682" y="3920241"/>
            <a:ext cx="7674418" cy="4059"/>
          </a:xfrm>
          <a:prstGeom prst="line">
            <a:avLst/>
          </a:prstGeom>
          <a:ln w="25400" cap="rnd" cmpd="sng">
            <a:solidFill>
              <a:srgbClr val="E1DA7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GEPOC_colorido_escrit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72250" y="142768"/>
            <a:ext cx="2314576" cy="1070286"/>
          </a:xfrm>
          <a:prstGeom prst="rect">
            <a:avLst/>
          </a:prstGeom>
        </p:spPr>
      </p:pic>
      <p:cxnSp>
        <p:nvCxnSpPr>
          <p:cNvPr id="28" name="Conector reto 27"/>
          <p:cNvCxnSpPr/>
          <p:nvPr userDrawn="1"/>
        </p:nvCxnSpPr>
        <p:spPr>
          <a:xfrm flipV="1">
            <a:off x="1809750" y="6010275"/>
            <a:ext cx="5419725" cy="1"/>
          </a:xfrm>
          <a:prstGeom prst="line">
            <a:avLst/>
          </a:prstGeom>
          <a:ln w="25400" cap="rnd" cmpd="sng">
            <a:solidFill>
              <a:srgbClr val="E1DA7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ufsm_marca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9743" y="194691"/>
            <a:ext cx="2645664" cy="963168"/>
          </a:xfrm>
          <a:prstGeom prst="rect">
            <a:avLst/>
          </a:prstGeom>
        </p:spPr>
      </p:pic>
      <p:sp>
        <p:nvSpPr>
          <p:cNvPr id="15" name="Espaço Reservado para Texto 14"/>
          <p:cNvSpPr>
            <a:spLocks noGrp="1"/>
          </p:cNvSpPr>
          <p:nvPr>
            <p:ph type="body" sz="quarter" idx="10"/>
          </p:nvPr>
        </p:nvSpPr>
        <p:spPr>
          <a:xfrm>
            <a:off x="638175" y="1685924"/>
            <a:ext cx="7877175" cy="2066925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3600" b="1">
                <a:solidFill>
                  <a:srgbClr val="E1DA7F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628650" y="4276725"/>
            <a:ext cx="7867649" cy="13716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9"/>
          <p:cNvSpPr>
            <a:spLocks noGrp="1"/>
          </p:cNvSpPr>
          <p:nvPr>
            <p:ph type="body" sz="quarter" idx="12"/>
          </p:nvPr>
        </p:nvSpPr>
        <p:spPr>
          <a:xfrm>
            <a:off x="619124" y="6086475"/>
            <a:ext cx="7877175" cy="523875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 b="1">
                <a:solidFill>
                  <a:srgbClr val="E1DA7F"/>
                </a:solidFill>
              </a:defRPr>
            </a:lvl1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P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 userDrawn="1"/>
        </p:nvCxnSpPr>
        <p:spPr>
          <a:xfrm>
            <a:off x="231332" y="6301491"/>
            <a:ext cx="8681336" cy="0"/>
          </a:xfrm>
          <a:prstGeom prst="line">
            <a:avLst/>
          </a:prstGeom>
          <a:ln w="25400" cap="rnd" cmpd="sng">
            <a:solidFill>
              <a:srgbClr val="1D39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647700" y="1276350"/>
            <a:ext cx="7912100" cy="4667249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000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00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600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de-DE" dirty="0"/>
          </a:p>
        </p:txBody>
      </p:sp>
      <p:sp>
        <p:nvSpPr>
          <p:cNvPr id="18" name="Retângulo 17"/>
          <p:cNvSpPr/>
          <p:nvPr userDrawn="1"/>
        </p:nvSpPr>
        <p:spPr>
          <a:xfrm>
            <a:off x="8598296" y="14883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398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1/5</a:t>
            </a:r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1"/>
            <a:ext cx="9144000" cy="809624"/>
          </a:xfrm>
          <a:prstGeom prst="rect">
            <a:avLst/>
          </a:prstGeom>
          <a:solidFill>
            <a:srgbClr val="1D3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BDB42D"/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304800" y="257175"/>
            <a:ext cx="8553450" cy="933449"/>
          </a:xfrm>
          <a:prstGeom prst="rect">
            <a:avLst/>
          </a:prstGeom>
          <a:solidFill>
            <a:srgbClr val="25599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202582"/>
              </a:solidFill>
            </a:endParaRPr>
          </a:p>
        </p:txBody>
      </p:sp>
      <p:sp>
        <p:nvSpPr>
          <p:cNvPr id="30" name="Retângulo 29"/>
          <p:cNvSpPr/>
          <p:nvPr userDrawn="1"/>
        </p:nvSpPr>
        <p:spPr>
          <a:xfrm>
            <a:off x="8324849" y="6010275"/>
            <a:ext cx="5810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27DFF17D-F559-4B3C-A39D-0B3CCADF2E82}" type="slidenum">
              <a:rPr lang="pt-BR" sz="1400" b="1" baseline="0" smtClean="0">
                <a:solidFill>
                  <a:srgbClr val="1D3983"/>
                </a:solidFill>
                <a:latin typeface="+mj-lt"/>
                <a:cs typeface="Arial" pitchFamily="34" charset="0"/>
              </a:rPr>
              <a:pPr algn="r"/>
              <a:t>‹nº›</a:t>
            </a:fld>
            <a:endParaRPr lang="pt-BR" sz="1400" dirty="0">
              <a:latin typeface="+mj-lt"/>
            </a:endParaRPr>
          </a:p>
        </p:txBody>
      </p:sp>
      <p:pic>
        <p:nvPicPr>
          <p:cNvPr id="11" name="Imagem 10" descr="GEPOC_horizonta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3933" y="6403847"/>
            <a:ext cx="2986707" cy="330327"/>
          </a:xfrm>
          <a:prstGeom prst="rect">
            <a:avLst/>
          </a:prstGeom>
        </p:spPr>
      </p:pic>
      <p:sp>
        <p:nvSpPr>
          <p:cNvPr id="15" name="Espaço Reservado para Texto 14"/>
          <p:cNvSpPr>
            <a:spLocks noGrp="1"/>
          </p:cNvSpPr>
          <p:nvPr>
            <p:ph type="body" sz="quarter" idx="11"/>
          </p:nvPr>
        </p:nvSpPr>
        <p:spPr>
          <a:xfrm>
            <a:off x="495300" y="361950"/>
            <a:ext cx="8191500" cy="70485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3600" b="1">
                <a:solidFill>
                  <a:srgbClr val="E1DA7F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91125" y="6457950"/>
            <a:ext cx="3724275" cy="257175"/>
          </a:xfrm>
          <a:prstGeom prst="rect">
            <a:avLst/>
          </a:prstGeom>
        </p:spPr>
        <p:txBody>
          <a:bodyPr/>
          <a:lstStyle>
            <a:lvl1pPr algn="r">
              <a:buNone/>
              <a:defRPr sz="1400" b="1">
                <a:solidFill>
                  <a:srgbClr val="1D3983"/>
                </a:solidFill>
              </a:defRPr>
            </a:lvl1pPr>
          </a:lstStyle>
          <a:p>
            <a:pPr lvl="0"/>
            <a:r>
              <a:rPr lang="pt-BR" dirty="0" smtClean="0">
                <a:solidFill>
                  <a:srgbClr val="2C6AB6"/>
                </a:solidFill>
              </a:rPr>
              <a:t>Prof. Dr. Luciano </a:t>
            </a:r>
            <a:r>
              <a:rPr lang="pt-BR" dirty="0" err="1" smtClean="0">
                <a:solidFill>
                  <a:srgbClr val="2C6AB6"/>
                </a:solidFill>
              </a:rPr>
              <a:t>Schuch</a:t>
            </a:r>
            <a:endParaRPr lang="pt-BR" dirty="0" smtClean="0">
              <a:solidFill>
                <a:srgbClr val="2C6AB6"/>
              </a:solidFill>
            </a:endParaRPr>
          </a:p>
          <a:p>
            <a:pPr lvl="0"/>
            <a:r>
              <a:rPr lang="pt-BR" dirty="0" smtClean="0">
                <a:solidFill>
                  <a:srgbClr val="2C6AB6"/>
                </a:solidFill>
              </a:rPr>
              <a:t> 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Título 19"/>
          <p:cNvSpPr>
            <a:spLocks noGrp="1"/>
          </p:cNvSpPr>
          <p:nvPr>
            <p:ph type="title"/>
          </p:nvPr>
        </p:nvSpPr>
        <p:spPr>
          <a:xfrm>
            <a:off x="419100" y="8588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4800" dirty="0" smtClean="0"/>
              <a:t>SISTEMAS DE GERAÇÃO RENOVÁVEIS DE ENERGIA ELÉTRICA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2800" dirty="0" smtClean="0"/>
              <a:t>Dr. Luciano </a:t>
            </a:r>
            <a:r>
              <a:rPr lang="pt-BR" sz="2800" dirty="0" err="1" smtClean="0"/>
              <a:t>Schuch</a:t>
            </a:r>
            <a:endParaRPr lang="pt-BR" sz="2800" dirty="0" smtClean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619124" y="5079741"/>
            <a:ext cx="7877175" cy="929171"/>
          </a:xfrm>
        </p:spPr>
        <p:txBody>
          <a:bodyPr/>
          <a:lstStyle/>
          <a:p>
            <a:r>
              <a:rPr lang="pt-BR" dirty="0" smtClean="0"/>
              <a:t>Aula 1</a:t>
            </a:r>
          </a:p>
          <a:p>
            <a:r>
              <a:rPr lang="pt-BR" dirty="0" smtClean="0"/>
              <a:t>Schuch.prof@gmail.com</a:t>
            </a:r>
          </a:p>
          <a:p>
            <a:endParaRPr lang="pt-BR" dirty="0"/>
          </a:p>
        </p:txBody>
      </p:sp>
    </p:spTree>
  </p:cSld>
  <p:clrMapOvr>
    <a:masterClrMapping/>
  </p:clrMapOvr>
  <p:transition advTm="373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52842" y="1297133"/>
            <a:ext cx="5865570" cy="542058"/>
          </a:xfrm>
        </p:spPr>
        <p:txBody>
          <a:bodyPr/>
          <a:lstStyle/>
          <a:p>
            <a:r>
              <a:rPr lang="pt-BR" dirty="0" smtClean="0"/>
              <a:t>Geração de Energia Elétrica no Mundo</a:t>
            </a:r>
            <a:r>
              <a:rPr lang="pt-BR" baseline="30000" dirty="0" smtClean="0"/>
              <a:t>3</a:t>
            </a:r>
            <a:endParaRPr lang="pt-BR" baseline="30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Dr. Luciano </a:t>
            </a:r>
            <a:r>
              <a:rPr lang="pt-BR" dirty="0" err="1" smtClean="0"/>
              <a:t>Schuch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2" y="1903134"/>
            <a:ext cx="8473057" cy="408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52842" y="1297133"/>
            <a:ext cx="5865570" cy="542058"/>
          </a:xfrm>
        </p:spPr>
        <p:txBody>
          <a:bodyPr/>
          <a:lstStyle/>
          <a:p>
            <a:r>
              <a:rPr lang="pt-BR" dirty="0" smtClean="0"/>
              <a:t>Geração de Energia Elétrica no Mundo</a:t>
            </a:r>
            <a:r>
              <a:rPr lang="pt-BR" baseline="30000" dirty="0" smtClean="0"/>
              <a:t>3</a:t>
            </a:r>
            <a:endParaRPr lang="pt-BR" baseline="30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Dr. Luciano </a:t>
            </a:r>
            <a:r>
              <a:rPr lang="pt-BR" dirty="0" err="1" smtClean="0"/>
              <a:t>Schuch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8" y="1797626"/>
            <a:ext cx="4121903" cy="422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4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52842" y="1297133"/>
            <a:ext cx="5865570" cy="542058"/>
          </a:xfrm>
        </p:spPr>
        <p:txBody>
          <a:bodyPr/>
          <a:lstStyle/>
          <a:p>
            <a:r>
              <a:rPr lang="pt-BR" dirty="0" smtClean="0"/>
              <a:t>Consumo </a:t>
            </a:r>
            <a:r>
              <a:rPr lang="pt-BR" dirty="0" smtClean="0"/>
              <a:t>de Energia Elétrica no Mundo</a:t>
            </a:r>
            <a:r>
              <a:rPr lang="pt-BR" baseline="30000" dirty="0" smtClean="0"/>
              <a:t>3</a:t>
            </a:r>
            <a:endParaRPr lang="pt-BR" baseline="30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Dr. Luciano </a:t>
            </a:r>
            <a:r>
              <a:rPr lang="pt-BR" dirty="0" err="1" smtClean="0"/>
              <a:t>Schuch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0"/>
          <a:stretch/>
        </p:blipFill>
        <p:spPr bwMode="auto">
          <a:xfrm>
            <a:off x="384467" y="1870359"/>
            <a:ext cx="8104909" cy="381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9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52841" y="1297133"/>
            <a:ext cx="7665032" cy="542058"/>
          </a:xfrm>
        </p:spPr>
        <p:txBody>
          <a:bodyPr/>
          <a:lstStyle/>
          <a:p>
            <a:r>
              <a:rPr lang="pt-BR" dirty="0" smtClean="0"/>
              <a:t>Emissão de CO</a:t>
            </a:r>
            <a:r>
              <a:rPr lang="pt-BR" baseline="-25000" dirty="0" smtClean="0"/>
              <a:t>2</a:t>
            </a:r>
            <a:r>
              <a:rPr lang="pt-BR" dirty="0" smtClean="0"/>
              <a:t> no mundo</a:t>
            </a:r>
            <a:r>
              <a:rPr lang="pt-BR" baseline="30000" dirty="0" smtClean="0"/>
              <a:t>3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Dr. Luciano </a:t>
            </a:r>
            <a:r>
              <a:rPr lang="pt-BR" dirty="0" err="1" smtClean="0"/>
              <a:t>Schuch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82" y="1831795"/>
            <a:ext cx="8343900" cy="388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52841" y="1297133"/>
            <a:ext cx="7665032" cy="542058"/>
          </a:xfrm>
        </p:spPr>
        <p:txBody>
          <a:bodyPr/>
          <a:lstStyle/>
          <a:p>
            <a:r>
              <a:rPr lang="pt-BR" dirty="0" smtClean="0"/>
              <a:t>Emissão de CO</a:t>
            </a:r>
            <a:r>
              <a:rPr lang="pt-BR" baseline="-25000" dirty="0" smtClean="0"/>
              <a:t>2</a:t>
            </a:r>
            <a:r>
              <a:rPr lang="pt-BR" dirty="0" smtClean="0"/>
              <a:t> no mundo</a:t>
            </a:r>
            <a:r>
              <a:rPr lang="pt-BR" baseline="30000" dirty="0" smtClean="0"/>
              <a:t>3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Dr. Luciano </a:t>
            </a:r>
            <a:r>
              <a:rPr lang="pt-BR" dirty="0" err="1" smtClean="0"/>
              <a:t>Schuch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02" y="1792485"/>
            <a:ext cx="3679680" cy="403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3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231" y="1280681"/>
            <a:ext cx="2726858" cy="180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9906" y="4109605"/>
            <a:ext cx="28575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3551" y="4123893"/>
            <a:ext cx="3102985" cy="207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26424" y="1296382"/>
            <a:ext cx="2134900" cy="1771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tângulo 5"/>
          <p:cNvSpPr>
            <a:spLocks noChangeArrowheads="1"/>
          </p:cNvSpPr>
          <p:nvPr/>
        </p:nvSpPr>
        <p:spPr bwMode="auto">
          <a:xfrm>
            <a:off x="285750" y="3143250"/>
            <a:ext cx="56058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800" dirty="0"/>
              <a:t>Que energia queremos?</a:t>
            </a:r>
          </a:p>
          <a:p>
            <a:r>
              <a:rPr lang="pt-BR" sz="2800" dirty="0" smtClean="0"/>
              <a:t>                        Que </a:t>
            </a:r>
            <a:r>
              <a:rPr lang="pt-BR" sz="2800" dirty="0"/>
              <a:t>mundo queremos?</a:t>
            </a:r>
          </a:p>
        </p:txBody>
      </p:sp>
      <p:pic>
        <p:nvPicPr>
          <p:cNvPr id="14338" name="Picture 2" descr="http://tioronni.com/images/pol_solo_0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74672" y="1292918"/>
            <a:ext cx="1673905" cy="25192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10" name="Retângulo 1"/>
          <p:cNvSpPr>
            <a:spLocks noChangeArrowheads="1"/>
          </p:cNvSpPr>
          <p:nvPr/>
        </p:nvSpPr>
        <p:spPr bwMode="auto">
          <a:xfrm>
            <a:off x="370176" y="1366693"/>
            <a:ext cx="8429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200" b="1" dirty="0"/>
              <a:t>Principais fontes de Energia Renováveis</a:t>
            </a:r>
          </a:p>
        </p:txBody>
      </p:sp>
      <p:sp>
        <p:nvSpPr>
          <p:cNvPr id="11" name="Retângulo 3"/>
          <p:cNvSpPr>
            <a:spLocks noChangeArrowheads="1"/>
          </p:cNvSpPr>
          <p:nvPr/>
        </p:nvSpPr>
        <p:spPr bwMode="auto">
          <a:xfrm>
            <a:off x="1102739" y="2327563"/>
            <a:ext cx="16323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b="1"/>
              <a:t> Energia Solar</a:t>
            </a:r>
          </a:p>
        </p:txBody>
      </p:sp>
      <p:sp>
        <p:nvSpPr>
          <p:cNvPr id="15" name="Retângulo 4"/>
          <p:cNvSpPr>
            <a:spLocks noChangeArrowheads="1"/>
          </p:cNvSpPr>
          <p:nvPr/>
        </p:nvSpPr>
        <p:spPr bwMode="auto">
          <a:xfrm>
            <a:off x="1745676" y="2827626"/>
            <a:ext cx="16507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b="1"/>
              <a:t>Energia Eólica</a:t>
            </a:r>
          </a:p>
        </p:txBody>
      </p:sp>
      <p:sp>
        <p:nvSpPr>
          <p:cNvPr id="16" name="Retângulo 5"/>
          <p:cNvSpPr>
            <a:spLocks noChangeArrowheads="1"/>
          </p:cNvSpPr>
          <p:nvPr/>
        </p:nvSpPr>
        <p:spPr bwMode="auto">
          <a:xfrm>
            <a:off x="2531489" y="3327688"/>
            <a:ext cx="1783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b="1" dirty="0"/>
              <a:t>Energia Hídrica</a:t>
            </a:r>
          </a:p>
        </p:txBody>
      </p:sp>
      <p:sp>
        <p:nvSpPr>
          <p:cNvPr id="17" name="Retângulo 6"/>
          <p:cNvSpPr>
            <a:spLocks noChangeArrowheads="1"/>
          </p:cNvSpPr>
          <p:nvPr/>
        </p:nvSpPr>
        <p:spPr bwMode="auto">
          <a:xfrm>
            <a:off x="3388739" y="3827751"/>
            <a:ext cx="11961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b="1" dirty="0"/>
              <a:t>Biomassa</a:t>
            </a:r>
          </a:p>
        </p:txBody>
      </p:sp>
      <p:sp>
        <p:nvSpPr>
          <p:cNvPr id="18" name="Retângulo 7"/>
          <p:cNvSpPr>
            <a:spLocks noChangeArrowheads="1"/>
          </p:cNvSpPr>
          <p:nvPr/>
        </p:nvSpPr>
        <p:spPr bwMode="auto">
          <a:xfrm>
            <a:off x="4095176" y="4335894"/>
            <a:ext cx="22753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b="1" dirty="0" smtClean="0"/>
              <a:t>Energia Geotérmica</a:t>
            </a:r>
            <a:endParaRPr lang="pt-BR" sz="2000" b="1" dirty="0"/>
          </a:p>
        </p:txBody>
      </p:sp>
      <p:sp>
        <p:nvSpPr>
          <p:cNvPr id="19" name="Retângulo 8"/>
          <p:cNvSpPr>
            <a:spLocks noChangeArrowheads="1"/>
          </p:cNvSpPr>
          <p:nvPr/>
        </p:nvSpPr>
        <p:spPr bwMode="auto">
          <a:xfrm>
            <a:off x="4674614" y="4907105"/>
            <a:ext cx="37998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b="1" dirty="0"/>
              <a:t>Hidrogênio/Célula de combustível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5060" y="2547931"/>
            <a:ext cx="1477241" cy="115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3149" y="1968025"/>
            <a:ext cx="1617951" cy="105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9727" y="3232874"/>
            <a:ext cx="1601931" cy="120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711" y="5018809"/>
            <a:ext cx="1497665" cy="116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14958" y="4286121"/>
            <a:ext cx="1275051" cy="191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368" y="3329465"/>
            <a:ext cx="1462086" cy="14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Panorama Energético Nacional</a:t>
            </a:r>
            <a:endParaRPr lang="pt-BR" dirty="0"/>
          </a:p>
        </p:txBody>
      </p:sp>
      <p:sp>
        <p:nvSpPr>
          <p:cNvPr id="21" name="Retângulo 3"/>
          <p:cNvSpPr>
            <a:spLocks noChangeArrowheads="1"/>
          </p:cNvSpPr>
          <p:nvPr/>
        </p:nvSpPr>
        <p:spPr bwMode="auto">
          <a:xfrm>
            <a:off x="653150" y="5983419"/>
            <a:ext cx="77462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200" dirty="0"/>
              <a:t> </a:t>
            </a:r>
            <a:r>
              <a:rPr lang="pt-BR" sz="1200" dirty="0" smtClean="0"/>
              <a:t>Fonte: Balanço Energético Nacional </a:t>
            </a:r>
            <a:r>
              <a:rPr lang="pt-BR" sz="1200" dirty="0" smtClean="0"/>
              <a:t>2015: </a:t>
            </a:r>
            <a:r>
              <a:rPr lang="pt-BR" sz="1200" dirty="0" smtClean="0"/>
              <a:t>Ano base </a:t>
            </a:r>
            <a:r>
              <a:rPr lang="pt-BR" sz="1200" dirty="0" smtClean="0"/>
              <a:t>2014 </a:t>
            </a:r>
            <a:r>
              <a:rPr lang="pt-BR" sz="1200" dirty="0" smtClean="0"/>
              <a:t>/ Empresa de Pesquisa Energética. – Rio de Janeiro : </a:t>
            </a:r>
            <a:r>
              <a:rPr lang="pt-BR" sz="1200" dirty="0" smtClean="0"/>
              <a:t>EPE.</a:t>
            </a:r>
            <a:endParaRPr lang="pt-BR" sz="1200" dirty="0"/>
          </a:p>
        </p:txBody>
      </p:sp>
      <p:sp>
        <p:nvSpPr>
          <p:cNvPr id="2" name="Retângulo 1"/>
          <p:cNvSpPr/>
          <p:nvPr/>
        </p:nvSpPr>
        <p:spPr>
          <a:xfrm>
            <a:off x="280554" y="1678583"/>
            <a:ext cx="8614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produção de eletricidade a partir da fonte eólica alcançou 12.210 </a:t>
            </a:r>
            <a:r>
              <a:rPr lang="pt-BR" dirty="0" err="1"/>
              <a:t>GWh</a:t>
            </a:r>
            <a:r>
              <a:rPr lang="pt-BR" dirty="0"/>
              <a:t> em 2014, </a:t>
            </a:r>
            <a:r>
              <a:rPr lang="pt-BR" dirty="0" smtClean="0"/>
              <a:t> </a:t>
            </a:r>
            <a:r>
              <a:rPr lang="pt-BR" dirty="0"/>
              <a:t>aumento de 85,6</a:t>
            </a:r>
            <a:r>
              <a:rPr lang="pt-BR" dirty="0" smtClean="0"/>
              <a:t>%. Potência </a:t>
            </a:r>
            <a:r>
              <a:rPr lang="pt-BR" dirty="0"/>
              <a:t>instalada </a:t>
            </a:r>
            <a:r>
              <a:rPr lang="pt-BR" dirty="0" smtClean="0"/>
              <a:t>expandiu </a:t>
            </a:r>
            <a:r>
              <a:rPr lang="pt-BR" dirty="0"/>
              <a:t>122,0% </a:t>
            </a:r>
            <a:r>
              <a:rPr lang="pt-BR" dirty="0" smtClean="0"/>
              <a:t> (</a:t>
            </a:r>
            <a:r>
              <a:rPr lang="pt-BR" dirty="0"/>
              <a:t>4.888 MW 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19251" y="1283731"/>
            <a:ext cx="8614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Destaques: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07572" y="2363084"/>
            <a:ext cx="8416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geração de energia elétrica </a:t>
            </a:r>
            <a:r>
              <a:rPr lang="pt-BR" dirty="0" smtClean="0"/>
              <a:t>atingiu </a:t>
            </a:r>
            <a:r>
              <a:rPr lang="pt-BR" dirty="0"/>
              <a:t>590,5 </a:t>
            </a:r>
            <a:r>
              <a:rPr lang="pt-BR" dirty="0" err="1" smtClean="0"/>
              <a:t>TWh</a:t>
            </a:r>
            <a:r>
              <a:rPr lang="pt-BR" dirty="0" smtClean="0"/>
              <a:t>, 3,4</a:t>
            </a:r>
            <a:r>
              <a:rPr lang="pt-BR" dirty="0"/>
              <a:t>% superior ao de 2013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07571" y="2752120"/>
            <a:ext cx="8515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geração elétrica </a:t>
            </a:r>
            <a:r>
              <a:rPr lang="pt-BR" dirty="0" smtClean="0"/>
              <a:t>não </a:t>
            </a:r>
            <a:r>
              <a:rPr lang="pt-BR" dirty="0"/>
              <a:t>renováveis representou 26,9% do total nacional, contra 23,3% em 2013.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17963" y="3386379"/>
            <a:ext cx="8081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As fontes renováveis representam 74,6% da oferta interna de eletricidade no Brasil 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17962" y="3823560"/>
            <a:ext cx="8416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Capacidade </a:t>
            </a:r>
            <a:r>
              <a:rPr lang="pt-BR" dirty="0"/>
              <a:t>total instalada de geração de energia elétrica do Brasil </a:t>
            </a:r>
            <a:r>
              <a:rPr lang="pt-BR" dirty="0" smtClean="0"/>
              <a:t>alcançou </a:t>
            </a:r>
            <a:r>
              <a:rPr lang="pt-BR" dirty="0"/>
              <a:t>133.914 MW, acréscimo de 7.171 MW. 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820698" y="4841252"/>
            <a:ext cx="3291841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Hidroelétrica de Itaipu</a:t>
            </a:r>
          </a:p>
          <a:p>
            <a:r>
              <a:rPr lang="pt-BR" dirty="0" smtClean="0"/>
              <a:t>-20 geradoras de 700 MW cada</a:t>
            </a:r>
          </a:p>
          <a:p>
            <a:pPr>
              <a:buFontTx/>
              <a:buChar char="-"/>
            </a:pPr>
            <a:r>
              <a:rPr lang="pt-BR" dirty="0" smtClean="0"/>
              <a:t>Potência instalada 14.000 MW. </a:t>
            </a:r>
          </a:p>
          <a:p>
            <a:pPr>
              <a:buFontTx/>
              <a:buChar char="-"/>
            </a:pPr>
            <a:r>
              <a:rPr lang="pt-BR" dirty="0" smtClean="0"/>
              <a:t> Em </a:t>
            </a:r>
            <a:r>
              <a:rPr lang="pt-BR" dirty="0" smtClean="0"/>
              <a:t>2014 </a:t>
            </a:r>
            <a:r>
              <a:rPr lang="pt-BR" dirty="0" smtClean="0"/>
              <a:t>produziu </a:t>
            </a:r>
            <a:r>
              <a:rPr lang="pt-BR" dirty="0" smtClean="0"/>
              <a:t>88 000 </a:t>
            </a:r>
            <a:r>
              <a:rPr lang="pt-BR" dirty="0" err="1" smtClean="0"/>
              <a:t>GWh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319004" y="4635754"/>
            <a:ext cx="54063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Na expansão da capacidade </a:t>
            </a:r>
            <a:r>
              <a:rPr lang="pt-BR" dirty="0" smtClean="0"/>
              <a:t>instalada:</a:t>
            </a:r>
          </a:p>
          <a:p>
            <a:pPr marL="285750" indent="-285750">
              <a:buFontTx/>
              <a:buChar char="-"/>
            </a:pPr>
            <a:r>
              <a:rPr lang="pt-BR" dirty="0"/>
              <a:t>C</a:t>
            </a:r>
            <a:r>
              <a:rPr lang="pt-BR" dirty="0" smtClean="0"/>
              <a:t>entrais </a:t>
            </a:r>
            <a:r>
              <a:rPr lang="pt-BR" dirty="0"/>
              <a:t>hidráulicas contribuíram com 44,3</a:t>
            </a:r>
            <a:r>
              <a:rPr lang="pt-BR" dirty="0" smtClean="0"/>
              <a:t>%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Centrais </a:t>
            </a:r>
            <a:r>
              <a:rPr lang="pt-BR" dirty="0"/>
              <a:t>térmicas responderam por 18,1% 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Usinas </a:t>
            </a:r>
            <a:r>
              <a:rPr lang="pt-BR" dirty="0"/>
              <a:t>eólicas e solares </a:t>
            </a:r>
            <a:r>
              <a:rPr lang="pt-BR" dirty="0" smtClean="0"/>
              <a:t>pelos </a:t>
            </a:r>
            <a:r>
              <a:rPr lang="pt-BR" dirty="0"/>
              <a:t>37,6</a:t>
            </a:r>
            <a:r>
              <a:rPr lang="pt-BR" dirty="0" smtClean="0"/>
              <a:t>%.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Panorama Energético Nacional</a:t>
            </a:r>
            <a:endParaRPr lang="pt-BR" dirty="0"/>
          </a:p>
        </p:txBody>
      </p:sp>
      <p:sp>
        <p:nvSpPr>
          <p:cNvPr id="21" name="Retângulo 3"/>
          <p:cNvSpPr>
            <a:spLocks noChangeArrowheads="1"/>
          </p:cNvSpPr>
          <p:nvPr/>
        </p:nvSpPr>
        <p:spPr bwMode="auto">
          <a:xfrm>
            <a:off x="653150" y="5983419"/>
            <a:ext cx="77462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200" dirty="0"/>
              <a:t> </a:t>
            </a:r>
            <a:r>
              <a:rPr lang="pt-BR" sz="1200" dirty="0" smtClean="0"/>
              <a:t>Fonte: Balanço Energético Nacional </a:t>
            </a:r>
            <a:r>
              <a:rPr lang="pt-BR" sz="1200" dirty="0" smtClean="0"/>
              <a:t>2015: </a:t>
            </a:r>
            <a:r>
              <a:rPr lang="pt-BR" sz="1200" dirty="0" smtClean="0"/>
              <a:t>Ano base </a:t>
            </a:r>
            <a:r>
              <a:rPr lang="pt-BR" sz="1200" dirty="0" smtClean="0"/>
              <a:t>2014 </a:t>
            </a:r>
            <a:r>
              <a:rPr lang="pt-BR" sz="1200" dirty="0" smtClean="0"/>
              <a:t>/ Empresa de Pesquisa Energética. – Rio de Janeiro : </a:t>
            </a:r>
            <a:r>
              <a:rPr lang="pt-BR" sz="1200" dirty="0" smtClean="0"/>
              <a:t>EPE.</a:t>
            </a:r>
            <a:endParaRPr lang="pt-BR" sz="1200" dirty="0"/>
          </a:p>
        </p:txBody>
      </p:sp>
      <p:sp>
        <p:nvSpPr>
          <p:cNvPr id="8" name="Retângulo 7"/>
          <p:cNvSpPr/>
          <p:nvPr/>
        </p:nvSpPr>
        <p:spPr>
          <a:xfrm>
            <a:off x="219251" y="1377250"/>
            <a:ext cx="8614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Destaques: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19251" y="1883255"/>
            <a:ext cx="8415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produção nacional de petróleo cresceu 11% em 2014, atingindo a média de 2,25 milhões de barris diários, dos quais 93% são de origem marítima. 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240032" y="2606928"/>
            <a:ext cx="8593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demanda de carvão vapor para </a:t>
            </a:r>
            <a:r>
              <a:rPr lang="pt-BR" dirty="0" smtClean="0"/>
              <a:t>geração de energia elétrica aumentou </a:t>
            </a:r>
            <a:r>
              <a:rPr lang="pt-BR" dirty="0"/>
              <a:t>em 9,4</a:t>
            </a:r>
            <a:r>
              <a:rPr lang="pt-BR" dirty="0" smtClean="0"/>
              <a:t>%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81596" y="3215253"/>
            <a:ext cx="8218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Na geração térmica a gás natural </a:t>
            </a:r>
            <a:r>
              <a:rPr lang="pt-BR" dirty="0" smtClean="0"/>
              <a:t>houve </a:t>
            </a:r>
            <a:r>
              <a:rPr lang="pt-BR" dirty="0"/>
              <a:t>um acréscimo de 17,5</a:t>
            </a:r>
            <a:r>
              <a:rPr lang="pt-BR" dirty="0" smtClean="0"/>
              <a:t>%. O </a:t>
            </a:r>
            <a:r>
              <a:rPr lang="pt-BR" dirty="0"/>
              <a:t>gás natural destinado à geração de energia elétrica alcançou na média 51,7 milhões m³/dia, representando um aumento de 20,9</a:t>
            </a:r>
            <a:r>
              <a:rPr lang="pt-BR" dirty="0" smtClean="0"/>
              <a:t>%.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18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Panorama Energético Nacional</a:t>
            </a:r>
            <a:endParaRPr lang="pt-BR" dirty="0"/>
          </a:p>
        </p:txBody>
      </p:sp>
      <p:sp>
        <p:nvSpPr>
          <p:cNvPr id="11" name="Retângulo 3"/>
          <p:cNvSpPr>
            <a:spLocks noChangeArrowheads="1"/>
          </p:cNvSpPr>
          <p:nvPr/>
        </p:nvSpPr>
        <p:spPr bwMode="auto">
          <a:xfrm>
            <a:off x="214464" y="1243343"/>
            <a:ext cx="3724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dirty="0" smtClean="0"/>
              <a:t>Oferta Interna de Energia Elétrica</a:t>
            </a:r>
            <a:endParaRPr lang="pt-BR" sz="2000" dirty="0"/>
          </a:p>
        </p:txBody>
      </p:sp>
      <p:sp>
        <p:nvSpPr>
          <p:cNvPr id="21" name="Retângulo 3"/>
          <p:cNvSpPr>
            <a:spLocks noChangeArrowheads="1"/>
          </p:cNvSpPr>
          <p:nvPr/>
        </p:nvSpPr>
        <p:spPr bwMode="auto">
          <a:xfrm>
            <a:off x="653150" y="5983419"/>
            <a:ext cx="77462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200" dirty="0"/>
              <a:t> </a:t>
            </a:r>
            <a:r>
              <a:rPr lang="pt-BR" sz="1200" dirty="0" smtClean="0"/>
              <a:t>Fonte: Balanço Energético Nacional 2011: Ano base 2010 / Empresa de Pesquisa Energética. – Rio de Janeiro : EPE, 2011.</a:t>
            </a:r>
            <a:endParaRPr lang="pt-BR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" y="1731342"/>
            <a:ext cx="9069572" cy="389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83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544668" y="1172440"/>
            <a:ext cx="7912100" cy="4989369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pt-BR" dirty="0" smtClean="0"/>
              <a:t>		</a:t>
            </a:r>
            <a:r>
              <a:rPr lang="pt-BR" sz="2000" dirty="0" smtClean="0">
                <a:solidFill>
                  <a:srgbClr val="FF0000"/>
                </a:solidFill>
              </a:rPr>
              <a:t>SISTEMAS DE GERAÇÃO RENOVÁVEIS DE ENERGIA ELÉTRICA </a:t>
            </a:r>
            <a:endParaRPr lang="pt-BR" dirty="0" smtClean="0">
              <a:solidFill>
                <a:srgbClr val="FF0000"/>
              </a:solidFill>
            </a:endParaRPr>
          </a:p>
          <a:p>
            <a:pPr>
              <a:spcBef>
                <a:spcPts val="200"/>
              </a:spcBef>
              <a:buNone/>
            </a:pPr>
            <a:endParaRPr lang="pt-BR" sz="1000" dirty="0" smtClean="0">
              <a:solidFill>
                <a:srgbClr val="FF0000"/>
              </a:solidFill>
            </a:endParaRPr>
          </a:p>
          <a:p>
            <a:pPr>
              <a:spcBef>
                <a:spcPts val="200"/>
              </a:spcBef>
            </a:pPr>
            <a:r>
              <a:rPr lang="pt-BR" dirty="0" smtClean="0"/>
              <a:t>Unidade 1 – Panorama energético;</a:t>
            </a:r>
          </a:p>
          <a:p>
            <a:pPr>
              <a:spcBef>
                <a:spcPts val="200"/>
              </a:spcBef>
            </a:pPr>
            <a:r>
              <a:rPr lang="pt-BR" dirty="0" smtClean="0"/>
              <a:t>Unidade 2 – Sistemas de geração fotovoltaico</a:t>
            </a:r>
          </a:p>
          <a:p>
            <a:pPr>
              <a:spcBef>
                <a:spcPts val="200"/>
              </a:spcBef>
            </a:pPr>
            <a:r>
              <a:rPr lang="pt-BR" dirty="0" smtClean="0"/>
              <a:t>Unidade 3 – Sistemas de geração </a:t>
            </a:r>
            <a:br>
              <a:rPr lang="pt-BR" dirty="0" smtClean="0"/>
            </a:br>
            <a:r>
              <a:rPr lang="pt-BR" dirty="0" smtClean="0"/>
              <a:t>                       baseados em célula de</a:t>
            </a:r>
            <a:br>
              <a:rPr lang="pt-BR" dirty="0" smtClean="0"/>
            </a:br>
            <a:r>
              <a:rPr lang="pt-BR" dirty="0" smtClean="0"/>
              <a:t>                       combustível /hidrogênio</a:t>
            </a:r>
          </a:p>
          <a:p>
            <a:pPr>
              <a:spcBef>
                <a:spcPts val="200"/>
              </a:spcBef>
            </a:pPr>
            <a:r>
              <a:rPr lang="pt-BR" dirty="0" smtClean="0"/>
              <a:t>Unidade 4 – Sistemas de geração eólica</a:t>
            </a:r>
          </a:p>
          <a:p>
            <a:pPr>
              <a:spcBef>
                <a:spcPts val="200"/>
              </a:spcBef>
            </a:pPr>
            <a:r>
              <a:rPr lang="pt-BR" dirty="0" smtClean="0"/>
              <a:t>Unidade 5 – Pequenas centrais </a:t>
            </a:r>
            <a:br>
              <a:rPr lang="pt-BR" dirty="0" smtClean="0"/>
            </a:br>
            <a:r>
              <a:rPr lang="pt-BR" dirty="0" smtClean="0"/>
              <a:t>                        hidroelétricas</a:t>
            </a:r>
          </a:p>
          <a:p>
            <a:pPr>
              <a:spcBef>
                <a:spcPts val="200"/>
              </a:spcBef>
            </a:pPr>
            <a:r>
              <a:rPr lang="pt-BR" dirty="0" smtClean="0"/>
              <a:t>Unidade 6 – Grupo motor-gerador</a:t>
            </a:r>
          </a:p>
          <a:p>
            <a:pPr>
              <a:spcBef>
                <a:spcPts val="200"/>
              </a:spcBef>
            </a:pPr>
            <a:r>
              <a:rPr lang="pt-BR" dirty="0" smtClean="0"/>
              <a:t>Unidade 7 – Outras fontes renováveis de energia elétrica</a:t>
            </a:r>
          </a:p>
          <a:p>
            <a:pPr>
              <a:spcBef>
                <a:spcPts val="200"/>
              </a:spcBef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4345" y="2813225"/>
            <a:ext cx="2915748" cy="184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41917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Panorama Energético Nacional</a:t>
            </a:r>
            <a:endParaRPr lang="pt-BR" dirty="0"/>
          </a:p>
        </p:txBody>
      </p:sp>
      <p:sp>
        <p:nvSpPr>
          <p:cNvPr id="11" name="Retângulo 3"/>
          <p:cNvSpPr>
            <a:spLocks noChangeArrowheads="1"/>
          </p:cNvSpPr>
          <p:nvPr/>
        </p:nvSpPr>
        <p:spPr bwMode="auto">
          <a:xfrm>
            <a:off x="57708" y="1191091"/>
            <a:ext cx="3268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dirty="0" smtClean="0"/>
              <a:t>Produção de Energia Primária</a:t>
            </a:r>
            <a:endParaRPr lang="pt-BR" sz="2000" dirty="0"/>
          </a:p>
        </p:txBody>
      </p:sp>
      <p:sp>
        <p:nvSpPr>
          <p:cNvPr id="9" name="Retângulo 3"/>
          <p:cNvSpPr>
            <a:spLocks noChangeArrowheads="1"/>
          </p:cNvSpPr>
          <p:nvPr/>
        </p:nvSpPr>
        <p:spPr bwMode="auto">
          <a:xfrm>
            <a:off x="653150" y="5983419"/>
            <a:ext cx="77462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200" dirty="0"/>
              <a:t> </a:t>
            </a:r>
            <a:r>
              <a:rPr lang="pt-BR" sz="1200" dirty="0" smtClean="0"/>
              <a:t>Fonte: Balanço Energético Nacional 2011: Ano base 2010 / Empresa de Pesquisa Energética. – Rio de Janeiro : EPE, 2011.</a:t>
            </a:r>
            <a:endParaRPr lang="pt-BR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00" y="1591201"/>
            <a:ext cx="7400366" cy="492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Panorama Energético Nacional</a:t>
            </a:r>
            <a:endParaRPr lang="pt-BR" dirty="0"/>
          </a:p>
        </p:txBody>
      </p:sp>
      <p:sp>
        <p:nvSpPr>
          <p:cNvPr id="11" name="Retângulo 3"/>
          <p:cNvSpPr>
            <a:spLocks noChangeArrowheads="1"/>
          </p:cNvSpPr>
          <p:nvPr/>
        </p:nvSpPr>
        <p:spPr bwMode="auto">
          <a:xfrm>
            <a:off x="57708" y="1191091"/>
            <a:ext cx="3268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dirty="0" smtClean="0"/>
              <a:t>Produção de Energia Primária</a:t>
            </a:r>
            <a:endParaRPr lang="pt-BR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46" y="1545418"/>
            <a:ext cx="6870869" cy="508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544668" y="1172440"/>
            <a:ext cx="7912100" cy="4989369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pt-BR" dirty="0" smtClean="0"/>
              <a:t>		</a:t>
            </a:r>
            <a:r>
              <a:rPr lang="pt-BR" sz="2000" dirty="0" smtClean="0">
                <a:solidFill>
                  <a:srgbClr val="FF0000"/>
                </a:solidFill>
              </a:rPr>
              <a:t>SISTEMAS DE GERAÇÃO RENOVÁVEIS DE ENERGIA ELÉTRICA </a:t>
            </a:r>
            <a:endParaRPr lang="pt-BR" dirty="0" smtClean="0">
              <a:solidFill>
                <a:srgbClr val="FF0000"/>
              </a:solidFill>
            </a:endParaRPr>
          </a:p>
          <a:p>
            <a:pPr>
              <a:spcBef>
                <a:spcPts val="200"/>
              </a:spcBef>
              <a:buNone/>
            </a:pPr>
            <a:endParaRPr lang="pt-BR" sz="1000" dirty="0" smtClean="0">
              <a:solidFill>
                <a:srgbClr val="FF0000"/>
              </a:solidFill>
            </a:endParaRPr>
          </a:p>
          <a:p>
            <a:pPr>
              <a:spcBef>
                <a:spcPts val="200"/>
              </a:spcBef>
            </a:pPr>
            <a:r>
              <a:rPr lang="pt-BR" sz="2000" dirty="0" smtClean="0"/>
              <a:t>Prof. Schuch </a:t>
            </a:r>
            <a:r>
              <a:rPr lang="pt-BR" sz="2000" dirty="0" smtClean="0"/>
              <a:t>– Panorama energético;</a:t>
            </a:r>
          </a:p>
          <a:p>
            <a:pPr>
              <a:spcBef>
                <a:spcPts val="200"/>
              </a:spcBef>
            </a:pPr>
            <a:r>
              <a:rPr lang="pt-BR" sz="2000" dirty="0" smtClean="0"/>
              <a:t>Profs. Schuch e </a:t>
            </a:r>
            <a:r>
              <a:rPr lang="pt-BR" sz="2000" dirty="0" err="1" smtClean="0"/>
              <a:t>Renes</a:t>
            </a:r>
            <a:r>
              <a:rPr lang="pt-BR" sz="2000" dirty="0" smtClean="0"/>
              <a:t> </a:t>
            </a:r>
            <a:r>
              <a:rPr lang="pt-BR" sz="2000" dirty="0" smtClean="0"/>
              <a:t>– </a:t>
            </a:r>
            <a:r>
              <a:rPr lang="pt-BR" sz="2000" dirty="0" smtClean="0"/>
              <a:t>PV</a:t>
            </a:r>
            <a:endParaRPr lang="pt-BR" sz="2000" dirty="0" smtClean="0"/>
          </a:p>
          <a:p>
            <a:pPr>
              <a:spcBef>
                <a:spcPts val="200"/>
              </a:spcBef>
            </a:pPr>
            <a:r>
              <a:rPr lang="pt-BR" sz="2000" dirty="0" smtClean="0"/>
              <a:t>Prof. </a:t>
            </a:r>
            <a:r>
              <a:rPr lang="pt-BR" sz="2000" dirty="0" err="1" smtClean="0"/>
              <a:t>Renes</a:t>
            </a:r>
            <a:r>
              <a:rPr lang="pt-BR" sz="2000" dirty="0" smtClean="0"/>
              <a:t> – Célula de combustível</a:t>
            </a:r>
            <a:endParaRPr lang="pt-BR" sz="2000" dirty="0" smtClean="0"/>
          </a:p>
          <a:p>
            <a:pPr>
              <a:spcBef>
                <a:spcPts val="200"/>
              </a:spcBef>
            </a:pPr>
            <a:r>
              <a:rPr lang="pt-BR" sz="2000" dirty="0" smtClean="0"/>
              <a:t>Prof. Humberto – Eólica</a:t>
            </a:r>
          </a:p>
          <a:p>
            <a:pPr>
              <a:spcBef>
                <a:spcPts val="200"/>
              </a:spcBef>
            </a:pPr>
            <a:r>
              <a:rPr lang="pt-BR" sz="2000" dirty="0" smtClean="0"/>
              <a:t>Prof</a:t>
            </a:r>
            <a:r>
              <a:rPr lang="pt-BR" sz="2000" dirty="0" smtClean="0"/>
              <a:t>. Robinson </a:t>
            </a:r>
            <a:r>
              <a:rPr lang="pt-BR" sz="2000" dirty="0" smtClean="0"/>
              <a:t>– PCH</a:t>
            </a:r>
          </a:p>
          <a:p>
            <a:pPr>
              <a:spcBef>
                <a:spcPts val="200"/>
              </a:spcBef>
            </a:pPr>
            <a:r>
              <a:rPr lang="pt-BR" sz="2000" dirty="0" smtClean="0"/>
              <a:t>Prof. Fabio – Motor-gerador</a:t>
            </a:r>
          </a:p>
          <a:p>
            <a:pPr>
              <a:spcBef>
                <a:spcPts val="200"/>
              </a:spcBef>
            </a:pPr>
            <a:r>
              <a:rPr lang="pt-BR" sz="2000" dirty="0" smtClean="0"/>
              <a:t>Prof. Schuch – Outras fontes</a:t>
            </a:r>
            <a:endParaRPr lang="pt-BR" sz="2000" dirty="0" smtClean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8" y="4453016"/>
            <a:ext cx="952500" cy="12668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77" y="4465296"/>
            <a:ext cx="935454" cy="124415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62" y="4465296"/>
            <a:ext cx="1033765" cy="129221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087" y="4465296"/>
            <a:ext cx="952500" cy="126682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772839" y="5732121"/>
            <a:ext cx="1592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Prof. Robinson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70202" y="5719841"/>
            <a:ext cx="1227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Prof. Fabio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553230" y="5784877"/>
            <a:ext cx="1684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Prof. </a:t>
            </a:r>
            <a:r>
              <a:rPr lang="pt-BR" dirty="0" smtClean="0"/>
              <a:t>Humberto 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924835" y="5727862"/>
            <a:ext cx="1283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Prof. </a:t>
            </a:r>
            <a:r>
              <a:rPr lang="pt-BR" dirty="0" err="1" smtClean="0"/>
              <a:t>Renes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808281"/>
      </p:ext>
    </p:extLst>
  </p:cSld>
  <p:clrMapOvr>
    <a:masterClrMapping/>
  </p:clrMapOvr>
  <p:transition advTm="4191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544668" y="1172440"/>
            <a:ext cx="7912100" cy="4989369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pt-BR" dirty="0" smtClean="0"/>
              <a:t>	</a:t>
            </a:r>
            <a:r>
              <a:rPr lang="pt-BR" dirty="0" smtClean="0"/>
              <a:t>Média Aritmética das notas de </a:t>
            </a:r>
            <a:r>
              <a:rPr lang="pt-BR" dirty="0" smtClean="0"/>
              <a:t>cada unidade da disciplina;</a:t>
            </a:r>
          </a:p>
          <a:p>
            <a:pPr>
              <a:spcBef>
                <a:spcPts val="200"/>
              </a:spcBef>
              <a:buNone/>
            </a:pPr>
            <a:r>
              <a:rPr lang="pt-BR" dirty="0" smtClean="0"/>
              <a:t>	Cada professor define os instrumentos de avaliação;</a:t>
            </a:r>
          </a:p>
          <a:p>
            <a:pPr>
              <a:spcBef>
                <a:spcPts val="200"/>
              </a:spcBef>
              <a:buNone/>
            </a:pPr>
            <a:endParaRPr lang="pt-BR" dirty="0"/>
          </a:p>
          <a:p>
            <a:pPr>
              <a:spcBef>
                <a:spcPts val="200"/>
              </a:spcBef>
              <a:buNone/>
            </a:pPr>
            <a:r>
              <a:rPr lang="pt-BR" dirty="0" smtClean="0"/>
              <a:t>Unidade 1 - </a:t>
            </a:r>
            <a:r>
              <a:rPr lang="pt-BR" dirty="0"/>
              <a:t>Panorama energético</a:t>
            </a:r>
            <a:r>
              <a:rPr lang="pt-BR" dirty="0" smtClean="0"/>
              <a:t>;</a:t>
            </a:r>
          </a:p>
          <a:p>
            <a:pPr>
              <a:spcBef>
                <a:spcPts val="200"/>
              </a:spcBef>
              <a:buNone/>
            </a:pPr>
            <a:endParaRPr lang="pt-BR" dirty="0" smtClean="0"/>
          </a:p>
          <a:p>
            <a:pPr>
              <a:spcBef>
                <a:spcPts val="200"/>
              </a:spcBef>
              <a:buNone/>
            </a:pPr>
            <a:r>
              <a:rPr lang="pt-BR" sz="2000" dirty="0" smtClean="0"/>
              <a:t>	- Desenvolvimento de uma introdução (da dissertação ou da tese)</a:t>
            </a:r>
            <a:endParaRPr lang="pt-BR" sz="2000" dirty="0"/>
          </a:p>
          <a:p>
            <a:pPr>
              <a:spcBef>
                <a:spcPts val="200"/>
              </a:spcBef>
              <a:buNone/>
            </a:pPr>
            <a:r>
              <a:rPr lang="pt-BR" sz="2000" dirty="0" smtClean="0"/>
              <a:t>		- Fontes primária de energia;</a:t>
            </a:r>
          </a:p>
          <a:p>
            <a:pPr>
              <a:spcBef>
                <a:spcPts val="200"/>
              </a:spcBef>
              <a:buNone/>
            </a:pPr>
            <a:r>
              <a:rPr lang="pt-BR" sz="2000" dirty="0"/>
              <a:t>	</a:t>
            </a:r>
            <a:r>
              <a:rPr lang="pt-BR" sz="2000" dirty="0" smtClean="0"/>
              <a:t>	- Geração e consumo de energia elétrica;</a:t>
            </a:r>
          </a:p>
          <a:p>
            <a:pPr>
              <a:spcBef>
                <a:spcPts val="200"/>
              </a:spcBef>
              <a:buNone/>
            </a:pPr>
            <a:r>
              <a:rPr lang="pt-BR" sz="2000" dirty="0"/>
              <a:t>	</a:t>
            </a:r>
            <a:r>
              <a:rPr lang="pt-BR" sz="2000" dirty="0" smtClean="0"/>
              <a:t>	- Geração e consumo de energia elétrica renováveis;</a:t>
            </a:r>
          </a:p>
          <a:p>
            <a:pPr>
              <a:spcBef>
                <a:spcPts val="200"/>
              </a:spcBef>
              <a:buNone/>
            </a:pPr>
            <a:r>
              <a:rPr lang="pt-BR" sz="2000" dirty="0"/>
              <a:t>	</a:t>
            </a:r>
            <a:r>
              <a:rPr lang="pt-BR" sz="2000" dirty="0" smtClean="0"/>
              <a:t>	- Impactos </a:t>
            </a:r>
            <a:r>
              <a:rPr lang="pt-BR" sz="2000" dirty="0"/>
              <a:t>a</a:t>
            </a:r>
            <a:r>
              <a:rPr lang="pt-BR" sz="2000" dirty="0" smtClean="0"/>
              <a:t>mbientais, sociais e econômicos;</a:t>
            </a:r>
          </a:p>
          <a:p>
            <a:pPr>
              <a:spcBef>
                <a:spcPts val="200"/>
              </a:spcBef>
              <a:buNone/>
            </a:pPr>
            <a:r>
              <a:rPr lang="pt-BR" sz="2000" dirty="0"/>
              <a:t>	</a:t>
            </a:r>
            <a:r>
              <a:rPr lang="pt-BR" sz="2000" dirty="0" smtClean="0"/>
              <a:t>	- Cenários futuros;</a:t>
            </a:r>
          </a:p>
          <a:p>
            <a:pPr>
              <a:spcBef>
                <a:spcPts val="200"/>
              </a:spcBef>
              <a:buNone/>
            </a:pPr>
            <a:endParaRPr lang="pt-BR" sz="2000" dirty="0" smtClean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Forma de Avaliação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166119"/>
      </p:ext>
    </p:extLst>
  </p:cSld>
  <p:clrMapOvr>
    <a:masterClrMapping/>
  </p:clrMapOvr>
  <p:transition advTm="4191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52842" y="1232738"/>
            <a:ext cx="5430982" cy="1300594"/>
          </a:xfrm>
        </p:spPr>
        <p:txBody>
          <a:bodyPr/>
          <a:lstStyle/>
          <a:p>
            <a:r>
              <a:rPr lang="en-US" dirty="0"/>
              <a:t>Global energy demand is set to grow by 37% by 2040 in our central scenario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Dr. Luciano </a:t>
            </a:r>
            <a:r>
              <a:rPr lang="pt-BR" dirty="0" err="1" smtClean="0"/>
              <a:t>Schuch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918" y="4590647"/>
            <a:ext cx="1604962" cy="152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740" y="1320946"/>
            <a:ext cx="2297391" cy="172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Texto 1"/>
          <p:cNvSpPr txBox="1">
            <a:spLocks/>
          </p:cNvSpPr>
          <p:nvPr/>
        </p:nvSpPr>
        <p:spPr>
          <a:xfrm>
            <a:off x="242451" y="2527064"/>
            <a:ext cx="6454563" cy="182014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/>
              <a:t>By 2040, the world’s energy supply mix divides into four almost-equal parts: oil, gas, coal and low-carbon sources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1050" b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/>
              <a:t>While coal is abundant and its supply secure, its future use is constrained by measures to tackle pollution and reduce CO2 </a:t>
            </a:r>
            <a:r>
              <a:rPr lang="en-US" sz="2400" b="1" dirty="0" smtClean="0"/>
              <a:t>emissions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1050" b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/>
              <a:t>Energy efficiency is a critical tool to relieve pressure on energy </a:t>
            </a:r>
            <a:r>
              <a:rPr lang="en-US" sz="2400" b="1" dirty="0" smtClean="0"/>
              <a:t>supply</a:t>
            </a:r>
          </a:p>
        </p:txBody>
      </p:sp>
      <p:sp>
        <p:nvSpPr>
          <p:cNvPr id="8" name="Retângulo 7"/>
          <p:cNvSpPr/>
          <p:nvPr/>
        </p:nvSpPr>
        <p:spPr>
          <a:xfrm>
            <a:off x="503011" y="5993627"/>
            <a:ext cx="55243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1 -INTERNATIONAL ENERGY AGENCY (IEA). </a:t>
            </a:r>
            <a:r>
              <a:rPr lang="en-US" sz="1200" b="1" dirty="0" smtClean="0"/>
              <a:t>World Energy Outlook. </a:t>
            </a:r>
            <a:r>
              <a:rPr lang="en-US" sz="1200" b="1" dirty="0" smtClean="0"/>
              <a:t>2014.</a:t>
            </a:r>
            <a:endParaRPr lang="en-US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Dr. Luciano </a:t>
            </a:r>
            <a:r>
              <a:rPr lang="pt-BR" dirty="0" err="1" smtClean="0"/>
              <a:t>Schuch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Texto 1"/>
          <p:cNvSpPr txBox="1">
            <a:spLocks/>
          </p:cNvSpPr>
          <p:nvPr/>
        </p:nvSpPr>
        <p:spPr>
          <a:xfrm>
            <a:off x="242451" y="1238580"/>
            <a:ext cx="8309267" cy="182014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/>
              <a:t>Renewable energy technologies, a critical element of the low-carbon pillar of global energy supply, are rapidly gaining ground, helped by global subsidies amounting to $120 billion in 2013. </a:t>
            </a:r>
            <a:endParaRPr lang="en-US" sz="2400" b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400" b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/>
              <a:t>Globally, wind power accounts for the largest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share </a:t>
            </a:r>
            <a:r>
              <a:rPr lang="en-US" sz="2400" b="1" dirty="0"/>
              <a:t>of growth in renewables-based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generation </a:t>
            </a:r>
            <a:r>
              <a:rPr lang="en-US" sz="2400" b="1" dirty="0"/>
              <a:t>(34%), followed by hydropower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(</a:t>
            </a:r>
            <a:r>
              <a:rPr lang="en-US" sz="2400" b="1" dirty="0"/>
              <a:t>30%) and solar technologies (18%)</a:t>
            </a:r>
            <a:endParaRPr lang="en-US" sz="2400" b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1600" b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b="1" dirty="0" smtClean="0">
                <a:cs typeface="Arial" pitchFamily="34" charset="0"/>
              </a:rPr>
              <a:t>O </a:t>
            </a:r>
            <a:r>
              <a:rPr lang="pt-BR" sz="2400" b="1" dirty="0" smtClean="0">
                <a:cs typeface="Arial" pitchFamily="34" charset="0"/>
              </a:rPr>
              <a:t>número de pessoas sem acesso à eletricidade: 1,3 bilhões, cerca de 20% da população do mundo.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03011" y="5993627"/>
            <a:ext cx="55243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1 -INTERNATIONAL ENERGY AGENCY (IEA). </a:t>
            </a:r>
            <a:r>
              <a:rPr lang="en-US" sz="1200" b="1" dirty="0" smtClean="0"/>
              <a:t>World Energy Outlook. </a:t>
            </a:r>
            <a:r>
              <a:rPr lang="en-US" sz="1200" b="1" dirty="0" smtClean="0"/>
              <a:t>2014.</a:t>
            </a:r>
            <a:endParaRPr lang="en-US" sz="1200" b="1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4286" y="3257916"/>
            <a:ext cx="2112867" cy="1306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21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52842" y="1232738"/>
            <a:ext cx="8272972" cy="2283194"/>
          </a:xfrm>
        </p:spPr>
        <p:txBody>
          <a:bodyPr/>
          <a:lstStyle/>
          <a:p>
            <a:r>
              <a:rPr lang="pt-BR" dirty="0" smtClean="0"/>
              <a:t>Nove em cada dez tecnologias capazes de poupar energia e diminuir as emissões de CO2 não atingem os objetivos de implementação. Algumas das tecnologias com maior potencial são as que têm menos progredido.</a:t>
            </a:r>
          </a:p>
          <a:p>
            <a:pPr lvl="1"/>
            <a:r>
              <a:rPr lang="pt-BR" dirty="0" smtClean="0"/>
              <a:t>tecnologia de captação e armazenamento de carbono (CCS);</a:t>
            </a:r>
          </a:p>
          <a:p>
            <a:pPr lvl="1"/>
            <a:r>
              <a:rPr lang="pt-BR" dirty="0" smtClean="0"/>
              <a:t>energias eólica marítima</a:t>
            </a:r>
          </a:p>
          <a:p>
            <a:pPr lvl="1"/>
            <a:r>
              <a:rPr lang="pt-BR" dirty="0" smtClean="0"/>
              <a:t>solar de concentração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Dr. Luciano </a:t>
            </a:r>
            <a:r>
              <a:rPr lang="pt-BR" dirty="0" err="1" smtClean="0"/>
              <a:t>Schuch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03011" y="5993627"/>
            <a:ext cx="55243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1 -INTERNATIONAL ENERGY AGENCY (IEA). </a:t>
            </a:r>
            <a:r>
              <a:rPr lang="en-US" sz="1200" b="1" dirty="0" smtClean="0"/>
              <a:t>Energy Technology Perspectives 2012. </a:t>
            </a:r>
          </a:p>
        </p:txBody>
      </p:sp>
      <p:sp>
        <p:nvSpPr>
          <p:cNvPr id="10" name="Espaço Reservado para Texto 1"/>
          <p:cNvSpPr txBox="1">
            <a:spLocks/>
          </p:cNvSpPr>
          <p:nvPr/>
        </p:nvSpPr>
        <p:spPr>
          <a:xfrm>
            <a:off x="0" y="4207762"/>
            <a:ext cx="6941713" cy="228319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b="1" dirty="0" smtClean="0">
                <a:cs typeface="Arial" pitchFamily="34" charset="0"/>
              </a:rPr>
              <a:t>Os combustíveis fósseis mantêm-se predominantes e a sua procura continua a crescer.</a:t>
            </a: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pt-BR" b="1" dirty="0" smtClean="0">
                <a:cs typeface="Arial" pitchFamily="34" charset="0"/>
              </a:rPr>
              <a:t>os investimentos realizados hoje vão determinar o sistema de energia existente em 2050; por conseguinte, a insuficiente progressão das energias limpas torna-se alarmante.</a:t>
            </a:r>
            <a:endParaRPr kumimoji="0" lang="pt-BR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050" name="AutoShape 2" descr="data:image/jpeg;base64,/9j/4AAQSkZJRgABAQAAAQABAAD/2wCEAAkGBhISERUUEhIVFRUVFBUXFRQXGRcXFRUUFBQVFBYUFBUXHCYeFxkjGRQVHzAgIycpLywsFR4xNTA2NSYrLCkBCQoKDgwOGA8PGikcHBwpLC0sLCkpKSksKSksKSwtLSwpLCksKSwsLCwpLCksLCwpLCksKSkpKSwpLCksKSwsLP/AABEIAOAA4QMBIgACEQEDEQH/xAAcAAABBQEBAQAAAAAAAAAAAAAFAAIDBAYBBwj/xABBEAABAwIEAwUGAwcCBgMBAAABAAIDBBEFEiExBkFREyJhcYEHFDJCkaFSscEVI2JygtHwQ1MzNJKy4fEkY6IW/8QAGgEBAQEBAQEBAAAAAAAAAAAAAAECAwUEBv/EACgRAAICAgICAQMEAwAAAAAAAAABAhEDIRIxBEFRIjJhExRxoUKRsf/aAAwDAQACEQMRAD8A8Re833O6bnPUpP39SmoB2c9SlnPUpqSAdnPUpZz1KakgHZz1KWc9SmpIB2c9SlnPUpqSAdnPUpZz1KakgHZz1KWc9SmpIB2c9SlnPUpqSAdnPUpZz1KakgHZz1KWc9SmpIB2c9SlnPUpqSAdnPUpZz1KakgHZz1KWc9SmpIB2c9SkHnqU1dCAt5klxJCFZ+/qU1Ofv6lNQokkkkAkl2yVkBxJOypZUA1JOypZEJZy6V07synCAoCO64pewKXYFKFkd0rqTsCl2BSgR3Sun9kuFiAYknZEsqFsaku2SsgOJJJIBJJJIBLoXF0IC0kkkhCB419VzKrBj1TsiEKwau5FZyBdAQFcQp4p1OF0OVBCKYJzYApMwSzhANEIT+xS7QLvahAIQpzYU3tgl24QpJ2IXREFEahN96QhP2IXOxCi96XfeVQPMAXDThN94S94UBzsAmmAJ/bpdsEBEafwTfdgp+0XM4QFc0oTTTq1cJICk6EphjV8hNypQKORcsrvZppiUKcSVrskkBXc/VN7VROdqfNNQhP2q52qiCe2MlAdMhXO0KsR0LircWCOKUAZmKWq0EWAdSrceBMCtAyuQpwhd0WwZhcY5KdtLEOQSgYsUjuhTxQP6FbduQbNH0WhwfA4nWMxLW9GgX9XO0HkAVpRFnlP7Mk/CfopI8Fld8LHHyBP5L6Dw1uGxC7YGuts5wL3HyzI1Dj0W0bBfkBpZODJaPmKTA5xvE8eJY4D6kKIYa/pdfUruImDuvyg8xuUHxCBk1+5G4eLWn7q8GLR84nD3/hP0UbqN/Qr2rF+HmjWNgaem4PoVlatoYbSRW9NPRTiW0eeGF3QpuUrdOMB+QKJ9FAeSlAxN1zOtdJgUJ2KpzcNDkVKBnRKV0TFFJuH3DbVUpMNeOSgIxULonUL4SOSaqC0JU4OVIPThIoUKZ0lVzpICHstfVSx0quCHU+anZErRCCGiV+ClaE6KnJRCmw8nktJAiiYOQVlkRKL0WC3RykwRvMK0DLR0LzyKtR4I88ittT4awckQhoRyClAwsXDLzyVXGaaOlDQ/V7/gjHxO8T0b4/Rb3iDE2UcBkc27icsbOb5DsOthqSeQBWLw7h1sshqKqrf2r9ezjIB3s1sgBvEwX+G+3qqq9kJOGsMMl5HNLQLfE0gk3tlYzd31W6i4Wa0tc+E35NAJcfMDZA4MWpo3ExENdq0z9ple/busAuQ3TlYW5LI4lO59S4tqHnO8HO+RxynkS/mG8iu8Vd18WcJSrs9gGAPk+KMjzLLfmSfoq1dTe5gHs7l9xcHMRa19ALDfqo5uNpGNEVO1kpYxokqpC4Q57fLYXkO17W33SdxFEWtlnmDn20aC5rCfxdlG51/DOCVjlKMVKapFuLdRKE+KyONjG8327n/gj7q9Dgkpbc/uxva9reLrINiXGsr7tjJYCfjY0NcfJveJ+oQgUNZMcjXVLmu7zu0zjUixdZ2lt9Cbarl+7x/wAP4LxfrZpq2jgaQ584uGkixu4t5k2uSFjsXxWKXMyFhc1oOZ+5Ddy7wHmh89BHG/Zz3sJDs4ygkcrsecw8io62plndkyg3AYyONjWczbvAjXb4ln93ibrbNKEvYKzwukyC7Rtd3yn+LoD1RCfhiQck7GvZ3PEx8gkaG2PaAvNw0Wu0m3fJN9LckU9nONEj3WoFrG0Dj0IuIr9N8p9Oi6Nxl9rNK12ZqXCXt5FVHxvHVey1WDMPyoPWcMsPILJo8udUOCjdVX3C2ldwpvYLPVmAObyQAaQMO4VSXD2nZXZ6BwVYghQA6XDiFWdTkI22Rd7Jp5JQBWRJHPcmrilAQp9VZhpwkdCV0SrQL9PEEUpXgIRSsLijEbY4QHSutc2Dd3OPRrRqT5KgLUkhNrI3SUjrXcbDmToB5koRhsdXNpBE2Jv45AXPt4MBAHqfRXMWwamp2Z66Z9Q75YnHuk9BGO79llstFscRUjTlY8zvBsWwtMlj0c5vdb6kJs/EMsjHNiayA2tmLmySs53c1vcj05ucsXi+OjLea0MXyU0Rylw5do4clnJcVlqMrWtcyAGzWtBbELeI0J053WbsyzVS4/I+ZuZ3byNDmseQLMBIvkDdLnKNddguV1Q9gdGJBd9jLYA5jb4SR49PVDcOBGYDQsbc9fK/+brtLG6R4jYLuJA589l8dt5dba6NP7dnYgc4BAPUnbX/AN7BOFFeTKLnUgZRmJt0A3RPFaeKnZ2APaSk3e4bMP4b/X8yeSqQnINH6ncN0AHi7c+S9/xMM4Jyk7bPMzzT0l0X6bBpZC0ZXAjfNfbX5bEgei0D+G4actFTUsZmF8gsHHTq8/axKH4RJcNYDIXOJsxhLQfHTonzcOE5pHMA2JkFhrtvrc6/dfFnyOWSUE+O/b7f4O+PGlBTrlr16/kM0PE9PT/8vTNN9BK913OGmu17eQV2TjeZ/cijEl/ikDH2aD/Dck+tr22QTBp6aFtjTsc4byvAc7Nb5W2sBtpfqoWuqJi8RyFl9SB3W6Wt8Fjbb6rz8uDLiTlO6/j/AKd8eWM6UShi8OaV7s5eb/EQWknmMp2trzQqHExC/NkzEXsCSBm5Ega2uiNdTTR/GHONrHw8NuXLqLaoTXhwAcwlrtSR0AFr31HL7L4o1a32fS4tdohk4imeSXklrnlxaAQ3Md7N6Dp4LtVUx9kbDvFzS21+4W3dmaeRuQRy0CbOWuiADQTcXIbrbf4ieew69FRaBsLgDS3gV3XdobR7HwzxLBVwRl0sfbWs9uYBxLSW5w08ja+mxuOSKVGG9F5DwlVUjZ3QVjA6KVts3OOVurXN6Xbmv4gLcv4drqNva0FR7zT79hL3wBucpBu3TofQr0o7imcm90XKuhIugtZTjmEWwnjanqO5KPd5tix57pd/A+wB15Gx8ESrcMBGyoPOqzDGlBKvBfBbjEsLI2WfqCWnUKgyc2FkclVdTELXnK5QTYaCpQM7kKSP/spdSgZpz7k+av0FAXFMo6W59UagqmRtu0ZyHZLN1s4i9nHlyRAK0VA2JuZ3L115ADmTyHP7g5wdwSHOM8ou5219creTRf6nqSTzUPDGFGZ4fLrbZvJt/wBfFb+scKeIu2sFqjN7MhxZxG2kBbGM0mwA0aPEleZ1uOlzy9zi+Q37w1yD+AHQeZS4hxR0kjpHO+awG5cSdGtb8x+yjpMOdJJ3gC+/eAAs09DYWc/ryGw6rjTbNt0juD4XLPICyIZidHv/AHjz4jNo36LQcWcOOpvdmSSOdLK2V2puGhuRg8tZDt0XpHBHDTYWB7xY7rD+1HEBUYnAGmzY4iw+bnuJ+zR9F0hB8jDloy1I3Ix9wbkt9dBv9bDyKK0tf7rEDGP3soDh/wDWw31/mPLoNUPlrO64ANLjI4OvvlFg0DTui19l2CzhYmxuO846BtrWJ5C67+NghB21tfJ82acuk9EbBfUm7ibm/jz8yiOG0hkeGgXJ0AA3PIKJ9M8vLSO8BYjTQMbb8mo5wZWNiqGlzSdDl6g2NjbovUyT4Y5SXpWfClzmk/bNjgPBbYyHSd5zuXLba3Mf3Wsmw1rIiDY36jTwFvVZOfid0ZDgd9vJNrONi8N0tb7ny8F+G/WjLlKW2z9JqFRTpIIHCIDcZG2Phvy+uiHzVUdHIOzaAHCz+vUG/wDmyCV3EDy7M3u89Nb6dPVCKyrcRmLjoRbfmRuPUK480m6k3xfezEnBbit+tG5rsDbUZZM4blBNwL9o0i4aRzG31WMmwlzZmxvZkc4gZtLFt+mvXa/NGcBx4tisGlxb8ujtzt4arO4xxFNJKX3sdALbtAvax5HXden4fgvM3GS+le/f4Pn8nylBJxe36DuNUMcDrUjGlwBfK3kDa2Yn1vZZFmAvlc5znNaQLnvagHn46o1w9VPMM1nBoaC5ziQLgDY31OpQOmrDlLbEh/efJYi1sxtfpe30WJ+FkXOv8f7O0PJg1FNfd/Rn8ci7PYgnTXmCHXP1AAW09mftCdERG83YeXRYvGodZb6ljm2IOlibWHoQqGFjI/TTY+S+xRcIxT+DhfJs9z454OZVR+809g61yBazvMc1jeHeI543djGLOaD+4dcwva3fstc0LgPlF2+HT0X2bYh2tPldrpZed+0Gk7Crzx9whwcCNCCDcEf5qujfpmEt2aik4gp6ju3EcvOF5AeP5fxDxCGYthl76KhXMbWQCVgDZS0tkA+En52kc2ncdNDuFJgtJURRENeKuPMT3nlk8YLdIxnu1+t93NtqstUbTAFZTlh0XKas6otiLmn4mujNtQ9trX5Zhdh9CVnpmgOsCL76Hl5KFDfbBJCveCkgKtFQNMmc3va1rnLv0R+OhhYHv7Jud0WXMAAbvkjDfXuk/wBKHYcNUWqIXnui1pOyDHfgnY92Rr/4JM+S/JxYUQNlw2BG0FU+N+Jh2LgTp+fgrmDHtqdrmgg6hw5tc02LSORBuFjuOsGkALiDlA/8rbZijz73pxk7S2tyGDky+mb+ax08deQXpHs5wcPcDbQLzqRndtz/AF3XqfsexVhOQkXsufLizTVo9Dxt5ipzb8K+fq3FwKsuedDoT0IOn5lfQ3EcrXQuB6FfN/FFIGy93m42HXnb7LpCWjDWyfEy7ti61g6xaRs4WHeB5ophFK0v/egtifG5ofa4Y/Qh/oRsdwVl6atcQGOJLW3DR+G/T+y12DVjXMDSNhZ1tgNw89Nzc+SnnSl+jcfkuCKlOgg6OUuzSgZ25dRbK5oGXMCNDtc+BRWbFM1mujEDow0wusbNewggHS4Y7UEajYoSXuBvfyPUH5hbwWqwfFoZgyKoF3AZWucBlcBs0kaiw/IL4/E894/pntevwZy+Py+3TAuMV0ReHRAtuLuYdmu55Ts5upOignmjexmQZXC+cG5GhuHN+p+yIYrwo1sx1McZOjj3mjr3unjy5oZ+yyAZIndrGDYkDVh6OH6r1ZeF484PjFJtf2fD+tljLb0juU23uL7HX81Xq3jQHa+9r2I5kcx/fTVTwSAgXOnj18OqjlYHOt5X8LnYgbX1C/JpfU0z1rsO4PQRRMeKgFpuO8CQTm0OUdRe+23jqsjXmIP0LiNb7X8LdUempZJ88Q+KMue25NyNiGg78llKxpAuRoTa9rC/Tz8F+y8LBHDj72+zyc+R5JfhGtpsNYyhMsZzvEbnA2Fib5vhOxG1j0WMhxiVrDGH9157wsCSDoQCdgrNNjZbEYr6Em2tha1yD1uQEDlmHeO3MeHgtT937O0VpF2sjBp3uAHTzygO+wbf1QfDzmffrZFcYpJYqFszzl7Zx7NvMtIyFx82g2HRT+z/AIakqpQGt0JGvgNz/nReVOfJundH2xjS2e0eyyhLKcucvL/apjIfVOAPwm30XpPGnFceGUggjIMpba3TTcr55q611RNqb3N3FS23Zqklo9J4Ka5zSLaWYfW1v7K3XUE8LzLTkhwv3T8L27lj2318CNR9bycAMMbHEm55M6hTcSmdz8kcbpJXC4DR3Y2kkdo8kgNbobAkF1jbYldm9bONWx3aPkY4vYBqMrmm7ZGljXZmjcWJLbHm0rL1uFxiR0gaA8iziOniNr6D6BXzw5VwP7QSNkGUt7K5aWtJzOLDqzMT1HL4uaE0s0TpJskcjJLtMvaXzE2IAuSRprtosHQXu5XVYuUkBRir2RDNI7K29r76krVwzQujLZHtDXtI+INuCNSDfQ+PJZagd/m+2q5jMdNU0z5TFIXRsdlkDchbsdc5aHi/nztqpYPWvZ7WtlZnDmv7QvDnN1a+SJ5jMo0+cAOPiSp/aJSXp3acl5bwFx7FSU8LLStyF5eXMLoyXuJ0yd4DbkdivYZ6uOupM8TmuDm3BaQ5p8iP/alij50ro8rylg+MOppw5ptzH6haHiHBSHu06rG18B2I1BuP7KOXII+gMOxluI09muDZQNRfdeWcc4DNHclpzskDtPmaA4EjrbT0WawHiiSneCHEW/zVeo4bx7TVkYjqbA20d49brK7DPPqWmZVAFjg2Ww0OzvPxRDDaOeOQDI5r26i3MX1I5EeS0OJezsPd2tJI0317tgbnnbYnr1+6giiqodJ2EtG9wb+YDvLkT5L7oSTi4s4yVO0EqigdlzRRlzXHRgbezjbNkHLW+3ihsVa6K4dmuQRY6abd6/O62tDWsNHna0TNbqWi/aNN+nxg68vosXJG2tkPZyNicP8ASlPeHgHWv6FeT4Xicpvn1Fn0+XkSVw7ZLh3E87BkbL3OTXAOHlrrbwTaCunpZbi8ZduCO68E827EKpUcMVkRuYnaahzSHD0ym/2CO03EcrbNq4w+LTvPaHOZ4nY287r9PcfVHi8XWwxRNpqpo7rWTW17LTbu3yE2I0Qz9iGOTKHx6kZQ7NHKSCL2BsNfBxvZH6vBoZ4g6me1j2m7XMJyXG2YDUeix3ElNWAf/IOYf7gF2nzt8OnM+q8Dx/Cby/WqSf8As9LLlqH09s2oo89xNFZ9tJW6G3K50OYIa+mZZ8M4GaTTOLgS2GhJNwH2O11iY8Yromts+UMcO6T3m25am4A8VPNxrNJeERF78pa9rcxeT1aIxdp2IIXqqHC99nC+Va6M1iUXZyOZ+FxHj6+KnwynhdIyVz7RRua+RrviIYQ5zW2+K5sLc7rWycCVdXTsfO0U72mxmqCGl0fWRt7ucq7W4Hhmskzq+cfK3SIEfbfzK4ZcqaaO0YPRJU4FVY5MwhhhpYr2c7S+u/lb80bxbjSiweAwUVpJ7WdJpYHbf9F55xT7XauqHZx2gh5Rx90W8SNSsR3nnqV8EYqKpdH0OTbtl/GselqpC97i5zjqVoeB+DJ6p4ETCfxO+UDxKs8CeziSreLnI35nEXt5Be6wz4fg1M1sk7YxbTMbySHq1jRmcfIFbBzAuEoaKK7yHPA36G3JC46iM9q9rm6yyOebjkcrc/QiNsY15NCzfEXthjmdlgjm7O9nPsxri3n2Ye7Q2/EF5lxFN7wJJb5OkVyLMae6143e7q83JOt7WtbZD16ukBbcEEEXBGoPiCN1k692qq8ISzPpQWmSNjbNYyQMewgDeMgNfa/UlVy+fM/tuztfuZL7a3uDtyVIS5klUz+K4qCPDpNVe4kpJZqNzItTdpLebmtNyG+NwD6INh0uq1WHzqA87hqrsFuQsR0K0/s34mnpKsCMOdFJftYxq2wBPaH8JsLF3l0Wex+MtqS8QvibKXENfb4gbOcLcidfUqlZzTcPcD/CS0abbG6hT6P4s4TZM0vjG4vpyuL6rxnGMJLXFjxY30KqYP7RsSpCOzqnuaPkl/eNI6d7vAeRWhqvaRQ4gzJiFMYJP9+DvNv+IsOo16XWaIYDEcLLDZ2l9ncih7s8Z3I8Qt1JRNbGckrauK/xCxs08nj4o3eJuPJCTQxOJZmykfI/4m3GgBPxBEUGUHFdTCe5I4eq1NF7ZaxgtIGyDo5oKzNRw8bXaRYmwPyk9AevgdULqKN8Zs4ELVg9Mp/arDILS0IINiTGXsN973adCrlTxTg1Q0Canq2kfMC5ztOrnAl3rdeSRzOabgkFG8O4wli+JrJB/ENfqFpTa60Tin2eh0nEmGxW7LEMSYAbhjo2yNHhZzNvBEm+0TDv9eoMgtYF9I4O+odY/RYKL2l23o4j/Uf7KY+1MW/5CnPnmK3+rL5M8F8Grm4kwInPHLKx3MwxTNv/AEl2X7LrPavQQtytZWTeLzGwW6EHdYGq47DiT+zqDXmYST9cwVKXisu2o6Nv8sI/UlZeWT9hY4rpG2Z7WIY3ONPQRtzG57ad72gnpGDlb5ABUq72tV9j2c1PTg8qeNpd6uI/NYGqrC86sY3+Rob+SrgFYbb7NpJBLFuIaioN5p5ZP53kj6bIbZTtpuZNlaoqZjnhrnZRz0LnEeAChStS0TpDZoW+4W4NFwXi5PX/ADZV4qujgbZjW5hzmfp1v2UV3O8iQhtfxNI9rmMmzFziLhvZDJlbYRt8Tcam+njpCHpuIe0OjoIXwwSB1Tls3s252Ru2u43DSR0uvKK2vM0rpXule5xJL5SHP1OxLdh4AWCEuiLQLtIGv23/ADVuDa6oLscwAvyHPyWl4Z4L97aJ6jMyE37OMaPkH43O3a3oOe/nkZy0ZSR3Q5ufS923F7jmvWZOKqeMBsk8I7oyua4WLbaXZe7PuNN+S0GBYeEI4WOa97pDnJa4F8Vm2ADSI3AHYm/ihslK2JuRl7Ak6kk6nqUYr+J6VwNqiI/1D7DcrPyYkyZuZhuLkXsRt5qkOZklW7RcQFWhlsUbwuMtJIlf3jexs5ovyAI0CztKdUbo57KAWM8O1dVI13aQFrBZl87dDqbgB2t/H+yBYrhU9Mf30dmnQPaczCfPl6rWYZG9jnETvOZxOV4DmtvyGxA9U7G8bIjMM1K6XtAQ0x95h6HUZmPBsba+BUBhHMuoXxorDwzWtZrTPI823t5XuqVRHIz/AIkMjP5mkfmFCnMKk7KTtTezAbgEguLgWtbp/FY+TSmSYtI//iBj9LAubqPItsQoe1YTulIAOaAv0uOhpJs5twAchaQ4Dk5hADh5q2K+GTuh7W33Du631a67R6ELPkt6pot1SwGZ+HidWtaR1Y4WPlqW/wD6VGXBpB8j/pf/ALbqs241aSPEXCIwYjKIXEPOZr2ak3u1wd3Q06Xu26AGPpXDcH1BH5hM7Mq+/Gpz89vQf2UJxSb8Z+yAgbTOOwJ9CpmYZIflP5fmQue/SfiK571J+M/WyAm9wto4jyGpTu0a3ZoHmbfYXUdM4l4c5zjbV2upAFyNetreq5OQ7XIGnnl0Yf6eXogJqFjJJWte/KHGxdawGhtfnqbD1VeUu1FstjbKNLEaa9fVIRBW6dj5SS2N8ruZY0nXqbDc9UBRZGpmxq+/C5gLmmnaOpjeB+SJ8I8IvrnOc5xZCw5S4WzOda+Vt9rAgknqEACZALjK0ucTYNbckk8gButPQ8AYg4XIjiF/hee99GNP0JC2UXs6oW2IY/MNQ4SSB1+oIKIe4ywj9zMXgf6c5Lwd9pvjbvzzDTZaoWZKT2YvLe9VNJFjl7Mhp8C4OuPMBXpGQ08bu0oWRjJZ7omNlYQLixNg/bfM22u6NTY4B3ZWmJ38Viw7fDIO75A2PghtRiDXXyuBtpoQbH0QhQGIskjDo/gI0Fsum23LZBqx3REaqVB6x+6oIM6ShzJIDlO3X1RCLRBaWssfVFIqkFRAK01Qi9LW+KzbZVbgqLKg19PVXV5kgKytJWIrTViAh4rweB9NITCwyWDYyGgP7V5DYwHCx1eW+HXRPw/gekia0di1zgBdzu8S4bmx0GvQKWopTJNDJ2rmtiLiYx8L3EEAnxF/FF2ShSiFP9iw/wCzH/0N/sqVXwfSyA5oGa82jKfq2xR9pT8qUDzLGvZm5oLqVxPPsnkX8mv/AEP1WRqI3Rs7N7C15lJc0izhlblAIPi8r3oxLFR0hmxKGd8L2C88QbILG8TCWyNHNup16qUUxWH8FVc1iI+zaecnd+jfi+yOU3stPzz+jW/qT+i9M7BdbDZWgecH2Xs/3n/QKvJ7LH/JUDwDmW+pB/Ren+7pwgCUTZ4fVcPTxXAySDtBEXscC1shNg15+U3tutPQeyt5AM89urYxex/mP9lsuJcNaaWVjWtzTFjNBvJI9kbXm25BIP8ASocGFTBOKSVrpogwujqrEGw/05dxmGut9rJRTJY37N44RG5kkjmmaJkmbLoyR4ZmBA5Ej6r0KhwtkLBHG0Na0WAHh1O5PiVPXUYkifG7UPaW723HXl58lUwCac07DVMDJtQ4Agg2JAcbEi5Guh5qpAvtag9VgBEjpaaUwSO1eLB0Mh0F3x6WNh8TSCirplWlq/FUAPDcSxBkj21ULHx6ZZIcun9DnXcPuNN1JDxXDLK6JmcPa3MQ9jmaXA2cAeYViorUKqKzX9eagLFdWB1xuOhQBlPHFcRtDQTcgXtf9FNPVqhNVDqgHyyIdVuSnrwELq8RUsFhJUvekksA0TWPqrUNcqD9/UpqyWg7FiCtxYisyHlSsqSFbBsqbEQOaJQYmOqwUderUeKHqrZD0WnxIdUQgxAdV5rFjBHNW4sfI5pYPTYq4dVaZVeK80h4nI5q9FxZ4q2D0Ns6qyOzVLDf/hwvPrI9rWn6Rv8AqshHxYOqdS8VtzvdcalrfRrb/wDc5ygN4JAu5wsaOLG9U7/+sb1VsGx7QLhkCx54tb1UL+L29UsGtmkzPb0Zdx/mILWj6Fx/6VMavxXn1LxBFFnLLjtHl79SbuNrnXbYaKR3Fw6pYNu+s8VWkrx1WJfxX4qpNxP4pYNnNiQ6odUYr4rGT8SHqh82Ok81LBsKnFx1QyoxodVlJMTJ5lV31TjzUspoKjGUMnxUlDS8lNUFFh9YSoXPJTV0IC0kkkgKz9/Upqkew32O5Tch6IUaknZD0SyHogGrt13IeiWQ9EAg8romK5kPRLIeiAd25TxVFRZD0SyHohCb3ty42qI281FkPRLIeiAse/u6pftB3VV8h6JZD0QFj393Vc99coMh6JZD0QEvvbuqXvblFkPRLIeiAk96d1TTOeqbkPRLIeiAReVy67kPRLIeiFGpJ2Q9Esh6IBqSdkPRLIeiAauhdyHokGHoUBZSXcqSE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2" name="AutoShape 4" descr="data:image/jpeg;base64,/9j/4AAQSkZJRgABAQAAAQABAAD/2wCEAAkGBhISERUUEhIVFRUVFBUXFRQXGRcXFRUUFBQVFBYUFBUXHCYeFxkjGRQVHzAgIycpLywsFR4xNTA2NSYrLCkBCQoKDgwOGA8PGikcHBwpLC0sLCkpKSksKSksKSwtLSwpLCksKSwsLCwpLCksLCwpLCksKSkpKSwpLCksKSwsLP/AABEIAOAA4QMBIgACEQEDEQH/xAAcAAABBQEBAQAAAAAAAAAAAAAFAAIDBAYBBwj/xABBEAABAwIEAwUGAwcCBgMBAAABAAIDBBEFEiExBkFREyJhcYEHFDJCkaFSscEVI2JygtHwQ1MzNJKy4fEkY6IW/8QAGgEBAQEBAQEBAAAAAAAAAAAAAAECAwUEBv/EACgRAAICAgICAQMEAwAAAAAAAAABAhEDIRIxBEFRIjJhExRxoUKRsf/aAAwDAQACEQMRAD8A8Re833O6bnPUpP39SmoB2c9SlnPUpqSAdnPUpZz1KakgHZz1KWc9SmpIB2c9SlnPUpqSAdnPUpZz1KakgHZz1KWc9SmpIB2c9SlnPUpqSAdnPUpZz1KakgHZz1KWc9SmpIB2c9SlnPUpqSAdnPUpZz1KakgHZz1KWc9SmpIB2c9SkHnqU1dCAt5klxJCFZ+/qU1Ofv6lNQokkkkAkl2yVkBxJOypZUA1JOypZEJZy6V07synCAoCO64pewKXYFKFkd0rqTsCl2BSgR3Sun9kuFiAYknZEsqFsaku2SsgOJJJIBJJJIBLoXF0IC0kkkhCB419VzKrBj1TsiEKwau5FZyBdAQFcQp4p1OF0OVBCKYJzYApMwSzhANEIT+xS7QLvahAIQpzYU3tgl24QpJ2IXREFEahN96QhP2IXOxCi96XfeVQPMAXDThN94S94UBzsAmmAJ/bpdsEBEafwTfdgp+0XM4QFc0oTTTq1cJICk6EphjV8hNypQKORcsrvZppiUKcSVrskkBXc/VN7VROdqfNNQhP2q52qiCe2MlAdMhXO0KsR0LircWCOKUAZmKWq0EWAdSrceBMCtAyuQpwhd0WwZhcY5KdtLEOQSgYsUjuhTxQP6FbduQbNH0WhwfA4nWMxLW9GgX9XO0HkAVpRFnlP7Mk/CfopI8Fld8LHHyBP5L6Dw1uGxC7YGuts5wL3HyzI1Dj0W0bBfkBpZODJaPmKTA5xvE8eJY4D6kKIYa/pdfUruImDuvyg8xuUHxCBk1+5G4eLWn7q8GLR84nD3/hP0UbqN/Qr2rF+HmjWNgaem4PoVlatoYbSRW9NPRTiW0eeGF3QpuUrdOMB+QKJ9FAeSlAxN1zOtdJgUJ2KpzcNDkVKBnRKV0TFFJuH3DbVUpMNeOSgIxULonUL4SOSaqC0JU4OVIPThIoUKZ0lVzpICHstfVSx0quCHU+anZErRCCGiV+ClaE6KnJRCmw8nktJAiiYOQVlkRKL0WC3RykwRvMK0DLR0LzyKtR4I88ittT4awckQhoRyClAwsXDLzyVXGaaOlDQ/V7/gjHxO8T0b4/Rb3iDE2UcBkc27icsbOb5DsOthqSeQBWLw7h1sshqKqrf2r9ezjIB3s1sgBvEwX+G+3qqq9kJOGsMMl5HNLQLfE0gk3tlYzd31W6i4Wa0tc+E35NAJcfMDZA4MWpo3ExENdq0z9ple/busAuQ3TlYW5LI4lO59S4tqHnO8HO+RxynkS/mG8iu8Vd18WcJSrs9gGAPk+KMjzLLfmSfoq1dTe5gHs7l9xcHMRa19ALDfqo5uNpGNEVO1kpYxokqpC4Q57fLYXkO17W33SdxFEWtlnmDn20aC5rCfxdlG51/DOCVjlKMVKapFuLdRKE+KyONjG8327n/gj7q9Dgkpbc/uxva9reLrINiXGsr7tjJYCfjY0NcfJveJ+oQgUNZMcjXVLmu7zu0zjUixdZ2lt9Cbarl+7x/wAP4LxfrZpq2jgaQ584uGkixu4t5k2uSFjsXxWKXMyFhc1oOZ+5Ddy7wHmh89BHG/Zz3sJDs4ygkcrsecw8io62plndkyg3AYyONjWczbvAjXb4ln93ibrbNKEvYKzwukyC7Rtd3yn+LoD1RCfhiQck7GvZ3PEx8gkaG2PaAvNw0Wu0m3fJN9LckU9nONEj3WoFrG0Dj0IuIr9N8p9Oi6Nxl9rNK12ZqXCXt5FVHxvHVey1WDMPyoPWcMsPILJo8udUOCjdVX3C2ldwpvYLPVmAObyQAaQMO4VSXD2nZXZ6BwVYghQA6XDiFWdTkI22Rd7Jp5JQBWRJHPcmrilAQp9VZhpwkdCV0SrQL9PEEUpXgIRSsLijEbY4QHSutc2Dd3OPRrRqT5KgLUkhNrI3SUjrXcbDmToB5koRhsdXNpBE2Jv45AXPt4MBAHqfRXMWwamp2Z66Z9Q75YnHuk9BGO79llstFscRUjTlY8zvBsWwtMlj0c5vdb6kJs/EMsjHNiayA2tmLmySs53c1vcj05ucsXi+OjLea0MXyU0Rylw5do4clnJcVlqMrWtcyAGzWtBbELeI0J053WbsyzVS4/I+ZuZ3byNDmseQLMBIvkDdLnKNddguV1Q9gdGJBd9jLYA5jb4SR49PVDcOBGYDQsbc9fK/+brtLG6R4jYLuJA589l8dt5dba6NP7dnYgc4BAPUnbX/AN7BOFFeTKLnUgZRmJt0A3RPFaeKnZ2APaSk3e4bMP4b/X8yeSqQnINH6ncN0AHi7c+S9/xMM4Jyk7bPMzzT0l0X6bBpZC0ZXAjfNfbX5bEgei0D+G4actFTUsZmF8gsHHTq8/axKH4RJcNYDIXOJsxhLQfHTonzcOE5pHMA2JkFhrtvrc6/dfFnyOWSUE+O/b7f4O+PGlBTrlr16/kM0PE9PT/8vTNN9BK913OGmu17eQV2TjeZ/cijEl/ikDH2aD/Dck+tr22QTBp6aFtjTsc4byvAc7Nb5W2sBtpfqoWuqJi8RyFl9SB3W6Wt8Fjbb6rz8uDLiTlO6/j/AKd8eWM6UShi8OaV7s5eb/EQWknmMp2trzQqHExC/NkzEXsCSBm5Ega2uiNdTTR/GHONrHw8NuXLqLaoTXhwAcwlrtSR0AFr31HL7L4o1a32fS4tdohk4imeSXklrnlxaAQ3Md7N6Dp4LtVUx9kbDvFzS21+4W3dmaeRuQRy0CbOWuiADQTcXIbrbf4ieew69FRaBsLgDS3gV3XdobR7HwzxLBVwRl0sfbWs9uYBxLSW5w08ja+mxuOSKVGG9F5DwlVUjZ3QVjA6KVts3OOVurXN6Xbmv4gLcv4drqNva0FR7zT79hL3wBucpBu3TofQr0o7imcm90XKuhIugtZTjmEWwnjanqO5KPd5tix57pd/A+wB15Gx8ESrcMBGyoPOqzDGlBKvBfBbjEsLI2WfqCWnUKgyc2FkclVdTELXnK5QTYaCpQM7kKSP/spdSgZpz7k+av0FAXFMo6W59UagqmRtu0ZyHZLN1s4i9nHlyRAK0VA2JuZ3L115ADmTyHP7g5wdwSHOM8ou5219creTRf6nqSTzUPDGFGZ4fLrbZvJt/wBfFb+scKeIu2sFqjN7MhxZxG2kBbGM0mwA0aPEleZ1uOlzy9zi+Q37w1yD+AHQeZS4hxR0kjpHO+awG5cSdGtb8x+yjpMOdJJ3gC+/eAAs09DYWc/ryGw6rjTbNt0juD4XLPICyIZidHv/AHjz4jNo36LQcWcOOpvdmSSOdLK2V2puGhuRg8tZDt0XpHBHDTYWB7xY7rD+1HEBUYnAGmzY4iw+bnuJ+zR9F0hB8jDloy1I3Ix9wbkt9dBv9bDyKK0tf7rEDGP3soDh/wDWw31/mPLoNUPlrO64ANLjI4OvvlFg0DTui19l2CzhYmxuO846BtrWJ5C67+NghB21tfJ82acuk9EbBfUm7ibm/jz8yiOG0hkeGgXJ0AA3PIKJ9M8vLSO8BYjTQMbb8mo5wZWNiqGlzSdDl6g2NjbovUyT4Y5SXpWfClzmk/bNjgPBbYyHSd5zuXLba3Mf3Wsmw1rIiDY36jTwFvVZOfid0ZDgd9vJNrONi8N0tb7ny8F+G/WjLlKW2z9JqFRTpIIHCIDcZG2Phvy+uiHzVUdHIOzaAHCz+vUG/wDmyCV3EDy7M3u89Nb6dPVCKyrcRmLjoRbfmRuPUK480m6k3xfezEnBbit+tG5rsDbUZZM4blBNwL9o0i4aRzG31WMmwlzZmxvZkc4gZtLFt+mvXa/NGcBx4tisGlxb8ujtzt4arO4xxFNJKX3sdALbtAvax5HXden4fgvM3GS+le/f4Pn8nylBJxe36DuNUMcDrUjGlwBfK3kDa2Yn1vZZFmAvlc5znNaQLnvagHn46o1w9VPMM1nBoaC5ziQLgDY31OpQOmrDlLbEh/efJYi1sxtfpe30WJ+FkXOv8f7O0PJg1FNfd/Rn8ci7PYgnTXmCHXP1AAW09mftCdERG83YeXRYvGodZb6ljm2IOlibWHoQqGFjI/TTY+S+xRcIxT+DhfJs9z454OZVR+809g61yBazvMc1jeHeI543djGLOaD+4dcwva3fstc0LgPlF2+HT0X2bYh2tPldrpZed+0Gk7Crzx9whwcCNCCDcEf5qujfpmEt2aik4gp6ju3EcvOF5AeP5fxDxCGYthl76KhXMbWQCVgDZS0tkA+En52kc2ncdNDuFJgtJURRENeKuPMT3nlk8YLdIxnu1+t93NtqstUbTAFZTlh0XKas6otiLmn4mujNtQ9trX5Zhdh9CVnpmgOsCL76Hl5KFDfbBJCveCkgKtFQNMmc3va1rnLv0R+OhhYHv7Jud0WXMAAbvkjDfXuk/wBKHYcNUWqIXnui1pOyDHfgnY92Rr/4JM+S/JxYUQNlw2BG0FU+N+Jh2LgTp+fgrmDHtqdrmgg6hw5tc02LSORBuFjuOsGkALiDlA/8rbZijz73pxk7S2tyGDky+mb+ax08deQXpHs5wcPcDbQLzqRndtz/AF3XqfsexVhOQkXsufLizTVo9Dxt5ipzb8K+fq3FwKsuedDoT0IOn5lfQ3EcrXQuB6FfN/FFIGy93m42HXnb7LpCWjDWyfEy7ti61g6xaRs4WHeB5ophFK0v/egtifG5ofa4Y/Qh/oRsdwVl6atcQGOJLW3DR+G/T+y12DVjXMDSNhZ1tgNw89Nzc+SnnSl+jcfkuCKlOgg6OUuzSgZ25dRbK5oGXMCNDtc+BRWbFM1mujEDow0wusbNewggHS4Y7UEajYoSXuBvfyPUH5hbwWqwfFoZgyKoF3AZWucBlcBs0kaiw/IL4/E894/pntevwZy+Py+3TAuMV0ReHRAtuLuYdmu55Ts5upOignmjexmQZXC+cG5GhuHN+p+yIYrwo1sx1McZOjj3mjr3unjy5oZ+yyAZIndrGDYkDVh6OH6r1ZeF484PjFJtf2fD+tljLb0juU23uL7HX81Xq3jQHa+9r2I5kcx/fTVTwSAgXOnj18OqjlYHOt5X8LnYgbX1C/JpfU0z1rsO4PQRRMeKgFpuO8CQTm0OUdRe+23jqsjXmIP0LiNb7X8LdUempZJ88Q+KMue25NyNiGg78llKxpAuRoTa9rC/Tz8F+y8LBHDj72+zyc+R5JfhGtpsNYyhMsZzvEbnA2Fib5vhOxG1j0WMhxiVrDGH9157wsCSDoQCdgrNNjZbEYr6Em2tha1yD1uQEDlmHeO3MeHgtT937O0VpF2sjBp3uAHTzygO+wbf1QfDzmffrZFcYpJYqFszzl7Zx7NvMtIyFx82g2HRT+z/AIakqpQGt0JGvgNz/nReVOfJundH2xjS2e0eyyhLKcucvL/apjIfVOAPwm30XpPGnFceGUggjIMpba3TTcr55q611RNqb3N3FS23Zqklo9J4Ka5zSLaWYfW1v7K3XUE8LzLTkhwv3T8L27lj2318CNR9bycAMMbHEm55M6hTcSmdz8kcbpJXC4DR3Y2kkdo8kgNbobAkF1jbYldm9bONWx3aPkY4vYBqMrmm7ZGljXZmjcWJLbHm0rL1uFxiR0gaA8iziOniNr6D6BXzw5VwP7QSNkGUt7K5aWtJzOLDqzMT1HL4uaE0s0TpJskcjJLtMvaXzE2IAuSRprtosHQXu5XVYuUkBRir2RDNI7K29r76krVwzQujLZHtDXtI+INuCNSDfQ+PJZagd/m+2q5jMdNU0z5TFIXRsdlkDchbsdc5aHi/nztqpYPWvZ7WtlZnDmv7QvDnN1a+SJ5jMo0+cAOPiSp/aJSXp3acl5bwFx7FSU8LLStyF5eXMLoyXuJ0yd4DbkdivYZ6uOupM8TmuDm3BaQ5p8iP/alij50ro8rylg+MOppw5ptzH6haHiHBSHu06rG18B2I1BuP7KOXII+gMOxluI09muDZQNRfdeWcc4DNHclpzskDtPmaA4EjrbT0WawHiiSneCHEW/zVeo4bx7TVkYjqbA20d49brK7DPPqWmZVAFjg2Ww0OzvPxRDDaOeOQDI5r26i3MX1I5EeS0OJezsPd2tJI0317tgbnnbYnr1+6giiqodJ2EtG9wb+YDvLkT5L7oSTi4s4yVO0EqigdlzRRlzXHRgbezjbNkHLW+3ihsVa6K4dmuQRY6abd6/O62tDWsNHna0TNbqWi/aNN+nxg68vosXJG2tkPZyNicP8ASlPeHgHWv6FeT4Xicpvn1Fn0+XkSVw7ZLh3E87BkbL3OTXAOHlrrbwTaCunpZbi8ZduCO68E827EKpUcMVkRuYnaahzSHD0ym/2CO03EcrbNq4w+LTvPaHOZ4nY287r9PcfVHi8XWwxRNpqpo7rWTW17LTbu3yE2I0Qz9iGOTKHx6kZQ7NHKSCL2BsNfBxvZH6vBoZ4g6me1j2m7XMJyXG2YDUeix3ElNWAf/IOYf7gF2nzt8OnM+q8Dx/Cby/WqSf8As9LLlqH09s2oo89xNFZ9tJW6G3K50OYIa+mZZ8M4GaTTOLgS2GhJNwH2O11iY8Yromts+UMcO6T3m25am4A8VPNxrNJeERF78pa9rcxeT1aIxdp2IIXqqHC99nC+Va6M1iUXZyOZ+FxHj6+KnwynhdIyVz7RRua+RrviIYQ5zW2+K5sLc7rWycCVdXTsfO0U72mxmqCGl0fWRt7ucq7W4Hhmskzq+cfK3SIEfbfzK4ZcqaaO0YPRJU4FVY5MwhhhpYr2c7S+u/lb80bxbjSiweAwUVpJ7WdJpYHbf9F55xT7XauqHZx2gh5Rx90W8SNSsR3nnqV8EYqKpdH0OTbtl/GselqpC97i5zjqVoeB+DJ6p4ETCfxO+UDxKs8CeziSreLnI35nEXt5Be6wz4fg1M1sk7YxbTMbySHq1jRmcfIFbBzAuEoaKK7yHPA36G3JC46iM9q9rm6yyOebjkcrc/QiNsY15NCzfEXthjmdlgjm7O9nPsxri3n2Ye7Q2/EF5lxFN7wJJb5OkVyLMae6143e7q83JOt7WtbZD16ukBbcEEEXBGoPiCN1k692qq8ISzPpQWmSNjbNYyQMewgDeMgNfa/UlVy+fM/tuztfuZL7a3uDtyVIS5klUz+K4qCPDpNVe4kpJZqNzItTdpLebmtNyG+NwD6INh0uq1WHzqA87hqrsFuQsR0K0/s34mnpKsCMOdFJftYxq2wBPaH8JsLF3l0Wex+MtqS8QvibKXENfb4gbOcLcidfUqlZzTcPcD/CS0abbG6hT6P4s4TZM0vjG4vpyuL6rxnGMJLXFjxY30KqYP7RsSpCOzqnuaPkl/eNI6d7vAeRWhqvaRQ4gzJiFMYJP9+DvNv+IsOo16XWaIYDEcLLDZ2l9ncih7s8Z3I8Qt1JRNbGckrauK/xCxs08nj4o3eJuPJCTQxOJZmykfI/4m3GgBPxBEUGUHFdTCe5I4eq1NF7ZaxgtIGyDo5oKzNRw8bXaRYmwPyk9AevgdULqKN8Zs4ELVg9Mp/arDILS0IINiTGXsN973adCrlTxTg1Q0Canq2kfMC5ztOrnAl3rdeSRzOabgkFG8O4wli+JrJB/ENfqFpTa60Tin2eh0nEmGxW7LEMSYAbhjo2yNHhZzNvBEm+0TDv9eoMgtYF9I4O+odY/RYKL2l23o4j/Uf7KY+1MW/5CnPnmK3+rL5M8F8Grm4kwInPHLKx3MwxTNv/AEl2X7LrPavQQtytZWTeLzGwW6EHdYGq47DiT+zqDXmYST9cwVKXisu2o6Nv8sI/UlZeWT9hY4rpG2Z7WIY3ONPQRtzG57ad72gnpGDlb5ABUq72tV9j2c1PTg8qeNpd6uI/NYGqrC86sY3+Rob+SrgFYbb7NpJBLFuIaioN5p5ZP53kj6bIbZTtpuZNlaoqZjnhrnZRz0LnEeAChStS0TpDZoW+4W4NFwXi5PX/ADZV4qujgbZjW5hzmfp1v2UV3O8iQhtfxNI9rmMmzFziLhvZDJlbYRt8Tcam+njpCHpuIe0OjoIXwwSB1Tls3s252Ru2u43DSR0uvKK2vM0rpXule5xJL5SHP1OxLdh4AWCEuiLQLtIGv23/ADVuDa6oLscwAvyHPyWl4Z4L97aJ6jMyE37OMaPkH43O3a3oOe/nkZy0ZSR3Q5ufS923F7jmvWZOKqeMBsk8I7oyua4WLbaXZe7PuNN+S0GBYeEI4WOa97pDnJa4F8Vm2ADSI3AHYm/ihslK2JuRl7Ak6kk6nqUYr+J6VwNqiI/1D7DcrPyYkyZuZhuLkXsRt5qkOZklW7RcQFWhlsUbwuMtJIlf3jexs5ovyAI0CztKdUbo57KAWM8O1dVI13aQFrBZl87dDqbgB2t/H+yBYrhU9Mf30dmnQPaczCfPl6rWYZG9jnETvOZxOV4DmtvyGxA9U7G8bIjMM1K6XtAQ0x95h6HUZmPBsba+BUBhHMuoXxorDwzWtZrTPI823t5XuqVRHIz/AIkMjP5mkfmFCnMKk7KTtTezAbgEguLgWtbp/FY+TSmSYtI//iBj9LAubqPItsQoe1YTulIAOaAv0uOhpJs5twAchaQ4Dk5hADh5q2K+GTuh7W33Du631a67R6ELPkt6pot1SwGZ+HidWtaR1Y4WPlqW/wD6VGXBpB8j/pf/ALbqs241aSPEXCIwYjKIXEPOZr2ak3u1wd3Q06Xu26AGPpXDcH1BH5hM7Mq+/Gpz89vQf2UJxSb8Z+yAgbTOOwJ9CpmYZIflP5fmQue/SfiK571J+M/WyAm9wto4jyGpTu0a3ZoHmbfYXUdM4l4c5zjbV2upAFyNetreq5OQ7XIGnnl0Yf6eXogJqFjJJWte/KHGxdawGhtfnqbD1VeUu1FstjbKNLEaa9fVIRBW6dj5SS2N8ruZY0nXqbDc9UBRZGpmxq+/C5gLmmnaOpjeB+SJ8I8IvrnOc5xZCw5S4WzOda+Vt9rAgknqEACZALjK0ucTYNbckk8gButPQ8AYg4XIjiF/hee99GNP0JC2UXs6oW2IY/MNQ4SSB1+oIKIe4ywj9zMXgf6c5Lwd9pvjbvzzDTZaoWZKT2YvLe9VNJFjl7Mhp8C4OuPMBXpGQ08bu0oWRjJZ7omNlYQLixNg/bfM22u6NTY4B3ZWmJ38Viw7fDIO75A2PghtRiDXXyuBtpoQbH0QhQGIskjDo/gI0Fsum23LZBqx3REaqVB6x+6oIM6ShzJIDlO3X1RCLRBaWssfVFIqkFRAK01Qi9LW+KzbZVbgqLKg19PVXV5kgKytJWIrTViAh4rweB9NITCwyWDYyGgP7V5DYwHCx1eW+HXRPw/gekia0di1zgBdzu8S4bmx0GvQKWopTJNDJ2rmtiLiYx8L3EEAnxF/FF2ShSiFP9iw/wCzH/0N/sqVXwfSyA5oGa82jKfq2xR9pT8qUDzLGvZm5oLqVxPPsnkX8mv/AEP1WRqI3Rs7N7C15lJc0izhlblAIPi8r3oxLFR0hmxKGd8L2C88QbILG8TCWyNHNup16qUUxWH8FVc1iI+zaecnd+jfi+yOU3stPzz+jW/qT+i9M7BdbDZWgecH2Xs/3n/QKvJ7LH/JUDwDmW+pB/Ren+7pwgCUTZ4fVcPTxXAySDtBEXscC1shNg15+U3tutPQeyt5AM89urYxex/mP9lsuJcNaaWVjWtzTFjNBvJI9kbXm25BIP8ASocGFTBOKSVrpogwujqrEGw/05dxmGut9rJRTJY37N44RG5kkjmmaJkmbLoyR4ZmBA5Ej6r0KhwtkLBHG0Na0WAHh1O5PiVPXUYkifG7UPaW723HXl58lUwCac07DVMDJtQ4Agg2JAcbEi5Guh5qpAvtag9VgBEjpaaUwSO1eLB0Mh0F3x6WNh8TSCirplWlq/FUAPDcSxBkj21ULHx6ZZIcun9DnXcPuNN1JDxXDLK6JmcPa3MQ9jmaXA2cAeYViorUKqKzX9eagLFdWB1xuOhQBlPHFcRtDQTcgXtf9FNPVqhNVDqgHyyIdVuSnrwELq8RUsFhJUvekksA0TWPqrUNcqD9/UpqyWg7FiCtxYisyHlSsqSFbBsqbEQOaJQYmOqwUderUeKHqrZD0WnxIdUQgxAdV5rFjBHNW4sfI5pYPTYq4dVaZVeK80h4nI5q9FxZ4q2D0Ns6qyOzVLDf/hwvPrI9rWn6Rv8AqshHxYOqdS8VtzvdcalrfRrb/wDc5ygN4JAu5wsaOLG9U7/+sb1VsGx7QLhkCx54tb1UL+L29UsGtmkzPb0Zdx/mILWj6Fx/6VMavxXn1LxBFFnLLjtHl79SbuNrnXbYaKR3Fw6pYNu+s8VWkrx1WJfxX4qpNxP4pYNnNiQ6odUYr4rGT8SHqh82Ok81LBsKnFx1QyoxodVlJMTJ5lV31TjzUspoKjGUMnxUlDS8lNUFFh9YSoXPJTV0IC0kkkgKz9/Upqkew32O5Tch6IUaknZD0SyHogGrt13IeiWQ9EAg8romK5kPRLIeiAd25TxVFRZD0SyHohCb3ty42qI281FkPRLIeiAse/u6pftB3VV8h6JZD0QFj393Vc99coMh6JZD0QEvvbuqXvblFkPRLIeiAk96d1TTOeqbkPRLIeiAReVy67kPRLIeiFGpJ2Q9Esh6IBqSdkPRLIeiAauhdyHokGHoUBZSXcqSE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4" name="AutoShape 6" descr="data:image/jpeg;base64,/9j/4AAQSkZJRgABAQAAAQABAAD/2wCEAAkGBhISERUUEhIVFRUVFBUXFRQXGRcXFRUUFBQVFBYUFBUXHCYeFxkjGRQVHzAgIycpLywsFR4xNTA2NSYrLCkBCQoKDgwOGA8PGikcHBwpLC0sLCkpKSksKSksKSwtLSwpLCksKSwsLCwpLCksLCwpLCksKSkpKSwpLCksKSwsLP/AABEIAOAA4QMBIgACEQEDEQH/xAAcAAABBQEBAQAAAAAAAAAAAAAFAAIDBAYBBwj/xABBEAABAwIEAwUGAwcCBgMBAAABAAIDBBEFEiExBkFREyJhcYEHFDJCkaFSscEVI2JygtHwQ1MzNJKy4fEkY6IW/8QAGgEBAQEBAQEBAAAAAAAAAAAAAAECAwUEBv/EACgRAAICAgICAQMEAwAAAAAAAAABAhEDIRIxBEFRIjJhExRxoUKRsf/aAAwDAQACEQMRAD8A8Re833O6bnPUpP39SmoB2c9SlnPUpqSAdnPUpZz1KakgHZz1KWc9SmpIB2c9SlnPUpqSAdnPUpZz1KakgHZz1KWc9SmpIB2c9SlnPUpqSAdnPUpZz1KakgHZz1KWc9SmpIB2c9SlnPUpqSAdnPUpZz1KakgHZz1KWc9SmpIB2c9SkHnqU1dCAt5klxJCFZ+/qU1Ofv6lNQokkkkAkl2yVkBxJOypZUA1JOypZEJZy6V07synCAoCO64pewKXYFKFkd0rqTsCl2BSgR3Sun9kuFiAYknZEsqFsaku2SsgOJJJIBJJJIBLoXF0IC0kkkhCB419VzKrBj1TsiEKwau5FZyBdAQFcQp4p1OF0OVBCKYJzYApMwSzhANEIT+xS7QLvahAIQpzYU3tgl24QpJ2IXREFEahN96QhP2IXOxCi96XfeVQPMAXDThN94S94UBzsAmmAJ/bpdsEBEafwTfdgp+0XM4QFc0oTTTq1cJICk6EphjV8hNypQKORcsrvZppiUKcSVrskkBXc/VN7VROdqfNNQhP2q52qiCe2MlAdMhXO0KsR0LircWCOKUAZmKWq0EWAdSrceBMCtAyuQpwhd0WwZhcY5KdtLEOQSgYsUjuhTxQP6FbduQbNH0WhwfA4nWMxLW9GgX9XO0HkAVpRFnlP7Mk/CfopI8Fld8LHHyBP5L6Dw1uGxC7YGuts5wL3HyzI1Dj0W0bBfkBpZODJaPmKTA5xvE8eJY4D6kKIYa/pdfUruImDuvyg8xuUHxCBk1+5G4eLWn7q8GLR84nD3/hP0UbqN/Qr2rF+HmjWNgaem4PoVlatoYbSRW9NPRTiW0eeGF3QpuUrdOMB+QKJ9FAeSlAxN1zOtdJgUJ2KpzcNDkVKBnRKV0TFFJuH3DbVUpMNeOSgIxULonUL4SOSaqC0JU4OVIPThIoUKZ0lVzpICHstfVSx0quCHU+anZErRCCGiV+ClaE6KnJRCmw8nktJAiiYOQVlkRKL0WC3RykwRvMK0DLR0LzyKtR4I88ittT4awckQhoRyClAwsXDLzyVXGaaOlDQ/V7/gjHxO8T0b4/Rb3iDE2UcBkc27icsbOb5DsOthqSeQBWLw7h1sshqKqrf2r9ezjIB3s1sgBvEwX+G+3qqq9kJOGsMMl5HNLQLfE0gk3tlYzd31W6i4Wa0tc+E35NAJcfMDZA4MWpo3ExENdq0z9ple/busAuQ3TlYW5LI4lO59S4tqHnO8HO+RxynkS/mG8iu8Vd18WcJSrs9gGAPk+KMjzLLfmSfoq1dTe5gHs7l9xcHMRa19ALDfqo5uNpGNEVO1kpYxokqpC4Q57fLYXkO17W33SdxFEWtlnmDn20aC5rCfxdlG51/DOCVjlKMVKapFuLdRKE+KyONjG8327n/gj7q9Dgkpbc/uxva9reLrINiXGsr7tjJYCfjY0NcfJveJ+oQgUNZMcjXVLmu7zu0zjUixdZ2lt9Cbarl+7x/wAP4LxfrZpq2jgaQ584uGkixu4t5k2uSFjsXxWKXMyFhc1oOZ+5Ddy7wHmh89BHG/Zz3sJDs4ygkcrsecw8io62plndkyg3AYyONjWczbvAjXb4ln93ibrbNKEvYKzwukyC7Rtd3yn+LoD1RCfhiQck7GvZ3PEx8gkaG2PaAvNw0Wu0m3fJN9LckU9nONEj3WoFrG0Dj0IuIr9N8p9Oi6Nxl9rNK12ZqXCXt5FVHxvHVey1WDMPyoPWcMsPILJo8udUOCjdVX3C2ldwpvYLPVmAObyQAaQMO4VSXD2nZXZ6BwVYghQA6XDiFWdTkI22Rd7Jp5JQBWRJHPcmrilAQp9VZhpwkdCV0SrQL9PEEUpXgIRSsLijEbY4QHSutc2Dd3OPRrRqT5KgLUkhNrI3SUjrXcbDmToB5koRhsdXNpBE2Jv45AXPt4MBAHqfRXMWwamp2Z66Z9Q75YnHuk9BGO79llstFscRUjTlY8zvBsWwtMlj0c5vdb6kJs/EMsjHNiayA2tmLmySs53c1vcj05ucsXi+OjLea0MXyU0Rylw5do4clnJcVlqMrWtcyAGzWtBbELeI0J053WbsyzVS4/I+ZuZ3byNDmseQLMBIvkDdLnKNddguV1Q9gdGJBd9jLYA5jb4SR49PVDcOBGYDQsbc9fK/+brtLG6R4jYLuJA589l8dt5dba6NP7dnYgc4BAPUnbX/AN7BOFFeTKLnUgZRmJt0A3RPFaeKnZ2APaSk3e4bMP4b/X8yeSqQnINH6ncN0AHi7c+S9/xMM4Jyk7bPMzzT0l0X6bBpZC0ZXAjfNfbX5bEgei0D+G4actFTUsZmF8gsHHTq8/axKH4RJcNYDIXOJsxhLQfHTonzcOE5pHMA2JkFhrtvrc6/dfFnyOWSUE+O/b7f4O+PGlBTrlr16/kM0PE9PT/8vTNN9BK913OGmu17eQV2TjeZ/cijEl/ikDH2aD/Dck+tr22QTBp6aFtjTsc4byvAc7Nb5W2sBtpfqoWuqJi8RyFl9SB3W6Wt8Fjbb6rz8uDLiTlO6/j/AKd8eWM6UShi8OaV7s5eb/EQWknmMp2trzQqHExC/NkzEXsCSBm5Ega2uiNdTTR/GHONrHw8NuXLqLaoTXhwAcwlrtSR0AFr31HL7L4o1a32fS4tdohk4imeSXklrnlxaAQ3Md7N6Dp4LtVUx9kbDvFzS21+4W3dmaeRuQRy0CbOWuiADQTcXIbrbf4ieew69FRaBsLgDS3gV3XdobR7HwzxLBVwRl0sfbWs9uYBxLSW5w08ja+mxuOSKVGG9F5DwlVUjZ3QVjA6KVts3OOVurXN6Xbmv4gLcv4drqNva0FR7zT79hL3wBucpBu3TofQr0o7imcm90XKuhIugtZTjmEWwnjanqO5KPd5tix57pd/A+wB15Gx8ESrcMBGyoPOqzDGlBKvBfBbjEsLI2WfqCWnUKgyc2FkclVdTELXnK5QTYaCpQM7kKSP/spdSgZpz7k+av0FAXFMo6W59UagqmRtu0ZyHZLN1s4i9nHlyRAK0VA2JuZ3L115ADmTyHP7g5wdwSHOM8ou5219creTRf6nqSTzUPDGFGZ4fLrbZvJt/wBfFb+scKeIu2sFqjN7MhxZxG2kBbGM0mwA0aPEleZ1uOlzy9zi+Q37w1yD+AHQeZS4hxR0kjpHO+awG5cSdGtb8x+yjpMOdJJ3gC+/eAAs09DYWc/ryGw6rjTbNt0juD4XLPICyIZidHv/AHjz4jNo36LQcWcOOpvdmSSOdLK2V2puGhuRg8tZDt0XpHBHDTYWB7xY7rD+1HEBUYnAGmzY4iw+bnuJ+zR9F0hB8jDloy1I3Ix9wbkt9dBv9bDyKK0tf7rEDGP3soDh/wDWw31/mPLoNUPlrO64ANLjI4OvvlFg0DTui19l2CzhYmxuO846BtrWJ5C67+NghB21tfJ82acuk9EbBfUm7ibm/jz8yiOG0hkeGgXJ0AA3PIKJ9M8vLSO8BYjTQMbb8mo5wZWNiqGlzSdDl6g2NjbovUyT4Y5SXpWfClzmk/bNjgPBbYyHSd5zuXLba3Mf3Wsmw1rIiDY36jTwFvVZOfid0ZDgd9vJNrONi8N0tb7ny8F+G/WjLlKW2z9JqFRTpIIHCIDcZG2Phvy+uiHzVUdHIOzaAHCz+vUG/wDmyCV3EDy7M3u89Nb6dPVCKyrcRmLjoRbfmRuPUK480m6k3xfezEnBbit+tG5rsDbUZZM4blBNwL9o0i4aRzG31WMmwlzZmxvZkc4gZtLFt+mvXa/NGcBx4tisGlxb8ujtzt4arO4xxFNJKX3sdALbtAvax5HXden4fgvM3GS+le/f4Pn8nylBJxe36DuNUMcDrUjGlwBfK3kDa2Yn1vZZFmAvlc5znNaQLnvagHn46o1w9VPMM1nBoaC5ziQLgDY31OpQOmrDlLbEh/efJYi1sxtfpe30WJ+FkXOv8f7O0PJg1FNfd/Rn8ci7PYgnTXmCHXP1AAW09mftCdERG83YeXRYvGodZb6ljm2IOlibWHoQqGFjI/TTY+S+xRcIxT+DhfJs9z454OZVR+809g61yBazvMc1jeHeI543djGLOaD+4dcwva3fstc0LgPlF2+HT0X2bYh2tPldrpZed+0Gk7Crzx9whwcCNCCDcEf5qujfpmEt2aik4gp6ju3EcvOF5AeP5fxDxCGYthl76KhXMbWQCVgDZS0tkA+En52kc2ncdNDuFJgtJURRENeKuPMT3nlk8YLdIxnu1+t93NtqstUbTAFZTlh0XKas6otiLmn4mujNtQ9trX5Zhdh9CVnpmgOsCL76Hl5KFDfbBJCveCkgKtFQNMmc3va1rnLv0R+OhhYHv7Jud0WXMAAbvkjDfXuk/wBKHYcNUWqIXnui1pOyDHfgnY92Rr/4JM+S/JxYUQNlw2BG0FU+N+Jh2LgTp+fgrmDHtqdrmgg6hw5tc02LSORBuFjuOsGkALiDlA/8rbZijz73pxk7S2tyGDky+mb+ax08deQXpHs5wcPcDbQLzqRndtz/AF3XqfsexVhOQkXsufLizTVo9Dxt5ipzb8K+fq3FwKsuedDoT0IOn5lfQ3EcrXQuB6FfN/FFIGy93m42HXnb7LpCWjDWyfEy7ti61g6xaRs4WHeB5ophFK0v/egtifG5ofa4Y/Qh/oRsdwVl6atcQGOJLW3DR+G/T+y12DVjXMDSNhZ1tgNw89Nzc+SnnSl+jcfkuCKlOgg6OUuzSgZ25dRbK5oGXMCNDtc+BRWbFM1mujEDow0wusbNewggHS4Y7UEajYoSXuBvfyPUH5hbwWqwfFoZgyKoF3AZWucBlcBs0kaiw/IL4/E894/pntevwZy+Py+3TAuMV0ReHRAtuLuYdmu55Ts5upOignmjexmQZXC+cG5GhuHN+p+yIYrwo1sx1McZOjj3mjr3unjy5oZ+yyAZIndrGDYkDVh6OH6r1ZeF484PjFJtf2fD+tljLb0juU23uL7HX81Xq3jQHa+9r2I5kcx/fTVTwSAgXOnj18OqjlYHOt5X8LnYgbX1C/JpfU0z1rsO4PQRRMeKgFpuO8CQTm0OUdRe+23jqsjXmIP0LiNb7X8LdUempZJ88Q+KMue25NyNiGg78llKxpAuRoTa9rC/Tz8F+y8LBHDj72+zyc+R5JfhGtpsNYyhMsZzvEbnA2Fib5vhOxG1j0WMhxiVrDGH9157wsCSDoQCdgrNNjZbEYr6Em2tha1yD1uQEDlmHeO3MeHgtT937O0VpF2sjBp3uAHTzygO+wbf1QfDzmffrZFcYpJYqFszzl7Zx7NvMtIyFx82g2HRT+z/AIakqpQGt0JGvgNz/nReVOfJundH2xjS2e0eyyhLKcucvL/apjIfVOAPwm30XpPGnFceGUggjIMpba3TTcr55q611RNqb3N3FS23Zqklo9J4Ka5zSLaWYfW1v7K3XUE8LzLTkhwv3T8L27lj2318CNR9bycAMMbHEm55M6hTcSmdz8kcbpJXC4DR3Y2kkdo8kgNbobAkF1jbYldm9bONWx3aPkY4vYBqMrmm7ZGljXZmjcWJLbHm0rL1uFxiR0gaA8iziOniNr6D6BXzw5VwP7QSNkGUt7K5aWtJzOLDqzMT1HL4uaE0s0TpJskcjJLtMvaXzE2IAuSRprtosHQXu5XVYuUkBRir2RDNI7K29r76krVwzQujLZHtDXtI+INuCNSDfQ+PJZagd/m+2q5jMdNU0z5TFIXRsdlkDchbsdc5aHi/nztqpYPWvZ7WtlZnDmv7QvDnN1a+SJ5jMo0+cAOPiSp/aJSXp3acl5bwFx7FSU8LLStyF5eXMLoyXuJ0yd4DbkdivYZ6uOupM8TmuDm3BaQ5p8iP/alij50ro8rylg+MOppw5ptzH6haHiHBSHu06rG18B2I1BuP7KOXII+gMOxluI09muDZQNRfdeWcc4DNHclpzskDtPmaA4EjrbT0WawHiiSneCHEW/zVeo4bx7TVkYjqbA20d49brK7DPPqWmZVAFjg2Ww0OzvPxRDDaOeOQDI5r26i3MX1I5EeS0OJezsPd2tJI0317tgbnnbYnr1+6giiqodJ2EtG9wb+YDvLkT5L7oSTi4s4yVO0EqigdlzRRlzXHRgbezjbNkHLW+3ihsVa6K4dmuQRY6abd6/O62tDWsNHna0TNbqWi/aNN+nxg68vosXJG2tkPZyNicP8ASlPeHgHWv6FeT4Xicpvn1Fn0+XkSVw7ZLh3E87BkbL3OTXAOHlrrbwTaCunpZbi8ZduCO68E827EKpUcMVkRuYnaahzSHD0ym/2CO03EcrbNq4w+LTvPaHOZ4nY287r9PcfVHi8XWwxRNpqpo7rWTW17LTbu3yE2I0Qz9iGOTKHx6kZQ7NHKSCL2BsNfBxvZH6vBoZ4g6me1j2m7XMJyXG2YDUeix3ElNWAf/IOYf7gF2nzt8OnM+q8Dx/Cby/WqSf8As9LLlqH09s2oo89xNFZ9tJW6G3K50OYIa+mZZ8M4GaTTOLgS2GhJNwH2O11iY8Yromts+UMcO6T3m25am4A8VPNxrNJeERF78pa9rcxeT1aIxdp2IIXqqHC99nC+Va6M1iUXZyOZ+FxHj6+KnwynhdIyVz7RRua+RrviIYQ5zW2+K5sLc7rWycCVdXTsfO0U72mxmqCGl0fWRt7ucq7W4Hhmskzq+cfK3SIEfbfzK4ZcqaaO0YPRJU4FVY5MwhhhpYr2c7S+u/lb80bxbjSiweAwUVpJ7WdJpYHbf9F55xT7XauqHZx2gh5Rx90W8SNSsR3nnqV8EYqKpdH0OTbtl/GselqpC97i5zjqVoeB+DJ6p4ETCfxO+UDxKs8CeziSreLnI35nEXt5Be6wz4fg1M1sk7YxbTMbySHq1jRmcfIFbBzAuEoaKK7yHPA36G3JC46iM9q9rm6yyOebjkcrc/QiNsY15NCzfEXthjmdlgjm7O9nPsxri3n2Ye7Q2/EF5lxFN7wJJb5OkVyLMae6143e7q83JOt7WtbZD16ukBbcEEEXBGoPiCN1k692qq8ISzPpQWmSNjbNYyQMewgDeMgNfa/UlVy+fM/tuztfuZL7a3uDtyVIS5klUz+K4qCPDpNVe4kpJZqNzItTdpLebmtNyG+NwD6INh0uq1WHzqA87hqrsFuQsR0K0/s34mnpKsCMOdFJftYxq2wBPaH8JsLF3l0Wex+MtqS8QvibKXENfb4gbOcLcidfUqlZzTcPcD/CS0abbG6hT6P4s4TZM0vjG4vpyuL6rxnGMJLXFjxY30KqYP7RsSpCOzqnuaPkl/eNI6d7vAeRWhqvaRQ4gzJiFMYJP9+DvNv+IsOo16XWaIYDEcLLDZ2l9ncih7s8Z3I8Qt1JRNbGckrauK/xCxs08nj4o3eJuPJCTQxOJZmykfI/4m3GgBPxBEUGUHFdTCe5I4eq1NF7ZaxgtIGyDo5oKzNRw8bXaRYmwPyk9AevgdULqKN8Zs4ELVg9Mp/arDILS0IINiTGXsN973adCrlTxTg1Q0Canq2kfMC5ztOrnAl3rdeSRzOabgkFG8O4wli+JrJB/ENfqFpTa60Tin2eh0nEmGxW7LEMSYAbhjo2yNHhZzNvBEm+0TDv9eoMgtYF9I4O+odY/RYKL2l23o4j/Uf7KY+1MW/5CnPnmK3+rL5M8F8Grm4kwInPHLKx3MwxTNv/AEl2X7LrPavQQtytZWTeLzGwW6EHdYGq47DiT+zqDXmYST9cwVKXisu2o6Nv8sI/UlZeWT9hY4rpG2Z7WIY3ONPQRtzG57ad72gnpGDlb5ABUq72tV9j2c1PTg8qeNpd6uI/NYGqrC86sY3+Rob+SrgFYbb7NpJBLFuIaioN5p5ZP53kj6bIbZTtpuZNlaoqZjnhrnZRz0LnEeAChStS0TpDZoW+4W4NFwXi5PX/ADZV4qujgbZjW5hzmfp1v2UV3O8iQhtfxNI9rmMmzFziLhvZDJlbYRt8Tcam+njpCHpuIe0OjoIXwwSB1Tls3s252Ru2u43DSR0uvKK2vM0rpXule5xJL5SHP1OxLdh4AWCEuiLQLtIGv23/ADVuDa6oLscwAvyHPyWl4Z4L97aJ6jMyE37OMaPkH43O3a3oOe/nkZy0ZSR3Q5ufS923F7jmvWZOKqeMBsk8I7oyua4WLbaXZe7PuNN+S0GBYeEI4WOa97pDnJa4F8Vm2ADSI3AHYm/ihslK2JuRl7Ak6kk6nqUYr+J6VwNqiI/1D7DcrPyYkyZuZhuLkXsRt5qkOZklW7RcQFWhlsUbwuMtJIlf3jexs5ovyAI0CztKdUbo57KAWM8O1dVI13aQFrBZl87dDqbgB2t/H+yBYrhU9Mf30dmnQPaczCfPl6rWYZG9jnETvOZxOV4DmtvyGxA9U7G8bIjMM1K6XtAQ0x95h6HUZmPBsba+BUBhHMuoXxorDwzWtZrTPI823t5XuqVRHIz/AIkMjP5mkfmFCnMKk7KTtTezAbgEguLgWtbp/FY+TSmSYtI//iBj9LAubqPItsQoe1YTulIAOaAv0uOhpJs5twAchaQ4Dk5hADh5q2K+GTuh7W33Du631a67R6ELPkt6pot1SwGZ+HidWtaR1Y4WPlqW/wD6VGXBpB8j/pf/ALbqs241aSPEXCIwYjKIXEPOZr2ak3u1wd3Q06Xu26AGPpXDcH1BH5hM7Mq+/Gpz89vQf2UJxSb8Z+yAgbTOOwJ9CpmYZIflP5fmQue/SfiK571J+M/WyAm9wto4jyGpTu0a3ZoHmbfYXUdM4l4c5zjbV2upAFyNetreq5OQ7XIGnnl0Yf6eXogJqFjJJWte/KHGxdawGhtfnqbD1VeUu1FstjbKNLEaa9fVIRBW6dj5SS2N8ruZY0nXqbDc9UBRZGpmxq+/C5gLmmnaOpjeB+SJ8I8IvrnOc5xZCw5S4WzOda+Vt9rAgknqEACZALjK0ucTYNbckk8gButPQ8AYg4XIjiF/hee99GNP0JC2UXs6oW2IY/MNQ4SSB1+oIKIe4ywj9zMXgf6c5Lwd9pvjbvzzDTZaoWZKT2YvLe9VNJFjl7Mhp8C4OuPMBXpGQ08bu0oWRjJZ7omNlYQLixNg/bfM22u6NTY4B3ZWmJ38Viw7fDIO75A2PghtRiDXXyuBtpoQbH0QhQGIskjDo/gI0Fsum23LZBqx3REaqVB6x+6oIM6ShzJIDlO3X1RCLRBaWssfVFIqkFRAK01Qi9LW+KzbZVbgqLKg19PVXV5kgKytJWIrTViAh4rweB9NITCwyWDYyGgP7V5DYwHCx1eW+HXRPw/gekia0di1zgBdzu8S4bmx0GvQKWopTJNDJ2rmtiLiYx8L3EEAnxF/FF2ShSiFP9iw/wCzH/0N/sqVXwfSyA5oGa82jKfq2xR9pT8qUDzLGvZm5oLqVxPPsnkX8mv/AEP1WRqI3Rs7N7C15lJc0izhlblAIPi8r3oxLFR0hmxKGd8L2C88QbILG8TCWyNHNup16qUUxWH8FVc1iI+zaecnd+jfi+yOU3stPzz+jW/qT+i9M7BdbDZWgecH2Xs/3n/QKvJ7LH/JUDwDmW+pB/Ren+7pwgCUTZ4fVcPTxXAySDtBEXscC1shNg15+U3tutPQeyt5AM89urYxex/mP9lsuJcNaaWVjWtzTFjNBvJI9kbXm25BIP8ASocGFTBOKSVrpogwujqrEGw/05dxmGut9rJRTJY37N44RG5kkjmmaJkmbLoyR4ZmBA5Ej6r0KhwtkLBHG0Na0WAHh1O5PiVPXUYkifG7UPaW723HXl58lUwCac07DVMDJtQ4Agg2JAcbEi5Guh5qpAvtag9VgBEjpaaUwSO1eLB0Mh0F3x6WNh8TSCirplWlq/FUAPDcSxBkj21ULHx6ZZIcun9DnXcPuNN1JDxXDLK6JmcPa3MQ9jmaXA2cAeYViorUKqKzX9eagLFdWB1xuOhQBlPHFcRtDQTcgXtf9FNPVqhNVDqgHyyIdVuSnrwELq8RUsFhJUvekksA0TWPqrUNcqD9/UpqyWg7FiCtxYisyHlSsqSFbBsqbEQOaJQYmOqwUderUeKHqrZD0WnxIdUQgxAdV5rFjBHNW4sfI5pYPTYq4dVaZVeK80h4nI5q9FxZ4q2D0Ns6qyOzVLDf/hwvPrI9rWn6Rv8AqshHxYOqdS8VtzvdcalrfRrb/wDc5ygN4JAu5wsaOLG9U7/+sb1VsGx7QLhkCx54tb1UL+L29UsGtmkzPb0Zdx/mILWj6Fx/6VMavxXn1LxBFFnLLjtHl79SbuNrnXbYaKR3Fw6pYNu+s8VWkrx1WJfxX4qpNxP4pYNnNiQ6odUYr4rGT8SHqh82Ok81LBsKnFx1QyoxodVlJMTJ5lV31TjzUspoKjGUMnxUlDS8lNUFFh9YSoXPJTV0IC0kkkgKz9/Upqkew32O5Tch6IUaknZD0SyHogGrt13IeiWQ9EAg8romK5kPRLIeiAd25TxVFRZD0SyHohCb3ty42qI281FkPRLIeiAse/u6pftB3VV8h6JZD0QFj393Vc99coMh6JZD0QEvvbuqXvblFkPRLIeiAk96d1TTOeqbkPRLIeiAReVy67kPRLIeiFGpJ2Q9Esh6IBqSdkPRLIeiAauhdyHokGHoUBZSXcqSE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http://boxpandora.files.wordpress.com/2010/10/civilizacao-do-petrole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0349" y="3691295"/>
            <a:ext cx="2163651" cy="21582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78600" y="2481990"/>
            <a:ext cx="8272972" cy="2283194"/>
          </a:xfrm>
        </p:spPr>
        <p:txBody>
          <a:bodyPr/>
          <a:lstStyle/>
          <a:p>
            <a:r>
              <a:rPr lang="pt-BR" dirty="0" smtClean="0"/>
              <a:t>o novo sistema deverá ser mais integrado e complexo, apoiando-se mais fortemente na geração distribuída.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Dr. Luciano </a:t>
            </a:r>
            <a:r>
              <a:rPr lang="pt-BR" dirty="0" err="1" smtClean="0"/>
              <a:t>Schuch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03011" y="5993627"/>
            <a:ext cx="55243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1 -INTERNATIONAL ENERGY AGENCY (IEA). </a:t>
            </a:r>
            <a:r>
              <a:rPr lang="en-US" sz="1200" b="1" dirty="0" smtClean="0"/>
              <a:t>Energy Technology Perspectives 2012. </a:t>
            </a:r>
          </a:p>
        </p:txBody>
      </p:sp>
      <p:sp>
        <p:nvSpPr>
          <p:cNvPr id="10" name="Espaço Reservado para Texto 1"/>
          <p:cNvSpPr txBox="1">
            <a:spLocks/>
          </p:cNvSpPr>
          <p:nvPr/>
        </p:nvSpPr>
        <p:spPr>
          <a:xfrm>
            <a:off x="239963" y="1348650"/>
            <a:ext cx="8272972" cy="840759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b="1" dirty="0" smtClean="0">
                <a:cs typeface="Arial" pitchFamily="34" charset="0"/>
              </a:rPr>
              <a:t>Subsídios aos combustíveis fósseis em </a:t>
            </a:r>
            <a:r>
              <a:rPr lang="pt-BR" sz="2400" b="1" dirty="0" smtClean="0">
                <a:cs typeface="Arial" pitchFamily="34" charset="0"/>
              </a:rPr>
              <a:t>2012 </a:t>
            </a:r>
            <a:r>
              <a:rPr lang="pt-BR" sz="2400" b="1" dirty="0" smtClean="0">
                <a:cs typeface="Arial" pitchFamily="34" charset="0"/>
              </a:rPr>
              <a:t>eram sete vezes superiores aos apoios concedidos às energias renováveis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26" name="Picture 2" descr="https://encrypted-tbn0.google.com/images?q=tbn:ANd9GcS_nN8RFZ9obrEby5h9diSyAWLqDis2fbBJ1BdtOMp8eF01iHsg6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5240" y="3654580"/>
            <a:ext cx="3118258" cy="1986365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943" y="3670060"/>
            <a:ext cx="2763982" cy="192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52841" y="1297133"/>
            <a:ext cx="7758549" cy="542058"/>
          </a:xfrm>
        </p:spPr>
        <p:txBody>
          <a:bodyPr/>
          <a:lstStyle/>
          <a:p>
            <a:r>
              <a:rPr lang="pt-BR" dirty="0" smtClean="0"/>
              <a:t>Panorama Mundial </a:t>
            </a:r>
            <a:r>
              <a:rPr lang="pt-BR" dirty="0" smtClean="0"/>
              <a:t>Energético</a:t>
            </a:r>
            <a:r>
              <a:rPr lang="pt-BR" baseline="30000" dirty="0" smtClean="0"/>
              <a:t>3 </a:t>
            </a:r>
            <a:r>
              <a:rPr lang="pt-BR" dirty="0" smtClean="0"/>
              <a:t>– Fonte primária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Dr. Luciano </a:t>
            </a:r>
            <a:r>
              <a:rPr lang="pt-BR" dirty="0" err="1" smtClean="0"/>
              <a:t>Schuch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390479" y="5977509"/>
            <a:ext cx="50531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3</a:t>
            </a:r>
            <a:r>
              <a:rPr lang="en-US" sz="1200" dirty="0" smtClean="0"/>
              <a:t> -INTERNATIONAL ENERGY AGENCY (IEA). </a:t>
            </a:r>
            <a:r>
              <a:rPr lang="en-US" sz="1200" b="1" dirty="0" smtClean="0"/>
              <a:t>Key World  Energy Statistics, </a:t>
            </a:r>
            <a:r>
              <a:rPr lang="en-US" sz="1200" b="1" dirty="0" smtClean="0"/>
              <a:t>2014.</a:t>
            </a:r>
            <a:endParaRPr lang="en-US" sz="12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22" y="1824572"/>
            <a:ext cx="8443594" cy="412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2680</TotalTime>
  <Words>668</Words>
  <Application>Microsoft Office PowerPoint</Application>
  <PresentationFormat>Apresentação na tela (4:3)</PresentationFormat>
  <Paragraphs>130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</dc:creator>
  <cp:lastModifiedBy>Schuch</cp:lastModifiedBy>
  <cp:revision>243</cp:revision>
  <dcterms:created xsi:type="dcterms:W3CDTF">2009-10-23T11:28:05Z</dcterms:created>
  <dcterms:modified xsi:type="dcterms:W3CDTF">2015-08-09T22:15:13Z</dcterms:modified>
</cp:coreProperties>
</file>