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5" r:id="rId3"/>
    <p:sldId id="482" r:id="rId4"/>
    <p:sldId id="564" r:id="rId5"/>
    <p:sldId id="565" r:id="rId6"/>
    <p:sldId id="535" r:id="rId7"/>
    <p:sldId id="537" r:id="rId8"/>
    <p:sldId id="534" r:id="rId9"/>
    <p:sldId id="539" r:id="rId10"/>
    <p:sldId id="540" r:id="rId11"/>
    <p:sldId id="541" r:id="rId12"/>
    <p:sldId id="542" r:id="rId13"/>
    <p:sldId id="543" r:id="rId14"/>
    <p:sldId id="544" r:id="rId15"/>
    <p:sldId id="548" r:id="rId16"/>
    <p:sldId id="545" r:id="rId17"/>
    <p:sldId id="549" r:id="rId18"/>
    <p:sldId id="550" r:id="rId19"/>
    <p:sldId id="551" r:id="rId20"/>
    <p:sldId id="547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30" r:id="rId31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5386"/>
    <a:srgbClr val="008000"/>
    <a:srgbClr val="30A4D8"/>
    <a:srgbClr val="24A61E"/>
    <a:srgbClr val="E3AF1B"/>
    <a:srgbClr val="C8D7EA"/>
    <a:srgbClr val="F70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82446" autoAdjust="0"/>
  </p:normalViewPr>
  <p:slideViewPr>
    <p:cSldViewPr>
      <p:cViewPr varScale="1">
        <p:scale>
          <a:sx n="96" d="100"/>
          <a:sy n="96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2614BB8-9DEA-4317-9B59-4AC3E32859FA}" type="datetimeFigureOut">
              <a:rPr lang="pt-BR"/>
              <a:pPr>
                <a:defRPr/>
              </a:pPr>
              <a:t>27/09/2015</a:t>
            </a:fld>
            <a:endParaRPr lang="pt-BR" dirty="0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5F9B847-3A94-4593-93E1-CC30756F753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35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A0A41BE-5C61-4E2C-A3F3-8DB417668C14}" type="datetimeFigureOut">
              <a:rPr lang="en-US"/>
              <a:pPr>
                <a:defRPr/>
              </a:pPr>
              <a:t>9/27/2015</a:t>
            </a:fld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CE1C7DD-9813-4F30-A314-2479383F60B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93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807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Com o painel fotovoltaico na simulação do PSIM podemos verificar a potência teórica do painel, chamada Pot_teorica na imagem, a potência calculada pelo microcontrolador, chamada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Pot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na imagem, e o ciclo ativo, chamada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Vm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na imagem.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Apresenta a operação da função Hold(), que seta o valor do PWM no ciclo ativo de máxima potência encontrado na função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Track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() e aguarda a estabilização do conversor antes de prosseguir para a próxima etapa.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Apresenta a função P&amp;O(), que, conforme apresentado anteriormente incrementa e decrementa o valor do ciclo ativo afim de encontrar o ponto de máxima potência da fonte e oscilar em torno dele. 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Podemos observar a resposta da função durante um degrau na fonte de entrada. O painel fotovoltaico do PSIM possibilita determinar a radiação incidente no painel, nesta entrada foi inserido um degrau para elevar a potência disponível do painel.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Modelo 2D (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footprint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) e 3D (3D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Body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) do componente, baseados nas dimensões do modelo de núcleo EE42 utilizado no projeto do indutor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Com o esquema eletrônico pronto e todos os modelos definidos é possível iniciar o projeto do layout da placa de circuito impresso.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7288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Especificação para fabricação da PCI: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Material base FR4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Espessura do laminado 1.6mm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Espessura de cobre 1Oz(35um) min.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Dupla Face/furos metalizados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Acabamento HASL (Hot Air)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Máscara de Solda LPI (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Liquid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photo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imageable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) Verde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Serigrafia lado Top Branca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No total foram utilizados 252 furos metalizados, sendo um total de 186 furos apenas para as vias de passagem com 0.5mm de diâmetro.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Especificação para fabricação da PCI: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Material base FR4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Espessura do laminado 1.6mm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Espessura de cobre 1Oz(35um) min.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Dupla Face/furos metalizados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Acabamento HASL (Hot Air)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Máscara de Solda LPI (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Liquid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photo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imageable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) Verde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Serigrafia lado Top Branca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No total foram utilizados 252 furos metalizados, sendo um total de 186 furos apenas para as vias de passagem com 0.5mm de diâmetro.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Foi realizado o posicionamento estratégico dos circuitos de controle, sinais digitais, sinais analógicos, fontes auxiliares e circuito de potência.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Os circuitos foram agrupados para que as correntes de retorno, principalmente as componentes de alta frequência, circulem pelas malhas relativas ao circuito gerador do sinal, evitando interferência entre os circuitos e flutuações no GND.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No lado direto temos o capacitor de saída da fonte 3.3V. Essa linha é desacoplada por um par de indutores de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ferrite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(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bead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), no centro da figura, que separam VDD e VDDA. 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Verificando a imagem é possível identificar os resistores shunt SMD (R2, R3) o Ampop (U1) com 6 terminais. O ponto de medição da tensão do shunt foi realizado em pontos internos, onde não há passagem da corrente do circuito de potência, evitando que a resistência das trilhas afetasse a medição, pois o valor equivalente da resistência do shunt é de 7,5mΩ. Também é possível verificar que todo o circuito de condicionamento está sobre um plano de GND analógico que é conectado diretamente na alimentação VSSA do microcontrolador.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Os circuitos isoladores (D1, D2) estão próximos das chaves de potência minimizando a área do loop, diminuindo assim a indutância parasita do caminho para corrente de disparo das chaves que é relativamente elevada (15V/10Ω = 1.5A 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pk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) e comutada em 60kHz. Também é possível verificar a presença dos capacitores eletrolíticos (C17, C32) que devem fornecer essa corrente de pico no momento do disparo desacoplando o circuito de comando.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Na Figura 32 é pode-se verificar o caminho do sinal de PWM do microcontrolador até a entrada dos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Gate Drivers.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O caminho de retorno da corrente é realizado pela malha de GND presente sob o circuito do lado Bottom da PCI.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As fontes auxiliares foram roteadas de forma compacta minimizando o loop de retorno para corrente pulsada onde está conectado o diodo de roda livre (V8/V9) e indutor do Buck (L2, L3).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7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2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4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Este microcontrolador pode operar a 60MHz, é de uma linha de baixo custo alimentado em 3,3V, possui oscilador interno, três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timers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32 bits, até 22 GPIO, 8 canais de PWM com um timer para cada módulo, 12KB de memória RAM, 64KB de memória Flash, 7 canais AD com resolução de 12 bits, comunicação UART, SPI, I2C,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Watchdog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, temperatura de operação até 125°C.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Isc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Corrente de curto-circuito;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Voc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Tensão de circuito aberto;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Imp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Corrente de potência máxima;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Vmp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Tensão de potência máxima;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Pmax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– Potência máxima.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Este microcontrolador pode operar a 60MHz, é de uma linha de baixo custo alimentado em 3,3V, possui oscilador interno, três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timers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32 bits, até 22 GPIO, 8 canais de PWM com um timer para cada módulo, 12KB de memória RAM, 64KB de memória Flash, 7 canais AD com resolução de 12 bits, comunicação UART, SPI, I2C,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Watchdog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, temperatura de operação até 125°C.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D3759-20A9-43AA-B66D-5F6D5C08724C}" type="datetime1">
              <a:rPr lang="pt-BR" smtClean="0"/>
              <a:t>27/09/2015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425B-6E50-447D-9D2C-2A144074FA1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98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C836C-7116-4783-B36C-83C3D2D5C787}" type="datetime1">
              <a:rPr lang="pt-BR" smtClean="0"/>
              <a:t>27/09/2015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BA61-A196-4C67-B0DC-22ECEBDB6F6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9899C-10C7-454F-A042-7A072DF1830C}" type="datetime1">
              <a:rPr lang="pt-BR" smtClean="0"/>
              <a:t>27/09/2015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DC3BF-792A-4200-A094-9ADFD2F023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3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BC896-FC96-4F76-ADDF-61B7CA6D5813}" type="datetime1">
              <a:rPr lang="pt-BR" smtClean="0"/>
              <a:t>27/09/2015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A0D06-5F94-4551-A391-20CFD0B8160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C7ACC-65AB-493E-9DCA-8367F39CE5D5}" type="datetime1">
              <a:rPr lang="pt-BR" smtClean="0"/>
              <a:t>27/09/2015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C7D0B-9765-4D47-AFE3-081D43C1CEB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8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80C78-9282-4796-A57D-D9596BF85D94}" type="datetime1">
              <a:rPr lang="pt-BR" smtClean="0"/>
              <a:t>27/09/2015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1D62C-7749-466B-98A2-DDF96BDD86C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9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449B7-97E0-424E-A93A-86BE054F847D}" type="datetime1">
              <a:rPr lang="pt-BR" smtClean="0"/>
              <a:t>27/09/2015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0A0-FDD1-4AAA-9957-BD79B37E740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4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92DE-2B66-4866-BA04-94AC197F48CA}" type="datetime1">
              <a:rPr lang="pt-BR" smtClean="0"/>
              <a:t>27/09/2015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9093-15CB-4658-99BD-2120D58B944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6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71D23-9202-4902-AC68-9103F0D0AE56}" type="datetime1">
              <a:rPr lang="pt-BR" smtClean="0"/>
              <a:t>27/09/2015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C408-B6DC-46BB-A65C-2B5CBEE2E4B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A5FF7-3CFC-454B-960A-668E23AC65D5}" type="datetime1">
              <a:rPr lang="pt-BR" smtClean="0"/>
              <a:t>27/09/2015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FBC6-E169-418F-A024-931F5F2616B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1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6D41-4245-4600-95DB-FC4247B5AF3E}" type="datetime1">
              <a:rPr lang="pt-BR" smtClean="0"/>
              <a:t>27/09/2015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EF1FD-1023-41CD-BEE8-68918FD774F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2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2CDBA07-5F7C-4A3C-82DF-070F3ACC57C0}" type="datetime1">
              <a:rPr lang="pt-BR" smtClean="0"/>
              <a:t>27/09/2015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583AFD-BE81-4719-BEE4-B4E1C0383D4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CaixaDeTexto 2"/>
          <p:cNvSpPr txBox="1">
            <a:spLocks noChangeArrowheads="1"/>
          </p:cNvSpPr>
          <p:nvPr/>
        </p:nvSpPr>
        <p:spPr bwMode="auto">
          <a:xfrm>
            <a:off x="539552" y="1916832"/>
            <a:ext cx="79930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DE GERAÇÃO RENOVÁVEL</a:t>
            </a:r>
          </a:p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PROF. </a:t>
            </a: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fotovoltaico conectado a rede elétrica</a:t>
            </a: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CaixaDeTexto 4"/>
          <p:cNvSpPr txBox="1">
            <a:spLocks noChangeArrowheads="1"/>
          </p:cNvSpPr>
          <p:nvPr/>
        </p:nvSpPr>
        <p:spPr bwMode="auto">
          <a:xfrm>
            <a:off x="539551" y="4725144"/>
            <a:ext cx="799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000" b="1" dirty="0" smtClean="0">
                <a:solidFill>
                  <a:schemeClr val="tx2"/>
                </a:solidFill>
              </a:rPr>
              <a:t>Fábio </a:t>
            </a:r>
            <a:r>
              <a:rPr lang="pt-BR" sz="2000" b="1" dirty="0" err="1" smtClean="0">
                <a:solidFill>
                  <a:schemeClr val="tx2"/>
                </a:solidFill>
              </a:rPr>
              <a:t>Cadore</a:t>
            </a:r>
            <a:r>
              <a:rPr lang="pt-BR" sz="2000" b="1" dirty="0" smtClean="0">
                <a:solidFill>
                  <a:schemeClr val="tx2"/>
                </a:solidFill>
              </a:rPr>
              <a:t> </a:t>
            </a:r>
            <a:r>
              <a:rPr lang="pt-BR" sz="2000" b="1" dirty="0" err="1" smtClean="0">
                <a:solidFill>
                  <a:schemeClr val="tx2"/>
                </a:solidFill>
              </a:rPr>
              <a:t>Posser</a:t>
            </a:r>
            <a:endParaRPr lang="pt-BR" sz="2000" b="1" dirty="0" smtClean="0">
              <a:solidFill>
                <a:schemeClr val="tx2"/>
              </a:solidFill>
            </a:endParaRPr>
          </a:p>
        </p:txBody>
      </p:sp>
      <p:sp>
        <p:nvSpPr>
          <p:cNvPr id="2058" name="CaixaDeTexto 4"/>
          <p:cNvSpPr txBox="1">
            <a:spLocks noChangeArrowheads="1"/>
          </p:cNvSpPr>
          <p:nvPr/>
        </p:nvSpPr>
        <p:spPr bwMode="auto">
          <a:xfrm>
            <a:off x="539551" y="5522723"/>
            <a:ext cx="799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Setembro 2015</a:t>
            </a:r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Conceitual e Simulação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52016" y="5805264"/>
            <a:ext cx="7736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 smtClean="0"/>
              <a:t>Circuito </a:t>
            </a:r>
            <a:r>
              <a:rPr lang="pt-BR" dirty="0"/>
              <a:t>de Controle Utilizado na </a:t>
            </a:r>
            <a:r>
              <a:rPr lang="pt-BR" dirty="0" smtClean="0"/>
              <a:t>Simulação PSIM</a:t>
            </a:r>
            <a:endParaRPr lang="pt-BR" noProof="1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1463156"/>
            <a:ext cx="7977096" cy="41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Conceitual e Simulação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24024" y="5733256"/>
            <a:ext cx="7736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 smtClean="0"/>
              <a:t>Função </a:t>
            </a:r>
            <a:r>
              <a:rPr lang="pt-BR" dirty="0"/>
              <a:t>“</a:t>
            </a:r>
            <a:r>
              <a:rPr lang="pt-BR" dirty="0" err="1"/>
              <a:t>Track</a:t>
            </a:r>
            <a:r>
              <a:rPr lang="pt-BR" dirty="0" smtClean="0"/>
              <a:t>()”</a:t>
            </a:r>
            <a:endParaRPr lang="pt-BR" noProof="1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30" y="1916832"/>
            <a:ext cx="8141518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3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Conceitual e Simulação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24024" y="5733256"/>
            <a:ext cx="7736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/>
              <a:t>Função Hold</a:t>
            </a:r>
            <a:r>
              <a:rPr lang="pt-BR" dirty="0" smtClean="0"/>
              <a:t>()</a:t>
            </a:r>
            <a:endParaRPr lang="pt-BR" noProof="1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998355" cy="3537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6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Conceitual e Simulação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24024" y="5733256"/>
            <a:ext cx="7736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 smtClean="0"/>
              <a:t>Função </a:t>
            </a:r>
            <a:r>
              <a:rPr lang="pt-BR" dirty="0"/>
              <a:t>P&amp;O</a:t>
            </a:r>
            <a:r>
              <a:rPr lang="pt-BR" dirty="0" smtClean="0"/>
              <a:t>()</a:t>
            </a:r>
            <a:endParaRPr lang="pt-BR" noProof="1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1756296"/>
            <a:ext cx="8090298" cy="3577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5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Conceitual e Simulação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24024" y="5733256"/>
            <a:ext cx="7736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/>
              <a:t>Função P&amp;O(), degrau na fonte de </a:t>
            </a:r>
            <a:r>
              <a:rPr lang="pt-BR" dirty="0" smtClean="0"/>
              <a:t>entrada</a:t>
            </a:r>
            <a:endParaRPr lang="pt-BR" noProof="1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1" y="1716313"/>
            <a:ext cx="8106457" cy="3584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Detalhado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26628" y="1268760"/>
            <a:ext cx="4693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Captura do esquemático no Altium Designer</a:t>
            </a:r>
            <a:endParaRPr lang="pt-BR" noProof="1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03648" y="5733256"/>
            <a:ext cx="6624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noProof="1" smtClean="0"/>
              <a:t>Utilização bibliotecas e criação de modelos componentes: Footprint (2D), 3D Body, Simbologia</a:t>
            </a:r>
            <a:endParaRPr lang="pt-BR" noProof="1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65" y="1628800"/>
            <a:ext cx="5074231" cy="40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dos Circuitos Eletrônicos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26628" y="1340768"/>
            <a:ext cx="4693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Captura do esquemático no Altium Designer</a:t>
            </a:r>
            <a:endParaRPr lang="pt-BR" noProof="1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4" y="2060848"/>
            <a:ext cx="8005811" cy="3246457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56124" y="5307305"/>
            <a:ext cx="38682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Circuito </a:t>
            </a:r>
            <a:r>
              <a:rPr lang="pt-BR" dirty="0"/>
              <a:t>de Potência do </a:t>
            </a:r>
            <a:r>
              <a:rPr lang="pt-BR" dirty="0" smtClean="0"/>
              <a:t>Conversor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18200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26628" y="1340768"/>
            <a:ext cx="4693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Captura do esquemático no Altium Designer</a:t>
            </a:r>
            <a:endParaRPr lang="pt-BR" noProof="1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28132" y="6228020"/>
            <a:ext cx="38682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Circuito </a:t>
            </a:r>
            <a:r>
              <a:rPr lang="pt-BR" dirty="0"/>
              <a:t>de </a:t>
            </a:r>
            <a:r>
              <a:rPr lang="pt-BR" dirty="0" smtClean="0"/>
              <a:t>Controle do Conversor</a:t>
            </a:r>
            <a:endParaRPr lang="pt-BR" noProof="1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848000" cy="446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dos Circuitos Eletrônicos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26628" y="1340768"/>
            <a:ext cx="4693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Captura do esquemático no Altium Designer</a:t>
            </a:r>
            <a:endParaRPr lang="pt-BR" noProof="1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20020" y="5939988"/>
            <a:ext cx="5020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 smtClean="0"/>
              <a:t>Circuito Gate Driver – entrada PWM controle</a:t>
            </a:r>
            <a:endParaRPr lang="pt-BR" noProof="1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44824"/>
            <a:ext cx="6408712" cy="3909211"/>
          </a:xfrm>
          <a:prstGeom prst="rect">
            <a:avLst/>
          </a:prstGeom>
        </p:spPr>
      </p:pic>
      <p:sp>
        <p:nvSpPr>
          <p:cNvPr id="14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dos Circuitos Eletrônicos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1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26628" y="1340768"/>
            <a:ext cx="4693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Captura do esquemático no Altium Designer</a:t>
            </a:r>
            <a:endParaRPr lang="pt-BR" noProof="1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07704" y="5877272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 smtClean="0"/>
              <a:t>Circuito Gate Driver – saída PWM para chave de potência</a:t>
            </a:r>
            <a:endParaRPr lang="pt-BR" noProof="1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35032"/>
            <a:ext cx="7704855" cy="3282200"/>
          </a:xfrm>
          <a:prstGeom prst="rect">
            <a:avLst/>
          </a:prstGeom>
        </p:spPr>
      </p:pic>
      <p:sp>
        <p:nvSpPr>
          <p:cNvPr id="12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dos Circuitos Eletrônicos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6264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TÓPICOS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55576" y="1340768"/>
            <a:ext cx="7713662" cy="400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Objetivos</a:t>
            </a:r>
            <a:endParaRPr lang="pt-BR" b="1" dirty="0" smtClean="0">
              <a:solidFill>
                <a:schemeClr val="tx2"/>
              </a:solidFill>
              <a:cs typeface="Arial" charset="0"/>
            </a:endParaRP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Introdução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Análise do cliente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Dimensionamento do sistema</a:t>
            </a:r>
            <a:endParaRPr lang="pt-BR" b="1" dirty="0" smtClean="0">
              <a:solidFill>
                <a:schemeClr val="tx2"/>
              </a:solidFill>
              <a:cs typeface="Arial" charset="0"/>
            </a:endParaRP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Requisitos da concessionária</a:t>
            </a:r>
            <a:endParaRPr lang="pt-BR" b="1" dirty="0" smtClean="0">
              <a:solidFill>
                <a:schemeClr val="tx2"/>
              </a:solidFill>
              <a:cs typeface="Arial" charset="0"/>
            </a:endParaRP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Projeto e Memorial descritivo da instalação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Encaminhamento a concessionária</a:t>
            </a:r>
            <a:endParaRPr lang="pt-BR" b="1" dirty="0" smtClean="0">
              <a:solidFill>
                <a:schemeClr val="tx2"/>
              </a:solidFill>
              <a:cs typeface="Arial" charset="0"/>
            </a:endParaRP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Análise do resultado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Considerações </a:t>
            </a:r>
            <a:r>
              <a:rPr lang="pt-BR" b="1" dirty="0">
                <a:solidFill>
                  <a:schemeClr val="tx2"/>
                </a:solidFill>
                <a:cs typeface="Arial" charset="0"/>
              </a:rPr>
              <a:t>Finais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Detalhado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26628" y="1268760"/>
            <a:ext cx="4693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Captura do esquemático no Altium Designer</a:t>
            </a:r>
            <a:endParaRPr lang="pt-BR" noProof="1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7" y="1771264"/>
            <a:ext cx="3955397" cy="252183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1" y="4189381"/>
            <a:ext cx="3136310" cy="226395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56" y="1651042"/>
            <a:ext cx="4137092" cy="2324890"/>
          </a:xfrm>
          <a:prstGeom prst="rect">
            <a:avLst/>
          </a:prstGeom>
        </p:spPr>
      </p:pic>
      <p:pic>
        <p:nvPicPr>
          <p:cNvPr id="15" name="Imagem 1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6" y="4830023"/>
            <a:ext cx="4867275" cy="15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 Layout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23528" y="1310858"/>
            <a:ext cx="3300233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Projeto do layout no Altium Designer</a:t>
            </a:r>
          </a:p>
          <a:p>
            <a:pPr marL="0" lvl="1"/>
            <a:endParaRPr lang="pt-BR" dirty="0"/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dirty="0" smtClean="0"/>
              <a:t>Nós </a:t>
            </a:r>
            <a:r>
              <a:rPr lang="pt-BR" dirty="0"/>
              <a:t>do circuito (Nets): 76</a:t>
            </a:r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dirty="0" smtClean="0"/>
              <a:t>Conexões do </a:t>
            </a:r>
            <a:r>
              <a:rPr lang="pt-BR" dirty="0"/>
              <a:t>layout: 304</a:t>
            </a:r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dirty="0" smtClean="0"/>
              <a:t>Total </a:t>
            </a:r>
            <a:r>
              <a:rPr lang="pt-BR" dirty="0"/>
              <a:t>de componentes: </a:t>
            </a:r>
            <a:r>
              <a:rPr lang="pt-BR" dirty="0" smtClean="0"/>
              <a:t>149</a:t>
            </a:r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dirty="0" smtClean="0"/>
              <a:t>Tamanho </a:t>
            </a:r>
            <a:r>
              <a:rPr lang="pt-BR" dirty="0"/>
              <a:t>110mm x </a:t>
            </a:r>
            <a:r>
              <a:rPr lang="pt-BR" dirty="0" smtClean="0"/>
              <a:t>115mm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48" y="1772816"/>
            <a:ext cx="5184824" cy="40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23528" y="1657831"/>
            <a:ext cx="3744416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Especificação </a:t>
            </a:r>
            <a:r>
              <a:rPr lang="pt-BR" dirty="0"/>
              <a:t>para fabricação da PCI</a:t>
            </a:r>
            <a:r>
              <a:rPr lang="pt-BR" dirty="0" smtClean="0"/>
              <a:t>:</a:t>
            </a:r>
          </a:p>
          <a:p>
            <a:pPr marL="0" lvl="1"/>
            <a:endParaRPr lang="pt-BR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pt-BR" dirty="0"/>
              <a:t>Material base FR4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pt-BR" dirty="0"/>
              <a:t>Espessura do laminado 1.6mm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pt-BR" dirty="0"/>
              <a:t>Espessura de cobre 1Oz(35um) min.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pt-BR" dirty="0"/>
              <a:t>Dupla Face/furos metalizados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pt-BR" dirty="0"/>
              <a:t>Acabamento HASL (Hot Air)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pt-BR" dirty="0"/>
              <a:t>Máscara de Solda LPI </a:t>
            </a:r>
            <a:r>
              <a:rPr lang="pt-BR" dirty="0" smtClean="0"/>
              <a:t>Verde</a:t>
            </a:r>
            <a:endParaRPr lang="pt-BR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pt-BR" dirty="0"/>
              <a:t>Serigrafia lado Top Branca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68760"/>
            <a:ext cx="4752528" cy="4672164"/>
          </a:xfrm>
          <a:prstGeom prst="rect">
            <a:avLst/>
          </a:prstGeom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7544" y="6093296"/>
            <a:ext cx="7776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252 </a:t>
            </a:r>
            <a:r>
              <a:rPr lang="pt-BR" dirty="0"/>
              <a:t>furos </a:t>
            </a:r>
            <a:r>
              <a:rPr lang="pt-BR" dirty="0" smtClean="0"/>
              <a:t>metalizados / 186 </a:t>
            </a:r>
            <a:r>
              <a:rPr lang="pt-BR" dirty="0"/>
              <a:t>furos </a:t>
            </a:r>
            <a:r>
              <a:rPr lang="pt-BR" dirty="0" smtClean="0"/>
              <a:t>para </a:t>
            </a:r>
            <a:r>
              <a:rPr lang="pt-BR" dirty="0"/>
              <a:t>as vias </a:t>
            </a:r>
            <a:r>
              <a:rPr lang="pt-BR" dirty="0" smtClean="0"/>
              <a:t>0.5mm </a:t>
            </a:r>
            <a:r>
              <a:rPr lang="pt-BR" dirty="0"/>
              <a:t>de diâmetro.</a:t>
            </a:r>
            <a:endParaRPr lang="en-US" dirty="0"/>
          </a:p>
        </p:txBody>
      </p:sp>
      <p:sp>
        <p:nvSpPr>
          <p:cNvPr id="10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 Layout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552" y="6021288"/>
            <a:ext cx="7776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/>
              <a:t>Visão geral destacando as malhas de GND do layout</a:t>
            </a:r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867105" cy="4572000"/>
          </a:xfrm>
          <a:prstGeom prst="rect">
            <a:avLst/>
          </a:prstGeom>
        </p:spPr>
      </p:pic>
      <p:sp>
        <p:nvSpPr>
          <p:cNvPr id="12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 Layout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83568" y="5877272"/>
            <a:ext cx="7776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/>
              <a:t>Distribuição alimentação </a:t>
            </a:r>
            <a:r>
              <a:rPr lang="pt-BR" dirty="0" smtClean="0"/>
              <a:t>µC </a:t>
            </a:r>
            <a:r>
              <a:rPr lang="pt-BR" dirty="0"/>
              <a:t>– desacoplamento entre VDD/VDDA</a:t>
            </a:r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27307"/>
            <a:ext cx="7814464" cy="3129885"/>
          </a:xfrm>
          <a:prstGeom prst="rect">
            <a:avLst/>
          </a:prstGeom>
        </p:spPr>
      </p:pic>
      <p:sp>
        <p:nvSpPr>
          <p:cNvPr id="12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 Layout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83568" y="6011996"/>
            <a:ext cx="7776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/>
              <a:t>Detalhe com Layout do Circuito de Medição Corrente</a:t>
            </a:r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53" y="1484784"/>
            <a:ext cx="5721994" cy="4337816"/>
          </a:xfrm>
          <a:prstGeom prst="rect">
            <a:avLst/>
          </a:prstGeom>
        </p:spPr>
      </p:pic>
      <p:sp>
        <p:nvSpPr>
          <p:cNvPr id="11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 Layout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83568" y="6084004"/>
            <a:ext cx="7776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/>
              <a:t>Circuitos de Gate Driver para </a:t>
            </a:r>
            <a:r>
              <a:rPr lang="pt-BR" dirty="0" err="1"/>
              <a:t>Mosfets</a:t>
            </a:r>
            <a:r>
              <a:rPr lang="pt-BR" dirty="0"/>
              <a:t> de Potência</a:t>
            </a:r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0" y="1422600"/>
            <a:ext cx="5445779" cy="4589396"/>
          </a:xfrm>
          <a:prstGeom prst="rect">
            <a:avLst/>
          </a:prstGeom>
        </p:spPr>
      </p:pic>
      <p:sp>
        <p:nvSpPr>
          <p:cNvPr id="11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 Layout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Detalhado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83568" y="6084004"/>
            <a:ext cx="7776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 smtClean="0"/>
              <a:t>Caminho </a:t>
            </a:r>
            <a:r>
              <a:rPr lang="pt-BR" dirty="0"/>
              <a:t>do sinal de PWM do µC até entrada dos Gate Drivers</a:t>
            </a:r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53" y="1484784"/>
            <a:ext cx="5018619" cy="444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83568" y="6084004"/>
            <a:ext cx="7776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 smtClean="0"/>
              <a:t>Fontes </a:t>
            </a:r>
            <a:r>
              <a:rPr lang="pt-BR" dirty="0"/>
              <a:t>Auxiliares de 3.3V e 15V</a:t>
            </a:r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82" y="1449272"/>
            <a:ext cx="5372236" cy="4428000"/>
          </a:xfrm>
          <a:prstGeom prst="rect">
            <a:avLst/>
          </a:prstGeom>
        </p:spPr>
      </p:pic>
      <p:sp>
        <p:nvSpPr>
          <p:cNvPr id="11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do Layout do Conversor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Considerações Finais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29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94662" y="1844824"/>
            <a:ext cx="364529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dirty="0" smtClean="0"/>
              <a:t>Testes de validação do protótipo</a:t>
            </a:r>
          </a:p>
          <a:p>
            <a:pPr marL="0" lvl="1"/>
            <a:r>
              <a:rPr lang="pt-BR" dirty="0" smtClean="0"/>
              <a:t>com fonte regulável</a:t>
            </a:r>
            <a:endParaRPr lang="pt-BR" dirty="0"/>
          </a:p>
          <a:p>
            <a:pPr marL="0" lvl="1"/>
            <a:endParaRPr lang="pt-BR" dirty="0" smtClean="0"/>
          </a:p>
          <a:p>
            <a:pPr marL="0" lvl="1"/>
            <a:r>
              <a:rPr lang="pt-BR" dirty="0"/>
              <a:t>Tensão de entrada: </a:t>
            </a:r>
            <a:r>
              <a:rPr lang="pt-BR" dirty="0" smtClean="0"/>
              <a:t>33V</a:t>
            </a:r>
          </a:p>
          <a:p>
            <a:pPr marL="0" lvl="1"/>
            <a:r>
              <a:rPr lang="pt-BR" dirty="0" smtClean="0"/>
              <a:t>Corrente de entrada: 10 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2031009"/>
            <a:ext cx="4464497" cy="334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3" r="19378"/>
          <a:stretch/>
        </p:blipFill>
        <p:spPr bwMode="auto">
          <a:xfrm>
            <a:off x="467544" y="4377128"/>
            <a:ext cx="3717199" cy="200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4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Objetivo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Apresentar o processo envolvido na instalação de um sistema conectado a rede, especificamente na concessionária de Santa Catarina, CELESC, aplicado em um caso real na cidade de Jaraguá do Sul.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Será abortadado neste apresentação os requisitos da concessionária, procedimento de projeto utilizado e análise dos resultados.</a:t>
            </a:r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7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Considerações Finais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13748" y="1412776"/>
            <a:ext cx="8253003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noProof="1" smtClean="0"/>
              <a:t>A </a:t>
            </a:r>
            <a:r>
              <a:rPr lang="pt-BR" noProof="1"/>
              <a:t>realização de um projeto </a:t>
            </a:r>
            <a:r>
              <a:rPr lang="pt-BR" noProof="1" smtClean="0"/>
              <a:t>de software, hardware e </a:t>
            </a:r>
            <a:r>
              <a:rPr lang="pt-BR" noProof="1"/>
              <a:t>layout adequado é fundamental para o bom funcionamento do conversor, de acordo com as características esperadas na simulação</a:t>
            </a:r>
            <a:r>
              <a:rPr lang="pt-BR" noProof="1" smtClean="0"/>
              <a:t>.</a:t>
            </a:r>
          </a:p>
          <a:p>
            <a:pPr marL="0" lvl="1"/>
            <a:endParaRPr lang="pt-BR" noProof="1"/>
          </a:p>
          <a:p>
            <a:pPr marL="0" lvl="1"/>
            <a:r>
              <a:rPr lang="pt-BR" noProof="1" smtClean="0"/>
              <a:t>Atenção aos </a:t>
            </a:r>
            <a:r>
              <a:rPr lang="pt-BR" noProof="1"/>
              <a:t>detalhes </a:t>
            </a:r>
            <a:r>
              <a:rPr lang="pt-BR" noProof="1" smtClean="0"/>
              <a:t>do projeto como:</a:t>
            </a:r>
          </a:p>
          <a:p>
            <a:pPr marL="0" lvl="1"/>
            <a:endParaRPr lang="pt-BR" noProof="1"/>
          </a:p>
          <a:p>
            <a:pPr marL="0" lvl="1"/>
            <a:r>
              <a:rPr lang="pt-BR" noProof="1" smtClean="0"/>
              <a:t> - Identificação </a:t>
            </a:r>
            <a:r>
              <a:rPr lang="pt-BR" noProof="1"/>
              <a:t>dos sinais críticos </a:t>
            </a:r>
            <a:r>
              <a:rPr lang="pt-BR" noProof="1" smtClean="0"/>
              <a:t>– geradores e/ou sensíveis </a:t>
            </a:r>
            <a:r>
              <a:rPr lang="pt-BR" noProof="1"/>
              <a:t>a </a:t>
            </a:r>
            <a:r>
              <a:rPr lang="pt-BR" noProof="1" smtClean="0"/>
              <a:t>interferência.</a:t>
            </a:r>
          </a:p>
          <a:p>
            <a:pPr marL="0" lvl="1"/>
            <a:r>
              <a:rPr lang="pt-BR" noProof="1"/>
              <a:t> - Planos/caminhos de retorno adequados para os </a:t>
            </a:r>
            <a:r>
              <a:rPr lang="pt-BR" noProof="1" smtClean="0"/>
              <a:t>sinais críticos</a:t>
            </a:r>
            <a:endParaRPr lang="pt-BR" noProof="1"/>
          </a:p>
          <a:p>
            <a:pPr marL="0" lvl="1"/>
            <a:r>
              <a:rPr lang="pt-BR" noProof="1" smtClean="0"/>
              <a:t> - Integridade </a:t>
            </a:r>
            <a:r>
              <a:rPr lang="pt-BR" noProof="1"/>
              <a:t>de sinais analógicos e </a:t>
            </a:r>
            <a:r>
              <a:rPr lang="pt-BR" noProof="1" smtClean="0"/>
              <a:t>digitais</a:t>
            </a:r>
          </a:p>
          <a:p>
            <a:pPr marL="0" lvl="1"/>
            <a:r>
              <a:rPr lang="pt-BR" noProof="1" smtClean="0"/>
              <a:t> - Capacitores </a:t>
            </a:r>
            <a:r>
              <a:rPr lang="pt-BR" noProof="1"/>
              <a:t>de </a:t>
            </a:r>
            <a:r>
              <a:rPr lang="pt-BR" noProof="1" smtClean="0"/>
              <a:t>desacoplamento</a:t>
            </a:r>
          </a:p>
          <a:p>
            <a:pPr marL="0" lvl="1"/>
            <a:r>
              <a:rPr lang="pt-BR" noProof="1" smtClean="0"/>
              <a:t> - </a:t>
            </a:r>
            <a:r>
              <a:rPr lang="pt-BR" noProof="1"/>
              <a:t>Comunicação JTAG </a:t>
            </a:r>
            <a:r>
              <a:rPr lang="pt-BR" noProof="1" smtClean="0"/>
              <a:t>para debugging do código e gravação</a:t>
            </a:r>
          </a:p>
        </p:txBody>
      </p:sp>
      <p:sp>
        <p:nvSpPr>
          <p:cNvPr id="6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0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Introdução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Em 2012 a Resolução Normativa</a:t>
            </a:r>
            <a:r>
              <a:rPr lang="pt-BR" dirty="0" smtClean="0"/>
              <a:t> </a:t>
            </a:r>
            <a:r>
              <a:rPr lang="pt-BR" dirty="0"/>
              <a:t>Nº </a:t>
            </a:r>
            <a:r>
              <a:rPr lang="pt-BR" dirty="0" smtClean="0"/>
              <a:t>482 </a:t>
            </a:r>
            <a:r>
              <a:rPr lang="pt-BR" dirty="0"/>
              <a:t>estabeleceu os conceitos de Mini e </a:t>
            </a:r>
            <a:r>
              <a:rPr lang="pt-BR" dirty="0" err="1"/>
              <a:t>Microgeração</a:t>
            </a:r>
            <a:r>
              <a:rPr lang="pt-BR" dirty="0"/>
              <a:t>, o funcionamento do Sistema de Compensação de Energia Elétrica, bem como os critérios para conexão das usinas às distribuidoras</a:t>
            </a:r>
            <a:r>
              <a:rPr lang="pt-BR" dirty="0" smtClean="0"/>
              <a:t>.</a:t>
            </a:r>
          </a:p>
          <a:p>
            <a:pPr marL="0" lvl="1" algn="just"/>
            <a:endParaRPr lang="pt-BR" dirty="0" smtClean="0"/>
          </a:p>
          <a:p>
            <a:pPr marL="0" lvl="1" algn="just"/>
            <a:endParaRPr lang="pt-BR" dirty="0" smtClean="0"/>
          </a:p>
          <a:p>
            <a:pPr marL="0" lvl="1" algn="just"/>
            <a:r>
              <a:rPr lang="pt-BR" noProof="1" smtClean="0"/>
              <a:t>Ficou definido que </a:t>
            </a:r>
            <a:r>
              <a:rPr lang="pt-BR" noProof="1" smtClean="0"/>
              <a:t>M</a:t>
            </a:r>
            <a:r>
              <a:rPr lang="pt-BR" dirty="0" err="1" smtClean="0"/>
              <a:t>icrogeração</a:t>
            </a:r>
            <a:r>
              <a:rPr lang="pt-BR" dirty="0" smtClean="0"/>
              <a:t> distribuída é qualquer </a:t>
            </a:r>
            <a:r>
              <a:rPr lang="pt-BR" dirty="0"/>
              <a:t>central geradora de energia elétrica, com potência instalada menor ou igual a 100 kW e que utilize fontes com base em energia hidráulica, solar, eólica, biomassa ou cogeração </a:t>
            </a:r>
            <a:r>
              <a:rPr lang="pt-BR" dirty="0" smtClean="0"/>
              <a:t>qualificada.</a:t>
            </a:r>
          </a:p>
          <a:p>
            <a:pPr marL="0" lvl="1" algn="just"/>
            <a:r>
              <a:rPr lang="pt-BR" noProof="1" smtClean="0"/>
              <a:t>E M</a:t>
            </a:r>
            <a:r>
              <a:rPr lang="pt-BR" dirty="0" err="1" smtClean="0"/>
              <a:t>inigeração</a:t>
            </a:r>
            <a:r>
              <a:rPr lang="pt-BR" dirty="0" smtClean="0"/>
              <a:t> distribuída qualquer </a:t>
            </a:r>
            <a:r>
              <a:rPr lang="pt-BR" dirty="0"/>
              <a:t>central geradora de energia elétrica, com potência instalada superior a 100 kW e menor ou igual a 1 MW para fontes com base em energia hidráulica, solar, eólica, biomassa ou cogeração qualificada</a:t>
            </a:r>
            <a:r>
              <a:rPr lang="pt-BR" noProof="1" smtClean="0"/>
              <a:t> .</a:t>
            </a:r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3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Introdução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Desde então, qualquer consumidor pode solicitar o acesso a rede de distribuição para instalar uma microgeração ou minigeração na sua propriedade.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Porém, a geração excedente deste consumidor não poderá ser comercializada, o excedente de energia será contabilizado como créditos a serem consumidos em até 36 meses ou em mais 5 estabelecimentos com o mesmo CPF ou CNPJ.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Em virtude disto e dos consequentes aumentos na tarifa de energia, diversas pessoas começaram a busca pela independência energética. Porém esta independência ainda necessita da rede elétrica da distribuidora em funcionamento, porque como não há armazenamento de energia neste sistema, é necessário gerar um excendente durante o dia, para consumir energia durante a noite.  </a:t>
            </a:r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4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Especificações do Projeto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259632" y="5672394"/>
            <a:ext cx="4176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noProof="1"/>
              <a:t>Circuito conversor Buck </a:t>
            </a:r>
            <a:r>
              <a:rPr lang="pt-BR" noProof="1" smtClean="0"/>
              <a:t>síncrono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Imagem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2818"/>
            <a:ext cx="5184576" cy="183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08000" y="1340768"/>
            <a:ext cx="456805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Especificações do Conversor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/>
              <a:t>- Corrente nominal de saída = 10A;</a:t>
            </a:r>
          </a:p>
          <a:p>
            <a:pPr marL="0" lvl="1" algn="just"/>
            <a:r>
              <a:rPr lang="pt-BR" noProof="1"/>
              <a:t>- Tensão nominal de saída = 24V;</a:t>
            </a:r>
          </a:p>
          <a:p>
            <a:pPr marL="0" lvl="1" algn="just"/>
            <a:r>
              <a:rPr lang="pt-BR" noProof="1"/>
              <a:t>- Tensão máxima de entrada = 40V;</a:t>
            </a:r>
          </a:p>
          <a:p>
            <a:pPr marL="0" lvl="1" algn="just"/>
            <a:r>
              <a:rPr lang="pt-BR" noProof="1"/>
              <a:t>- Frequência de chaveamento = 60kHz;</a:t>
            </a:r>
          </a:p>
          <a:p>
            <a:pPr marL="0" lvl="1" algn="just"/>
            <a:r>
              <a:rPr lang="pt-BR" noProof="1"/>
              <a:t>- Máxima ondulação de corrente = 30%;</a:t>
            </a:r>
          </a:p>
          <a:p>
            <a:pPr marL="0" lvl="1" algn="just"/>
            <a:endParaRPr lang="pt-BR" noProof="1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10" y="1556792"/>
            <a:ext cx="296304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7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de Software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08000" y="5569739"/>
            <a:ext cx="42800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Controlador Digital:</a:t>
            </a:r>
          </a:p>
          <a:p>
            <a:pPr marL="0" lvl="1" algn="just"/>
            <a:r>
              <a:rPr lang="pt-BR" dirty="0" smtClean="0"/>
              <a:t>Texas Instruments </a:t>
            </a:r>
            <a:r>
              <a:rPr lang="pt-BR" dirty="0"/>
              <a:t>TMS320F28027</a:t>
            </a:r>
            <a:endParaRPr lang="pt-BR" noProof="1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86699"/>
            <a:ext cx="4824536" cy="408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8000" y="1340768"/>
            <a:ext cx="514412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pt-BR" noProof="1" smtClean="0"/>
              <a:t>O código </a:t>
            </a:r>
            <a:r>
              <a:rPr lang="pt-BR" noProof="1"/>
              <a:t>do controlador de carga foi dividido nos seguintes estados de </a:t>
            </a:r>
            <a:r>
              <a:rPr lang="pt-BR" noProof="1" smtClean="0"/>
              <a:t>operação:</a:t>
            </a:r>
          </a:p>
          <a:p>
            <a:pPr marL="0" lvl="1"/>
            <a:endParaRPr lang="pt-BR" noProof="1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noProof="1" smtClean="0"/>
              <a:t>BootStrap()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noProof="1" smtClean="0"/>
              <a:t>Track()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noProof="1" smtClean="0"/>
              <a:t>Hold()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noProof="1" smtClean="0"/>
              <a:t>P&amp;O()</a:t>
            </a:r>
          </a:p>
        </p:txBody>
      </p:sp>
    </p:spTree>
    <p:extLst>
      <p:ext uri="{BB962C8B-B14F-4D97-AF65-F5344CB8AC3E}">
        <p14:creationId xmlns:p14="http://schemas.microsoft.com/office/powerpoint/2010/main" val="19732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31640" y="6011996"/>
            <a:ext cx="6696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noProof="1"/>
              <a:t>Fluxograma do método Perturba e </a:t>
            </a:r>
            <a:r>
              <a:rPr lang="pt-BR" noProof="1" smtClean="0"/>
              <a:t>Observa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404563" y="1556792"/>
            <a:ext cx="4550898" cy="4359410"/>
          </a:xfrm>
          <a:prstGeom prst="rect">
            <a:avLst/>
          </a:prstGeom>
        </p:spPr>
      </p:pic>
      <p:sp>
        <p:nvSpPr>
          <p:cNvPr id="8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de Software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Projeto Conceitual e Simulação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52016" y="5949280"/>
            <a:ext cx="7736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/>
            <a:r>
              <a:rPr lang="pt-BR" dirty="0"/>
              <a:t>Circuito de </a:t>
            </a:r>
            <a:r>
              <a:rPr lang="pt-BR" dirty="0" smtClean="0"/>
              <a:t>Potência Simulado no PSIM</a:t>
            </a:r>
            <a:endParaRPr lang="pt-BR" noProof="1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7744107" cy="317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27194</TotalTime>
  <Words>1766</Words>
  <Application>Microsoft Office PowerPoint</Application>
  <PresentationFormat>Apresentação na tela (4:3)</PresentationFormat>
  <Paragraphs>224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Lavoratório de Sistemas Motrizes</dc:creator>
  <cp:lastModifiedBy>Fabio</cp:lastModifiedBy>
  <cp:revision>645</cp:revision>
  <dcterms:created xsi:type="dcterms:W3CDTF">2008-05-27T19:40:04Z</dcterms:created>
  <dcterms:modified xsi:type="dcterms:W3CDTF">2015-09-27T21:13:49Z</dcterms:modified>
</cp:coreProperties>
</file>