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5" r:id="rId3"/>
    <p:sldId id="482" r:id="rId4"/>
    <p:sldId id="564" r:id="rId5"/>
    <p:sldId id="576" r:id="rId6"/>
    <p:sldId id="577" r:id="rId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17538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17538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5386"/>
    <a:srgbClr val="008000"/>
    <a:srgbClr val="30A4D8"/>
    <a:srgbClr val="24A61E"/>
    <a:srgbClr val="E3AF1B"/>
    <a:srgbClr val="C8D7EA"/>
    <a:srgbClr val="F70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2446" autoAdjust="0"/>
  </p:normalViewPr>
  <p:slideViewPr>
    <p:cSldViewPr>
      <p:cViewPr varScale="1">
        <p:scale>
          <a:sx n="96" d="100"/>
          <a:sy n="96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2614BB8-9DEA-4317-9B59-4AC3E32859FA}" type="datetimeFigureOut">
              <a:rPr lang="pt-BR"/>
              <a:pPr>
                <a:defRPr/>
              </a:pPr>
              <a:t>23/11/2015</a:t>
            </a:fld>
            <a:endParaRPr lang="pt-BR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5F9B847-3A94-4593-93E1-CC30756F753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35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A0A41BE-5C61-4E2C-A3F3-8DB417668C14}" type="datetimeFigureOut">
              <a:rPr lang="en-US"/>
              <a:pPr>
                <a:defRPr/>
              </a:pPr>
              <a:t>11/23/2015</a:t>
            </a:fld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CE1C7DD-9813-4F30-A314-2479383F60B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80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72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9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1C7DD-9813-4F30-A314-2479383F60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759-20A9-43AA-B66D-5F6D5C08724C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425B-6E50-447D-9D2C-2A144074FA1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9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C836C-7116-4783-B36C-83C3D2D5C787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BA61-A196-4C67-B0DC-22ECEBDB6F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899C-10C7-454F-A042-7A072DF1830C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C3BF-792A-4200-A094-9ADFD2F023A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C896-FC96-4F76-ADDF-61B7CA6D5813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D06-5F94-4551-A391-20CFD0B8160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5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C7ACC-65AB-493E-9DCA-8367F39CE5D5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C7D0B-9765-4D47-AFE3-081D43C1CE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8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0C78-9282-4796-A57D-D9596BF85D94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1D62C-7749-466B-98A2-DDF96BDD86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49B7-97E0-424E-A93A-86BE054F847D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0A0-FDD1-4AAA-9957-BD79B37E740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92DE-2B66-4866-BA04-94AC197F48CA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9093-15CB-4658-99BD-2120D58B944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6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71D23-9202-4902-AC68-9103F0D0AE56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C408-B6DC-46BB-A65C-2B5CBEE2E4B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5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A5FF7-3CFC-454B-960A-668E23AC65D5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5FBC6-E169-418F-A024-931F5F2616B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19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26D41-4245-4600-95DB-FC4247B5AF3E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EF1FD-1023-41CD-BEE8-68918FD774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2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2CDBA07-5F7C-4A3C-82DF-070F3ACC57C0}" type="datetime1">
              <a:rPr lang="pt-BR" smtClean="0"/>
              <a:t>23/11/2015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 dirty="0" smtClean="0"/>
              <a:t>/20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583AFD-BE81-4719-BEE4-B4E1C0383D4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 descr="Barra_sli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aixaDeTexto 2"/>
          <p:cNvSpPr txBox="1">
            <a:spLocks noChangeArrowheads="1"/>
          </p:cNvSpPr>
          <p:nvPr/>
        </p:nvSpPr>
        <p:spPr bwMode="auto">
          <a:xfrm>
            <a:off x="539552" y="1916832"/>
            <a:ext cx="79930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GERAÇÃO RENOVÁVEL</a:t>
            </a: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José </a:t>
            </a:r>
            <a:r>
              <a:rPr lang="pt-BR" sz="2800" b="1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</a:t>
            </a:r>
            <a:r>
              <a:rPr lang="pt-BR" sz="2800" b="1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Pinheiro </a:t>
            </a:r>
          </a:p>
          <a:p>
            <a:pPr algn="ctr">
              <a:defRPr/>
            </a:pP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800" b="1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Célula de Hidrogênio</a:t>
            </a:r>
            <a:endParaRPr lang="pt-BR" sz="2800" b="1" cap="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CaixaDeTexto 4"/>
          <p:cNvSpPr txBox="1">
            <a:spLocks noChangeArrowheads="1"/>
          </p:cNvSpPr>
          <p:nvPr/>
        </p:nvSpPr>
        <p:spPr bwMode="auto">
          <a:xfrm>
            <a:off x="539551" y="486916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000" b="1" dirty="0" smtClean="0">
                <a:solidFill>
                  <a:schemeClr val="tx2"/>
                </a:solidFill>
              </a:rPr>
              <a:t>Fábio </a:t>
            </a:r>
            <a:r>
              <a:rPr lang="pt-BR" sz="2000" b="1" dirty="0" err="1" smtClean="0">
                <a:solidFill>
                  <a:schemeClr val="tx2"/>
                </a:solidFill>
              </a:rPr>
              <a:t>Cadore</a:t>
            </a: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b="1" dirty="0" err="1" smtClean="0">
                <a:solidFill>
                  <a:schemeClr val="tx2"/>
                </a:solidFill>
              </a:rPr>
              <a:t>Posser</a:t>
            </a:r>
            <a:endParaRPr lang="pt-BR" sz="2000" b="1" dirty="0" smtClean="0">
              <a:solidFill>
                <a:schemeClr val="tx2"/>
              </a:solidFill>
            </a:endParaRPr>
          </a:p>
        </p:txBody>
      </p:sp>
      <p:sp>
        <p:nvSpPr>
          <p:cNvPr id="2058" name="CaixaDeTexto 4"/>
          <p:cNvSpPr txBox="1">
            <a:spLocks noChangeArrowheads="1"/>
          </p:cNvSpPr>
          <p:nvPr/>
        </p:nvSpPr>
        <p:spPr bwMode="auto">
          <a:xfrm>
            <a:off x="539551" y="5589240"/>
            <a:ext cx="799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Novembro 2015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626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TÓPICOS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55576" y="1340768"/>
            <a:ext cx="7713662" cy="405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Objetivos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Introdução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cliente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Dimensionamento do sistema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Requisitos da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Projeto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Encaminhamento a concessionária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Análise do resultado</a:t>
            </a:r>
          </a:p>
          <a:p>
            <a:pPr>
              <a:lnSpc>
                <a:spcPct val="15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BR" b="1" dirty="0" smtClean="0">
                <a:solidFill>
                  <a:schemeClr val="tx2"/>
                </a:solidFill>
                <a:cs typeface="Arial" charset="0"/>
              </a:rPr>
              <a:t> Considerações </a:t>
            </a:r>
            <a:r>
              <a:rPr lang="pt-BR" b="1" dirty="0">
                <a:solidFill>
                  <a:schemeClr val="tx2"/>
                </a:solidFill>
                <a:cs typeface="Arial" charset="0"/>
              </a:rPr>
              <a:t>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Objetivo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Apresentar </a:t>
            </a:r>
            <a:r>
              <a:rPr lang="pt-BR" noProof="1" smtClean="0"/>
              <a:t>uma breve introdução sobre células de combustível e o Projeto Hidrogênio instalado na Itaupu Binacional.</a:t>
            </a:r>
            <a:endParaRPr lang="pt-BR" noProof="1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7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Introdução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758" y="1700808"/>
            <a:ext cx="77766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/>
              <a:t>As células de </a:t>
            </a:r>
            <a:r>
              <a:rPr lang="pt-BR" noProof="1"/>
              <a:t>combustíveis </a:t>
            </a:r>
            <a:r>
              <a:rPr lang="pt-BR" noProof="1" smtClean="0"/>
              <a:t>são </a:t>
            </a:r>
            <a:r>
              <a:rPr lang="pt-BR" noProof="1"/>
              <a:t>baterias </a:t>
            </a:r>
            <a:r>
              <a:rPr lang="pt-BR" noProof="1" smtClean="0"/>
              <a:t>químicas</a:t>
            </a:r>
            <a:r>
              <a:rPr lang="pt-BR" noProof="1"/>
              <a:t>, ou seja, dispositivos que convertem </a:t>
            </a:r>
            <a:r>
              <a:rPr lang="pt-BR" noProof="1"/>
              <a:t>energia </a:t>
            </a:r>
            <a:r>
              <a:rPr lang="pt-BR" noProof="1" smtClean="0"/>
              <a:t>química </a:t>
            </a:r>
            <a:r>
              <a:rPr lang="pt-BR" noProof="1"/>
              <a:t>em energia elétrica </a:t>
            </a:r>
            <a:r>
              <a:rPr lang="pt-BR" noProof="1"/>
              <a:t>e </a:t>
            </a:r>
            <a:r>
              <a:rPr lang="pt-BR" noProof="1" smtClean="0"/>
              <a:t>térmica. 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Esta </a:t>
            </a:r>
            <a:r>
              <a:rPr lang="pt-BR" noProof="1"/>
              <a:t>conversão ocorre por meio de duas reações químicas parciais em dois eletrodos separados por </a:t>
            </a:r>
            <a:r>
              <a:rPr lang="pt-BR" noProof="1"/>
              <a:t>um </a:t>
            </a:r>
            <a:r>
              <a:rPr lang="pt-BR" noProof="1" smtClean="0"/>
              <a:t>eletrólito, a </a:t>
            </a:r>
            <a:r>
              <a:rPr lang="pt-BR" noProof="1"/>
              <a:t>oxidação de um combustível no ânodo e a redução de um oxidante no cátodo com o auxílio </a:t>
            </a:r>
            <a:r>
              <a:rPr lang="pt-BR" noProof="1"/>
              <a:t>de </a:t>
            </a:r>
            <a:r>
              <a:rPr lang="pt-BR" noProof="1" smtClean="0"/>
              <a:t>catalisadores.</a:t>
            </a:r>
            <a:endParaRPr lang="pt-BR" noProof="1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Considerações finais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9750" y="1484785"/>
            <a:ext cx="787186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Como podemos observar, </a:t>
            </a:r>
            <a:r>
              <a:rPr lang="pt-BR" noProof="1" smtClean="0"/>
              <a:t>o hidrogênio é um elemento da natureza com elevado potencial calorífero e sua queima não provoca degradação ao meio ambiente.</a:t>
            </a:r>
          </a:p>
          <a:p>
            <a:pPr marL="0" lvl="1" algn="just"/>
            <a:endParaRPr lang="pt-BR" noProof="1"/>
          </a:p>
          <a:p>
            <a:pPr marL="0" lvl="1" algn="just"/>
            <a:r>
              <a:rPr lang="pt-BR" noProof="1" smtClean="0"/>
              <a:t>A sua utilização como fonte de energia tende a se tornar estratégica para o crescimento da população mundial e economia.</a:t>
            </a:r>
          </a:p>
          <a:p>
            <a:pPr marL="0" lvl="1" algn="just"/>
            <a:endParaRPr lang="pt-BR" noProof="1" smtClean="0"/>
          </a:p>
          <a:p>
            <a:pPr marL="0" lvl="1" algn="just"/>
            <a:r>
              <a:rPr lang="pt-BR" noProof="1" smtClean="0"/>
              <a:t>A geração de hidrogênio pode ser aliada a qualquer fonte de geração nos momentos de sobra de energia elétrica, por exemplo, quando as hidrelétricas estão vertendo água pelos vertedouros devido a falta de consumo de energia elétrica na rede.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819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 descr="Barra_sli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0010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539750" y="620713"/>
            <a:ext cx="79206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chemeClr val="tx2"/>
                </a:solidFill>
                <a:cs typeface="Arial" charset="0"/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C408-B6DC-46BB-A65C-2B5CBEE2E4BD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39750" y="1484783"/>
            <a:ext cx="7920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pt-BR" noProof="1" smtClean="0"/>
              <a:t>-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103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27395</TotalTime>
  <Words>228</Words>
  <Application>Microsoft Office PowerPoint</Application>
  <PresentationFormat>Apresentação na tela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Lavoratório de Sistemas Motrizes</dc:creator>
  <cp:lastModifiedBy>Fabio</cp:lastModifiedBy>
  <cp:revision>663</cp:revision>
  <dcterms:created xsi:type="dcterms:W3CDTF">2008-05-27T19:40:04Z</dcterms:created>
  <dcterms:modified xsi:type="dcterms:W3CDTF">2015-11-23T23:40:37Z</dcterms:modified>
</cp:coreProperties>
</file>