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5" r:id="rId3"/>
    <p:sldId id="482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3" r:id="rId13"/>
    <p:sldId id="572" r:id="rId14"/>
    <p:sldId id="574" r:id="rId15"/>
    <p:sldId id="575" r:id="rId16"/>
    <p:sldId id="578" r:id="rId17"/>
    <p:sldId id="579" r:id="rId18"/>
    <p:sldId id="580" r:id="rId19"/>
    <p:sldId id="581" r:id="rId20"/>
    <p:sldId id="582" r:id="rId21"/>
    <p:sldId id="583" r:id="rId22"/>
    <p:sldId id="576" r:id="rId23"/>
    <p:sldId id="577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30/09/2015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9/30/2015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4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39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2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5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9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30/09/2015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ovoportal.celesc.com.br/portal/images/arquivos/normas/FAQ-Microgeracao-Fotovoltaica.pdf" TargetMode="External"/><Relationship Id="rId4" Type="http://schemas.openxmlformats.org/officeDocument/2006/relationships/hyperlink" Target="http://novoportal.celesc.com.br/portal/images/arquivos/normas/I4320004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ovoportal.celesc.com.br/portal/images/arquivos/normas/FAQ-Microgeracao-Fotovoltaica.pdf" TargetMode="External"/><Relationship Id="rId4" Type="http://schemas.openxmlformats.org/officeDocument/2006/relationships/hyperlink" Target="http://novoportal.celesc.com.br/portal/images/arquivos/normas/I43200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GERAÇÃO RENOVÁVEL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José </a:t>
            </a:r>
            <a:r>
              <a:rPr lang="pt-BR" sz="2800" b="1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Pinheiro 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fotovoltaico conectado a rede elétrica</a:t>
            </a: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486916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err="1" smtClean="0">
                <a:solidFill>
                  <a:schemeClr val="tx2"/>
                </a:solidFill>
              </a:rPr>
              <a:t>Cadore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Posser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589240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Setembro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Requisitos da Celesc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272830" y="1647845"/>
            <a:ext cx="313878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Informações necessários do item 5.1: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Formulário </a:t>
            </a:r>
            <a:r>
              <a:rPr lang="pt-BR" noProof="1"/>
              <a:t>de Solicitação </a:t>
            </a:r>
            <a:r>
              <a:rPr lang="pt-BR" noProof="1"/>
              <a:t>de </a:t>
            </a:r>
            <a:r>
              <a:rPr lang="pt-BR" noProof="1" smtClean="0"/>
              <a:t>Acesso;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Memorial </a:t>
            </a:r>
            <a:r>
              <a:rPr lang="pt-BR" noProof="1"/>
              <a:t>descritivo </a:t>
            </a:r>
            <a:r>
              <a:rPr lang="pt-BR" noProof="1"/>
              <a:t>da </a:t>
            </a:r>
            <a:r>
              <a:rPr lang="pt-BR" noProof="1" smtClean="0"/>
              <a:t>instalação;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Anotação </a:t>
            </a:r>
            <a:r>
              <a:rPr lang="pt-BR" noProof="1"/>
              <a:t>de </a:t>
            </a:r>
            <a:r>
              <a:rPr lang="pt-BR" noProof="1"/>
              <a:t>Responsabilidade </a:t>
            </a:r>
            <a:r>
              <a:rPr lang="pt-BR" noProof="1" smtClean="0"/>
              <a:t>Técnica;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26949"/>
            <a:ext cx="4566071" cy="51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Conforme verificado anteriormente, seria necessário um kit de 3,2kWp instalado com 22° de inclinação Norte para suprir o consumo anual de energia elétrica da residência.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Porém devido a restrições da instalação o sistema fotovoltaico só possui possibilidade de instalação Oeste, com a inclinação de 30° do próprio telhado.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Outro fator negativo para a geração de energia é o posicionamento do poste de energia da concessionária, próximo ao telhado de instalação do sistema fotovoltaico, o que provoca sombreamento nas placas a partir de 15:30 (considerando posição do sol no mês de Agosto).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Desta maneira foi escolhido realizar a instalação do sistema com um inversor Fronius Galvo 3.0-1 e 13 placas de 255W Yingli, totalizando 3,315kWp.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8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No lado CC e CA do inversor foram colocados Dispositivos de Proteção contra Surto, para proteger o inversor de eventuais surtos na rede de distribuição, ou nos próprios painéis fotovoltaicos devido a descargas atmosféricas por exemplo.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A conexão dos painéis ao inversor ocorre por meio de uma seccionadora.</a:t>
            </a:r>
          </a:p>
          <a:p>
            <a:pPr marL="0" lvl="1" algn="just"/>
            <a:r>
              <a:rPr lang="pt-BR" noProof="1" smtClean="0"/>
              <a:t>A conexão do inversor a rede elétrica é através de um disjuntor residual.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O esquema elétrico a seguir apresenta o projeto elétrico.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</a:t>
            </a:r>
          </a:p>
          <a:p>
            <a:pPr>
              <a:defRPr/>
            </a:pP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386979"/>
            <a:ext cx="3566248" cy="49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Encaminhamento a concessionária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O projeto para microgeração foi encaminhado a Celesc e recebeu aprovação para execução da obra.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No atual momento está em processo de vistoria.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3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O inversor Fronius Galvo possui datalogger integrado, possibilitando o monitoramento do sistema.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Segue a seguir resultados de geração obtidos até o momento.</a:t>
            </a:r>
          </a:p>
        </p:txBody>
      </p:sp>
    </p:spTree>
    <p:extLst>
      <p:ext uri="{BB962C8B-B14F-4D97-AF65-F5344CB8AC3E}">
        <p14:creationId xmlns:p14="http://schemas.microsoft.com/office/powerpoint/2010/main" val="29639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O inversor Fronius Galvo possui datalogger integrado, possibilitando o monitoramento do sistema.</a:t>
            </a:r>
          </a:p>
          <a:p>
            <a:pPr marL="0" lvl="1" algn="just"/>
            <a:endParaRPr lang="pt-BR" noProof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1" y="2155825"/>
            <a:ext cx="7753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Geração esperada para o mês de Agosto: 386,86kWh.</a:t>
            </a:r>
          </a:p>
          <a:p>
            <a:pPr marL="0" lvl="1" algn="just"/>
            <a:endParaRPr lang="pt-BR" noProof="1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5" y="2277208"/>
            <a:ext cx="7791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Geração esperada para o mês de Setembro: 377,91kWh.</a:t>
            </a:r>
          </a:p>
          <a:p>
            <a:pPr marL="0" lvl="1" algn="just"/>
            <a:endParaRPr lang="pt-BR" noProof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7" y="1985308"/>
            <a:ext cx="7781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Podemos observar que a energia gerada mensalmente está abaixo do esperado.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Dois fatores contribuíram para isto: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Os painéis estão direcionados a Oeste;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Sombreamento ocasionado pelo poste da concessionária de energia durante o período da tarde.</a:t>
            </a:r>
          </a:p>
        </p:txBody>
      </p:sp>
    </p:spTree>
    <p:extLst>
      <p:ext uri="{BB962C8B-B14F-4D97-AF65-F5344CB8AC3E}">
        <p14:creationId xmlns:p14="http://schemas.microsoft.com/office/powerpoint/2010/main" val="24212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0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Objetivos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Introdução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cliente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Dimensionamento do sistema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Requisitos da concessionária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Projeto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Encaminhamento a concessionária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resultado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Considerações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268760"/>
            <a:ext cx="7871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 orientação incorreta ocasiona um alinhamento do sol com os painéis em um horário onde a radiação não é a mais elevada.</a:t>
            </a:r>
          </a:p>
          <a:p>
            <a:pPr marL="0" lvl="1" algn="just"/>
            <a:r>
              <a:rPr lang="pt-BR" noProof="1" smtClean="0"/>
              <a:t>No momento de radiação mais elevada do dia o sol está fora de alimnhamento em relação a face dos painéis.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2" y="2395537"/>
            <a:ext cx="7772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resultado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devido ao sombreamento ocasionado pelo poste da concessionária de energia durante o período da tarde.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2" y="2142430"/>
            <a:ext cx="7772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Como podemos observar, o resultado de geração não apresentou os valores esperados, porém, isto ocorreu devido a dificuldades físicas.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O principal objetivo deste projeto foi verificar a real implantação junto a Celesc. A qual não obtivemos problemas e impecílios até o presente momento.</a:t>
            </a:r>
          </a:p>
        </p:txBody>
      </p:sp>
    </p:spTree>
    <p:extLst>
      <p:ext uri="{BB962C8B-B14F-4D97-AF65-F5344CB8AC3E}">
        <p14:creationId xmlns:p14="http://schemas.microsoft.com/office/powerpoint/2010/main" val="13819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9750" y="1484783"/>
            <a:ext cx="7920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- Requisitos para Conexão de Micro ou Minigeradores de Energia ao Sistema Elétrico da Celesc Distribuição: </a:t>
            </a:r>
            <a:r>
              <a:rPr lang="pt-BR" noProof="1">
                <a:hlinkClick r:id="rId4"/>
              </a:rPr>
              <a:t>http://novoportal.celesc.com.br/portal/images/arquivos/normas/I4320004.pdf</a:t>
            </a:r>
            <a:r>
              <a:rPr lang="pt-BR" noProof="1"/>
              <a:t> 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- Perguntas </a:t>
            </a:r>
            <a:r>
              <a:rPr lang="pt-BR" noProof="1"/>
              <a:t>Frequentes sobre a conexão de Sistemas de Microgeração Fotovoltaicos ao Sistema de Distribuição da Celesc em Baixa Tensão: </a:t>
            </a:r>
            <a:r>
              <a:rPr lang="pt-BR" noProof="1">
                <a:hlinkClick r:id="rId5"/>
              </a:rPr>
              <a:t>http://novoportal.celesc.com.br/portal/images/arquivos/normas/FAQ-Microgeracao-Fotovoltaica.pdf</a:t>
            </a:r>
            <a:r>
              <a:rPr lang="pt-BR" noProof="1"/>
              <a:t> 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103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Apresentar o processo envolvido na instalação de um sistema conectado a rede, especificamente na concessionária de Santa Catarina, CELESC, aplicado em um caso real na cidade de Jaraguá do Sul.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Será abortadado neste apresentação os requisitos da concessionária, procedimento de projeto utilizado e análise dos resultados.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Em 2012 a Resolução Normativa</a:t>
            </a:r>
            <a:r>
              <a:rPr lang="pt-BR" dirty="0" smtClean="0"/>
              <a:t> </a:t>
            </a:r>
            <a:r>
              <a:rPr lang="pt-BR" dirty="0"/>
              <a:t>Nº </a:t>
            </a:r>
            <a:r>
              <a:rPr lang="pt-BR" dirty="0" smtClean="0"/>
              <a:t>482 </a:t>
            </a:r>
            <a:r>
              <a:rPr lang="pt-BR" dirty="0"/>
              <a:t>estabeleceu os conceitos de Mini e </a:t>
            </a:r>
            <a:r>
              <a:rPr lang="pt-BR" dirty="0" err="1"/>
              <a:t>Microgeração</a:t>
            </a:r>
            <a:r>
              <a:rPr lang="pt-BR" dirty="0"/>
              <a:t>, o funcionamento do Sistema de Compensação de Energia Elétrica, bem como os critérios para conexão das usinas às distribuidoras</a:t>
            </a:r>
            <a:r>
              <a:rPr lang="pt-BR" dirty="0" smtClean="0"/>
              <a:t>.</a:t>
            </a:r>
          </a:p>
          <a:p>
            <a:pPr marL="0" lvl="1" algn="just"/>
            <a:endParaRPr lang="pt-BR" dirty="0" smtClean="0"/>
          </a:p>
          <a:p>
            <a:pPr marL="0" lvl="1" algn="just"/>
            <a:endParaRPr lang="pt-BR" dirty="0" smtClean="0"/>
          </a:p>
          <a:p>
            <a:pPr marL="0" lvl="1" algn="just"/>
            <a:r>
              <a:rPr lang="pt-BR" noProof="1" smtClean="0"/>
              <a:t>Ficou definido que M</a:t>
            </a:r>
            <a:r>
              <a:rPr lang="pt-BR" dirty="0" err="1" smtClean="0"/>
              <a:t>icrogeração</a:t>
            </a:r>
            <a:r>
              <a:rPr lang="pt-BR" dirty="0" smtClean="0"/>
              <a:t> distribuída é qualquer </a:t>
            </a:r>
            <a:r>
              <a:rPr lang="pt-BR" dirty="0"/>
              <a:t>central geradora de energia elétrica, com potência instalada menor ou igual a 100 kW e que utilize fontes com base em energia hidráulica, solar, eólica, biomassa ou cogeração </a:t>
            </a:r>
            <a:r>
              <a:rPr lang="pt-BR" dirty="0" smtClean="0"/>
              <a:t>qualificada.</a:t>
            </a:r>
          </a:p>
          <a:p>
            <a:pPr marL="0" lvl="1" algn="just"/>
            <a:r>
              <a:rPr lang="pt-BR" noProof="1" smtClean="0"/>
              <a:t>E M</a:t>
            </a:r>
            <a:r>
              <a:rPr lang="pt-BR" dirty="0" err="1" smtClean="0"/>
              <a:t>inigeração</a:t>
            </a:r>
            <a:r>
              <a:rPr lang="pt-BR" dirty="0" smtClean="0"/>
              <a:t> distribuída qualquer </a:t>
            </a:r>
            <a:r>
              <a:rPr lang="pt-BR" dirty="0"/>
              <a:t>central geradora de energia elétrica, com potência instalada superior a 100 kW e menor ou igual a 1 MW para fontes com base em energia hidráulica, solar, eólica, biomassa ou cogeração qualificada</a:t>
            </a:r>
            <a:r>
              <a:rPr lang="pt-BR" noProof="1" smtClean="0"/>
              <a:t> 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Desde então, qualquer consumidor pode solicitar o acesso a rede de distribuição para instalar uma microgeração ou minigeração na sua propriedade.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Porém, a geração excedente deste consumidor não poderá ser comercializada, o excedente de energia será contabilizado como créditos a serem consumidos em até 36 meses ou em mais 5 estabelecimentos com o mesmo CPF ou CNPJ.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Em virtude disto e dos consequentes aumentos na tarifa de energia, diversas pessoas começaram a busca pela independência energética. Porém esta independência ainda necessita da rede elétrica da distribuidora em funcionamento, porque como não há armazenamento de energia neste sistema, é necessário gerar um excendente durante o dia, para consumir energia durante a noite. 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Cliente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Nome do Cliente: Fábio Cadore Posser</a:t>
            </a:r>
          </a:p>
          <a:p>
            <a:pPr marL="0" lvl="1" algn="just"/>
            <a:r>
              <a:rPr lang="pt-BR" noProof="1"/>
              <a:t>UC</a:t>
            </a:r>
            <a:r>
              <a:rPr lang="pt-BR" noProof="1"/>
              <a:t>: </a:t>
            </a:r>
            <a:r>
              <a:rPr lang="pt-BR" noProof="1" smtClean="0"/>
              <a:t>20434929</a:t>
            </a:r>
          </a:p>
          <a:p>
            <a:pPr marL="0" lvl="1" algn="just"/>
            <a:r>
              <a:rPr lang="pt-BR" noProof="1"/>
              <a:t>End</a:t>
            </a:r>
            <a:r>
              <a:rPr lang="pt-BR" noProof="1"/>
              <a:t>: </a:t>
            </a:r>
            <a:r>
              <a:rPr lang="pt-BR" noProof="1" smtClean="0"/>
              <a:t>R N </a:t>
            </a:r>
            <a:r>
              <a:rPr lang="pt-BR" noProof="1"/>
              <a:t>SRA APARECIDA</a:t>
            </a:r>
            <a:r>
              <a:rPr lang="pt-BR" noProof="1"/>
              <a:t>, </a:t>
            </a:r>
            <a:r>
              <a:rPr lang="pt-BR" noProof="1" smtClean="0"/>
              <a:t>185, ILHA DA FIGUEIRAz </a:t>
            </a:r>
            <a:r>
              <a:rPr lang="pt-BR" noProof="1"/>
              <a:t>JARAGUA </a:t>
            </a:r>
            <a:r>
              <a:rPr lang="pt-BR" noProof="1"/>
              <a:t>DO </a:t>
            </a:r>
            <a:r>
              <a:rPr lang="pt-BR" noProof="1" smtClean="0"/>
              <a:t>SUL/SC </a:t>
            </a:r>
            <a:r>
              <a:rPr lang="pt-BR" noProof="1"/>
              <a:t>- </a:t>
            </a:r>
            <a:r>
              <a:rPr lang="pt-BR" noProof="1" smtClean="0"/>
              <a:t>89258-810</a:t>
            </a:r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Média mensal de consumo: 421,72 kWh/mês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Obs: O consumo nesta residência inicou na metade do mês de Agosto, desta maneira a média a ser considerada levou em conta Setembro/2014 a Julho/2015. 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069570"/>
            <a:ext cx="5638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Cliente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Radiação média anual em Jaraguá do Sul.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Latitude: </a:t>
            </a:r>
            <a:r>
              <a:rPr lang="pt-BR" dirty="0" smtClean="0"/>
              <a:t>26.485833 Sul</a:t>
            </a:r>
          </a:p>
          <a:p>
            <a:pPr marL="0" lvl="1" algn="just"/>
            <a:r>
              <a:rPr lang="pt-BR" noProof="1" smtClean="0"/>
              <a:t>Longitude: </a:t>
            </a:r>
            <a:r>
              <a:rPr lang="pt-BR" dirty="0" smtClean="0"/>
              <a:t>49.066944 Oeste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Estação metereológica de referência localizada em Indaial a 48Km de Jaraguá do Sul.</a:t>
            </a:r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3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do Cliente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8" y="1268760"/>
            <a:ext cx="7448326" cy="4182253"/>
          </a:xfrm>
          <a:prstGeom prst="rect">
            <a:avLst/>
          </a:prstGeom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Média anual de 4,38 horas de sol pleno por dia.</a:t>
            </a:r>
          </a:p>
          <a:p>
            <a:pPr marL="0" lvl="1" algn="just"/>
            <a:r>
              <a:rPr lang="pt-BR" noProof="1"/>
              <a:t>Geração de energia necessária = 421,72 / (30 * 4,38) = 3,21kWp</a:t>
            </a:r>
          </a:p>
          <a:p>
            <a:pPr marL="0" lvl="1" algn="just"/>
            <a:r>
              <a:rPr lang="pt-BR" noProof="1"/>
              <a:t>Posicionamento: Norte com inclinação de 22</a:t>
            </a:r>
            <a:r>
              <a:rPr lang="pt-BR" noProof="1"/>
              <a:t>°  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Requisitos da Celesc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758" y="1463178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/>
              <a:t>REQUISITOS PARA A CONEXÃO DE MICRO </a:t>
            </a:r>
            <a:r>
              <a:rPr lang="pt-BR" noProof="1"/>
              <a:t>OU </a:t>
            </a:r>
            <a:r>
              <a:rPr lang="pt-BR" noProof="1" smtClean="0"/>
              <a:t>MINIGERADORES DE </a:t>
            </a:r>
            <a:r>
              <a:rPr lang="pt-BR" noProof="1"/>
              <a:t>ENERGIA AO SISTEMA ELÉTRICO DA </a:t>
            </a:r>
            <a:r>
              <a:rPr lang="pt-BR" noProof="1"/>
              <a:t>CELESC </a:t>
            </a:r>
            <a:r>
              <a:rPr lang="pt-BR" noProof="1" smtClean="0"/>
              <a:t>DISTRIBUIÇÃO: </a:t>
            </a:r>
            <a:r>
              <a:rPr lang="pt-BR" noProof="1">
                <a:hlinkClick r:id="rId4"/>
              </a:rPr>
              <a:t>http</a:t>
            </a:r>
            <a:r>
              <a:rPr lang="pt-BR" noProof="1">
                <a:hlinkClick r:id="rId4"/>
              </a:rPr>
              <a:t>://</a:t>
            </a:r>
            <a:r>
              <a:rPr lang="pt-BR" noProof="1" smtClean="0">
                <a:hlinkClick r:id="rId4"/>
              </a:rPr>
              <a:t>novoportal.celesc.com.br/portal/images/arquivos/normas/I4320004.pdf</a:t>
            </a:r>
            <a:r>
              <a:rPr lang="pt-BR" noProof="1" smtClean="0"/>
              <a:t> 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/>
              <a:t>Perguntas Frequentes sobre a conexão de Sistemas de Microgeração </a:t>
            </a:r>
            <a:r>
              <a:rPr lang="pt-BR" noProof="1"/>
              <a:t>Fotovoltaicos </a:t>
            </a:r>
            <a:r>
              <a:rPr lang="pt-BR" noProof="1" smtClean="0"/>
              <a:t>ao Sistema </a:t>
            </a:r>
            <a:r>
              <a:rPr lang="pt-BR" noProof="1"/>
              <a:t>de Distribuição da Celesc em </a:t>
            </a:r>
            <a:r>
              <a:rPr lang="pt-BR" noProof="1"/>
              <a:t>Baixa </a:t>
            </a:r>
            <a:r>
              <a:rPr lang="pt-BR" noProof="1"/>
              <a:t>Tensão: </a:t>
            </a:r>
            <a:r>
              <a:rPr lang="pt-BR" noProof="1">
                <a:hlinkClick r:id="rId5"/>
              </a:rPr>
              <a:t>http</a:t>
            </a:r>
            <a:r>
              <a:rPr lang="pt-BR" noProof="1">
                <a:hlinkClick r:id="rId5"/>
              </a:rPr>
              <a:t>://</a:t>
            </a:r>
            <a:r>
              <a:rPr lang="pt-BR" noProof="1" smtClean="0">
                <a:hlinkClick r:id="rId5"/>
              </a:rPr>
              <a:t>novoportal.celesc.com.br/portal/images/arquivos/normas/FAQ-Microgeracao-Fotovoltaica.pdf</a:t>
            </a:r>
            <a:r>
              <a:rPr lang="pt-BR" noProof="1" smtClean="0"/>
              <a:t> 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309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27311</TotalTime>
  <Words>1101</Words>
  <Application>Microsoft Office PowerPoint</Application>
  <PresentationFormat>Apresentação na tela (4:3)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656</cp:revision>
  <dcterms:created xsi:type="dcterms:W3CDTF">2008-05-27T19:40:04Z</dcterms:created>
  <dcterms:modified xsi:type="dcterms:W3CDTF">2015-10-01T01:32:04Z</dcterms:modified>
</cp:coreProperties>
</file>