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8" r:id="rId3"/>
    <p:sldId id="262" r:id="rId4"/>
    <p:sldId id="261" r:id="rId5"/>
    <p:sldId id="260" r:id="rId6"/>
    <p:sldId id="263" r:id="rId7"/>
    <p:sldId id="274" r:id="rId8"/>
    <p:sldId id="271" r:id="rId9"/>
    <p:sldId id="275" r:id="rId10"/>
    <p:sldId id="268" r:id="rId11"/>
    <p:sldId id="276" r:id="rId12"/>
    <p:sldId id="269" r:id="rId13"/>
    <p:sldId id="270" r:id="rId14"/>
    <p:sldId id="272" r:id="rId15"/>
    <p:sldId id="273"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C9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2901" autoAdjust="0"/>
  </p:normalViewPr>
  <p:slideViewPr>
    <p:cSldViewPr snapToGrid="0">
      <p:cViewPr>
        <p:scale>
          <a:sx n="54" d="100"/>
          <a:sy n="54" d="100"/>
        </p:scale>
        <p:origin x="11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B4315-5C2B-4AC6-A760-086D5EF61BDE}"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7DF65-4B87-4624-A72B-7BE235B069E8}" type="slidenum">
              <a:rPr lang="en-US" smtClean="0"/>
              <a:t>‹#›</a:t>
            </a:fld>
            <a:endParaRPr lang="en-US"/>
          </a:p>
        </p:txBody>
      </p:sp>
    </p:spTree>
    <p:extLst>
      <p:ext uri="{BB962C8B-B14F-4D97-AF65-F5344CB8AC3E}">
        <p14:creationId xmlns:p14="http://schemas.microsoft.com/office/powerpoint/2010/main" val="154943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7DF65-4B87-4624-A72B-7BE235B069E8}" type="slidenum">
              <a:rPr lang="en-US" smtClean="0"/>
              <a:t>13</a:t>
            </a:fld>
            <a:endParaRPr lang="en-US"/>
          </a:p>
        </p:txBody>
      </p:sp>
    </p:spTree>
    <p:extLst>
      <p:ext uri="{BB962C8B-B14F-4D97-AF65-F5344CB8AC3E}">
        <p14:creationId xmlns:p14="http://schemas.microsoft.com/office/powerpoint/2010/main" val="35706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7/23/2022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7331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2154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7/23/2022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084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55195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7/23/2022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264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732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832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92416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7/23/2022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2571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7/23/2022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887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7/23/2022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62962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7/23/2022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507423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instacart.com/datasets/grocery-shopping-2017"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gist.github.com/jeremystan/c3b39d947d9b88b3ccff3147dbcf6c6b" TargetMode="External"/><Relationship Id="rId4" Type="http://schemas.openxmlformats.org/officeDocument/2006/relationships/hyperlink" Target="file:///C:\Users\18602\Downloads\customers.zi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25BC23-E0DD-4037-B2B8-7B6FA6454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99EE120-2D35-4A48-BAAE-238F986A1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52F9EAC-0C70-441C-AC78-65174C2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A40E7-594E-B235-B198-EBA5E4EAB807}"/>
              </a:ext>
            </a:extLst>
          </p:cNvPr>
          <p:cNvSpPr>
            <a:spLocks noGrp="1"/>
          </p:cNvSpPr>
          <p:nvPr>
            <p:ph type="ctrTitle"/>
          </p:nvPr>
        </p:nvSpPr>
        <p:spPr>
          <a:xfrm>
            <a:off x="4882101" y="2146851"/>
            <a:ext cx="6666980" cy="3521733"/>
          </a:xfrm>
        </p:spPr>
        <p:txBody>
          <a:bodyPr anchor="b">
            <a:normAutofit fontScale="90000"/>
          </a:bodyPr>
          <a:lstStyle/>
          <a:p>
            <a:r>
              <a:rPr lang="en-US" dirty="0"/>
              <a:t>Instacart Grocery Analysis</a:t>
            </a:r>
          </a:p>
        </p:txBody>
      </p:sp>
      <p:sp>
        <p:nvSpPr>
          <p:cNvPr id="3" name="Subtitle 2">
            <a:extLst>
              <a:ext uri="{FF2B5EF4-FFF2-40B4-BE49-F238E27FC236}">
                <a16:creationId xmlns:a16="http://schemas.microsoft.com/office/drawing/2014/main" id="{16687475-3E1C-425D-3DC4-5147E3B1CD66}"/>
              </a:ext>
            </a:extLst>
          </p:cNvPr>
          <p:cNvSpPr>
            <a:spLocks noGrp="1"/>
          </p:cNvSpPr>
          <p:nvPr>
            <p:ph type="subTitle" idx="1"/>
          </p:nvPr>
        </p:nvSpPr>
        <p:spPr>
          <a:xfrm>
            <a:off x="4882102" y="5794871"/>
            <a:ext cx="6666980" cy="188265"/>
          </a:xfrm>
        </p:spPr>
        <p:txBody>
          <a:bodyPr anchor="t">
            <a:normAutofit fontScale="25000" lnSpcReduction="20000"/>
          </a:bodyPr>
          <a:lstStyle/>
          <a:p>
            <a:endParaRPr lang="en-US" dirty="0"/>
          </a:p>
        </p:txBody>
      </p:sp>
      <p:sp>
        <p:nvSpPr>
          <p:cNvPr id="25" name="Rectangle 24">
            <a:extLst>
              <a:ext uri="{FF2B5EF4-FFF2-40B4-BE49-F238E27FC236}">
                <a16:creationId xmlns:a16="http://schemas.microsoft.com/office/drawing/2014/main" id="{0D48F6B8-EF56-4340-982E-F4D6F5DC2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C596C40-FEA6-4867-853D-CF37DE3B6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DC7C5E2-274E-49A3-A8E0-46A5B8CAC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6CF8D2C-9E01-48EC-8DDF-8A1FF60A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Icon&#10;&#10;Description automatically generated">
            <a:extLst>
              <a:ext uri="{FF2B5EF4-FFF2-40B4-BE49-F238E27FC236}">
                <a16:creationId xmlns:a16="http://schemas.microsoft.com/office/drawing/2014/main" id="{E331435E-D912-30DC-D62E-52D6491D2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2762"/>
            <a:ext cx="4087258" cy="4087258"/>
          </a:xfrm>
          <a:prstGeom prst="rect">
            <a:avLst/>
          </a:prstGeom>
        </p:spPr>
      </p:pic>
    </p:spTree>
    <p:extLst>
      <p:ext uri="{BB962C8B-B14F-4D97-AF65-F5344CB8AC3E}">
        <p14:creationId xmlns:p14="http://schemas.microsoft.com/office/powerpoint/2010/main" val="292737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busiest order times and days?</a:t>
            </a:r>
          </a:p>
        </p:txBody>
      </p:sp>
      <p:sp>
        <p:nvSpPr>
          <p:cNvPr id="15" name="TextBox 14">
            <a:extLst>
              <a:ext uri="{FF2B5EF4-FFF2-40B4-BE49-F238E27FC236}">
                <a16:creationId xmlns:a16="http://schemas.microsoft.com/office/drawing/2014/main" id="{FCFEA9A9-9488-96D5-C3B9-164E5DA6E5C8}"/>
              </a:ext>
            </a:extLst>
          </p:cNvPr>
          <p:cNvSpPr txBox="1"/>
          <p:nvPr/>
        </p:nvSpPr>
        <p:spPr>
          <a:xfrm>
            <a:off x="6096000" y="2353961"/>
            <a:ext cx="5019672" cy="1754326"/>
          </a:xfrm>
          <a:prstGeom prst="rect">
            <a:avLst/>
          </a:prstGeom>
          <a:noFill/>
        </p:spPr>
        <p:txBody>
          <a:bodyPr wrap="square" rtlCol="0">
            <a:spAutoFit/>
          </a:bodyPr>
          <a:lstStyle/>
          <a:p>
            <a:r>
              <a:rPr lang="en-US" dirty="0"/>
              <a:t>The left chart shows the number of items purchased by department. By far, produce has the highest number of purchases, coming close to 700,000 items purchased. Then next most popular are Dairy, Snacks, Beverages, and Frozen Foods.</a:t>
            </a:r>
          </a:p>
        </p:txBody>
      </p:sp>
      <p:sp>
        <p:nvSpPr>
          <p:cNvPr id="12" name="Rectangle 11">
            <a:extLst>
              <a:ext uri="{FF2B5EF4-FFF2-40B4-BE49-F238E27FC236}">
                <a16:creationId xmlns:a16="http://schemas.microsoft.com/office/drawing/2014/main" id="{A7F3FDB7-23BA-7E6B-ED3C-084423AAF0FC}"/>
              </a:ext>
            </a:extLst>
          </p:cNvPr>
          <p:cNvSpPr/>
          <p:nvPr/>
        </p:nvSpPr>
        <p:spPr>
          <a:xfrm>
            <a:off x="5159565" y="108589"/>
            <a:ext cx="5747125" cy="5859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What are the most profitable times?</a:t>
            </a:r>
          </a:p>
        </p:txBody>
      </p:sp>
      <p:sp>
        <p:nvSpPr>
          <p:cNvPr id="14" name="Rectangle 13">
            <a:extLst>
              <a:ext uri="{FF2B5EF4-FFF2-40B4-BE49-F238E27FC236}">
                <a16:creationId xmlns:a16="http://schemas.microsoft.com/office/drawing/2014/main" id="{FF074402-6C9B-450E-C004-C3B17D471476}"/>
              </a:ext>
            </a:extLst>
          </p:cNvPr>
          <p:cNvSpPr/>
          <p:nvPr/>
        </p:nvSpPr>
        <p:spPr>
          <a:xfrm>
            <a:off x="5152924" y="108588"/>
            <a:ext cx="5753766" cy="5859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What products are the most popular?</a:t>
            </a:r>
          </a:p>
        </p:txBody>
      </p:sp>
      <p:pic>
        <p:nvPicPr>
          <p:cNvPr id="17" name="Picture 16">
            <a:extLst>
              <a:ext uri="{FF2B5EF4-FFF2-40B4-BE49-F238E27FC236}">
                <a16:creationId xmlns:a16="http://schemas.microsoft.com/office/drawing/2014/main" id="{E0EDA569-7E87-421A-87E5-A66739947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10205" y="1425482"/>
            <a:ext cx="5746468" cy="4742163"/>
          </a:xfrm>
          <a:prstGeom prst="rect">
            <a:avLst/>
          </a:prstGeom>
        </p:spPr>
      </p:pic>
    </p:spTree>
    <p:extLst>
      <p:ext uri="{BB962C8B-B14F-4D97-AF65-F5344CB8AC3E}">
        <p14:creationId xmlns:p14="http://schemas.microsoft.com/office/powerpoint/2010/main" val="263151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busiest order times and days?</a:t>
            </a:r>
          </a:p>
        </p:txBody>
      </p:sp>
      <p:sp>
        <p:nvSpPr>
          <p:cNvPr id="12" name="Rectangle 11">
            <a:extLst>
              <a:ext uri="{FF2B5EF4-FFF2-40B4-BE49-F238E27FC236}">
                <a16:creationId xmlns:a16="http://schemas.microsoft.com/office/drawing/2014/main" id="{A7F3FDB7-23BA-7E6B-ED3C-084423AAF0FC}"/>
              </a:ext>
            </a:extLst>
          </p:cNvPr>
          <p:cNvSpPr/>
          <p:nvPr/>
        </p:nvSpPr>
        <p:spPr>
          <a:xfrm>
            <a:off x="5159565" y="108589"/>
            <a:ext cx="5747125" cy="5859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What are the most profitable times?</a:t>
            </a:r>
          </a:p>
        </p:txBody>
      </p:sp>
      <p:sp>
        <p:nvSpPr>
          <p:cNvPr id="14" name="Rectangle 13">
            <a:extLst>
              <a:ext uri="{FF2B5EF4-FFF2-40B4-BE49-F238E27FC236}">
                <a16:creationId xmlns:a16="http://schemas.microsoft.com/office/drawing/2014/main" id="{FF074402-6C9B-450E-C004-C3B17D471476}"/>
              </a:ext>
            </a:extLst>
          </p:cNvPr>
          <p:cNvSpPr/>
          <p:nvPr/>
        </p:nvSpPr>
        <p:spPr>
          <a:xfrm>
            <a:off x="5152924" y="108588"/>
            <a:ext cx="5753766" cy="5859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What products are the most popular?</a:t>
            </a:r>
          </a:p>
        </p:txBody>
      </p:sp>
      <p:pic>
        <p:nvPicPr>
          <p:cNvPr id="3" name="Picture 2" descr="Chart, bar chart&#10;&#10;Description automatically generated">
            <a:extLst>
              <a:ext uri="{FF2B5EF4-FFF2-40B4-BE49-F238E27FC236}">
                <a16:creationId xmlns:a16="http://schemas.microsoft.com/office/drawing/2014/main" id="{DB782547-3355-A6BF-1D0E-68F6CBE08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552398" y="1628417"/>
            <a:ext cx="4954817" cy="4405744"/>
          </a:xfrm>
          <a:prstGeom prst="rect">
            <a:avLst/>
          </a:prstGeom>
        </p:spPr>
      </p:pic>
      <p:sp>
        <p:nvSpPr>
          <p:cNvPr id="4" name="TextBox 3">
            <a:extLst>
              <a:ext uri="{FF2B5EF4-FFF2-40B4-BE49-F238E27FC236}">
                <a16:creationId xmlns:a16="http://schemas.microsoft.com/office/drawing/2014/main" id="{47FA530D-E573-9AEF-D1E9-6D6A31C1B15D}"/>
              </a:ext>
            </a:extLst>
          </p:cNvPr>
          <p:cNvSpPr txBox="1"/>
          <p:nvPr/>
        </p:nvSpPr>
        <p:spPr>
          <a:xfrm>
            <a:off x="2101444" y="2274172"/>
            <a:ext cx="2755563" cy="2862322"/>
          </a:xfrm>
          <a:prstGeom prst="rect">
            <a:avLst/>
          </a:prstGeom>
          <a:noFill/>
        </p:spPr>
        <p:txBody>
          <a:bodyPr wrap="square" rtlCol="0">
            <a:spAutoFit/>
          </a:bodyPr>
          <a:lstStyle/>
          <a:p>
            <a:r>
              <a:rPr lang="en-US" dirty="0"/>
              <a:t>This chart shows the top ten most popular products. The number one most ordered product is Bananas, with close to 35,000 purchase. Nine of the top ten items are in the product department.</a:t>
            </a:r>
          </a:p>
        </p:txBody>
      </p:sp>
    </p:spTree>
    <p:extLst>
      <p:ext uri="{BB962C8B-B14F-4D97-AF65-F5344CB8AC3E}">
        <p14:creationId xmlns:p14="http://schemas.microsoft.com/office/powerpoint/2010/main" val="374994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busiest order times and days?</a:t>
            </a:r>
          </a:p>
        </p:txBody>
      </p:sp>
      <p:sp>
        <p:nvSpPr>
          <p:cNvPr id="15" name="TextBox 14">
            <a:extLst>
              <a:ext uri="{FF2B5EF4-FFF2-40B4-BE49-F238E27FC236}">
                <a16:creationId xmlns:a16="http://schemas.microsoft.com/office/drawing/2014/main" id="{FCFEA9A9-9488-96D5-C3B9-164E5DA6E5C8}"/>
              </a:ext>
            </a:extLst>
          </p:cNvPr>
          <p:cNvSpPr txBox="1"/>
          <p:nvPr/>
        </p:nvSpPr>
        <p:spPr>
          <a:xfrm>
            <a:off x="6950356" y="1490403"/>
            <a:ext cx="4604703" cy="4247317"/>
          </a:xfrm>
          <a:prstGeom prst="rect">
            <a:avLst/>
          </a:prstGeom>
          <a:noFill/>
        </p:spPr>
        <p:txBody>
          <a:bodyPr wrap="square" rtlCol="0">
            <a:spAutoFit/>
          </a:bodyPr>
          <a:lstStyle/>
          <a:p>
            <a:r>
              <a:rPr lang="en-US" dirty="0"/>
              <a:t>This pie chart shows our percentage breakdown of regular, loyal, and new customers. Note that many new customers were eliminated from this data set. </a:t>
            </a:r>
          </a:p>
          <a:p>
            <a:endParaRPr lang="en-US" dirty="0"/>
          </a:p>
          <a:p>
            <a:r>
              <a:rPr lang="en-US" dirty="0"/>
              <a:t>The loyalty status is defined by the following:</a:t>
            </a:r>
          </a:p>
          <a:p>
            <a:endParaRPr lang="en-US" dirty="0"/>
          </a:p>
          <a:p>
            <a:r>
              <a:rPr lang="en-US" dirty="0"/>
              <a:t>New Customer: &lt;10 Orders</a:t>
            </a:r>
          </a:p>
          <a:p>
            <a:endParaRPr lang="en-US" dirty="0"/>
          </a:p>
          <a:p>
            <a:r>
              <a:rPr lang="en-US" dirty="0"/>
              <a:t>Regular Customer: 10-40 Orders</a:t>
            </a:r>
          </a:p>
          <a:p>
            <a:endParaRPr lang="en-US" dirty="0"/>
          </a:p>
          <a:p>
            <a:r>
              <a:rPr lang="en-US" dirty="0"/>
              <a:t>Loyal Customer: 40&lt; Orders</a:t>
            </a:r>
          </a:p>
          <a:p>
            <a:endParaRPr lang="en-US" dirty="0"/>
          </a:p>
        </p:txBody>
      </p:sp>
      <p:sp>
        <p:nvSpPr>
          <p:cNvPr id="12" name="Rectangle 11">
            <a:extLst>
              <a:ext uri="{FF2B5EF4-FFF2-40B4-BE49-F238E27FC236}">
                <a16:creationId xmlns:a16="http://schemas.microsoft.com/office/drawing/2014/main" id="{A7F3FDB7-23BA-7E6B-ED3C-084423AAF0FC}"/>
              </a:ext>
            </a:extLst>
          </p:cNvPr>
          <p:cNvSpPr/>
          <p:nvPr/>
        </p:nvSpPr>
        <p:spPr>
          <a:xfrm>
            <a:off x="5159565" y="108589"/>
            <a:ext cx="5747125" cy="5859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What are the most profitable times?</a:t>
            </a:r>
          </a:p>
        </p:txBody>
      </p:sp>
      <p:sp>
        <p:nvSpPr>
          <p:cNvPr id="14" name="Rectangle 13">
            <a:extLst>
              <a:ext uri="{FF2B5EF4-FFF2-40B4-BE49-F238E27FC236}">
                <a16:creationId xmlns:a16="http://schemas.microsoft.com/office/drawing/2014/main" id="{6AD5E817-FEA8-A9E7-F4C1-04C927775839}"/>
              </a:ext>
            </a:extLst>
          </p:cNvPr>
          <p:cNvSpPr/>
          <p:nvPr/>
        </p:nvSpPr>
        <p:spPr>
          <a:xfrm>
            <a:off x="5159564" y="100154"/>
            <a:ext cx="5747125" cy="5856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chemeClr val="tx1"/>
                </a:solidFill>
              </a:rPr>
              <a:t>What’s the distribution of our customers in terms of brand loyalty?</a:t>
            </a:r>
          </a:p>
        </p:txBody>
      </p:sp>
      <p:pic>
        <p:nvPicPr>
          <p:cNvPr id="4" name="Picture 3" descr="Chart, pie chart&#10;&#10;Description automatically generated">
            <a:extLst>
              <a:ext uri="{FF2B5EF4-FFF2-40B4-BE49-F238E27FC236}">
                <a16:creationId xmlns:a16="http://schemas.microsoft.com/office/drawing/2014/main" id="{8C4ED616-7C57-9441-2583-E8E5BEE17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88" y="1182119"/>
            <a:ext cx="7617469" cy="5078313"/>
          </a:xfrm>
          <a:prstGeom prst="rect">
            <a:avLst/>
          </a:prstGeom>
        </p:spPr>
      </p:pic>
    </p:spTree>
    <p:extLst>
      <p:ext uri="{BB962C8B-B14F-4D97-AF65-F5344CB8AC3E}">
        <p14:creationId xmlns:p14="http://schemas.microsoft.com/office/powerpoint/2010/main" val="16217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busiest order times and days?</a:t>
            </a:r>
          </a:p>
        </p:txBody>
      </p:sp>
      <p:sp>
        <p:nvSpPr>
          <p:cNvPr id="15" name="TextBox 14">
            <a:extLst>
              <a:ext uri="{FF2B5EF4-FFF2-40B4-BE49-F238E27FC236}">
                <a16:creationId xmlns:a16="http://schemas.microsoft.com/office/drawing/2014/main" id="{FCFEA9A9-9488-96D5-C3B9-164E5DA6E5C8}"/>
              </a:ext>
            </a:extLst>
          </p:cNvPr>
          <p:cNvSpPr txBox="1"/>
          <p:nvPr/>
        </p:nvSpPr>
        <p:spPr>
          <a:xfrm>
            <a:off x="1199413" y="1154576"/>
            <a:ext cx="4896583" cy="5632311"/>
          </a:xfrm>
          <a:prstGeom prst="rect">
            <a:avLst/>
          </a:prstGeom>
          <a:noFill/>
        </p:spPr>
        <p:txBody>
          <a:bodyPr wrap="square" rtlCol="0">
            <a:spAutoFit/>
          </a:bodyPr>
          <a:lstStyle/>
          <a:p>
            <a:r>
              <a:rPr lang="en-US" dirty="0"/>
              <a:t>To segment customers, we looked at Income, Family Status, Number of Dependents, Region, and Age. For this analysis, there are five profiles that include a few key characteristics from each. They are:</a:t>
            </a:r>
          </a:p>
          <a:p>
            <a:endParaRPr lang="en-US" dirty="0"/>
          </a:p>
          <a:p>
            <a:pPr marL="285750" indent="-285750">
              <a:buFont typeface="Arial" panose="020B0604020202020204" pitchFamily="34" charset="0"/>
              <a:buChar char="•"/>
            </a:pPr>
            <a:r>
              <a:rPr lang="en-US" dirty="0"/>
              <a:t>Middle Age Married Parent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Older Divorced Adult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Young Married Parent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Young Single Independent Adult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Young Single At Home Adult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A7F3FDB7-23BA-7E6B-ED3C-084423AAF0FC}"/>
              </a:ext>
            </a:extLst>
          </p:cNvPr>
          <p:cNvSpPr/>
          <p:nvPr/>
        </p:nvSpPr>
        <p:spPr>
          <a:xfrm>
            <a:off x="5159565" y="108589"/>
            <a:ext cx="5747125" cy="5859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What are the most profitable times?</a:t>
            </a:r>
          </a:p>
        </p:txBody>
      </p:sp>
      <p:sp>
        <p:nvSpPr>
          <p:cNvPr id="14" name="Rectangle 13">
            <a:extLst>
              <a:ext uri="{FF2B5EF4-FFF2-40B4-BE49-F238E27FC236}">
                <a16:creationId xmlns:a16="http://schemas.microsoft.com/office/drawing/2014/main" id="{2859CE70-84E0-80EF-DA4D-8EC4C62FFE7F}"/>
              </a:ext>
            </a:extLst>
          </p:cNvPr>
          <p:cNvSpPr/>
          <p:nvPr/>
        </p:nvSpPr>
        <p:spPr>
          <a:xfrm>
            <a:off x="5167823" y="112614"/>
            <a:ext cx="5747125" cy="5903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How can we segment different customers</a:t>
            </a:r>
            <a:r>
              <a:rPr lang="en-US" dirty="0">
                <a:solidFill>
                  <a:schemeClr val="tx1"/>
                </a:solidFill>
              </a:rPr>
              <a:t>?</a:t>
            </a:r>
          </a:p>
        </p:txBody>
      </p:sp>
      <p:sp>
        <p:nvSpPr>
          <p:cNvPr id="3" name="TextBox 2">
            <a:extLst>
              <a:ext uri="{FF2B5EF4-FFF2-40B4-BE49-F238E27FC236}">
                <a16:creationId xmlns:a16="http://schemas.microsoft.com/office/drawing/2014/main" id="{859162ED-A33A-3A9E-BE22-AD36C909E0BA}"/>
              </a:ext>
            </a:extLst>
          </p:cNvPr>
          <p:cNvSpPr txBox="1"/>
          <p:nvPr/>
        </p:nvSpPr>
        <p:spPr>
          <a:xfrm>
            <a:off x="6514539" y="2034800"/>
            <a:ext cx="5360781" cy="3693319"/>
          </a:xfrm>
          <a:prstGeom prst="rect">
            <a:avLst/>
          </a:prstGeom>
          <a:noFill/>
        </p:spPr>
        <p:txBody>
          <a:bodyPr wrap="square" rtlCol="0">
            <a:spAutoFit/>
          </a:bodyPr>
          <a:lstStyle/>
          <a:p>
            <a:r>
              <a:rPr lang="en-US" dirty="0"/>
              <a:t>There was no significant difference in the profiles in the following categories:</a:t>
            </a:r>
          </a:p>
          <a:p>
            <a:endParaRPr lang="en-US" dirty="0"/>
          </a:p>
          <a:p>
            <a:endParaRPr lang="en-US" dirty="0"/>
          </a:p>
          <a:p>
            <a:pPr marL="285750" indent="-285750">
              <a:buFont typeface="Arial" panose="020B0604020202020204" pitchFamily="34" charset="0"/>
              <a:buChar char="•"/>
            </a:pPr>
            <a:r>
              <a:rPr lang="en-US" dirty="0"/>
              <a:t>Order day of week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Order hour of day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Number of orders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High/Low spender ratios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Loyalty status</a:t>
            </a:r>
          </a:p>
        </p:txBody>
      </p:sp>
    </p:spTree>
    <p:extLst>
      <p:ext uri="{BB962C8B-B14F-4D97-AF65-F5344CB8AC3E}">
        <p14:creationId xmlns:p14="http://schemas.microsoft.com/office/powerpoint/2010/main" val="2029182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busiest order times and days?</a:t>
            </a:r>
          </a:p>
        </p:txBody>
      </p:sp>
      <p:sp>
        <p:nvSpPr>
          <p:cNvPr id="15" name="TextBox 14">
            <a:extLst>
              <a:ext uri="{FF2B5EF4-FFF2-40B4-BE49-F238E27FC236}">
                <a16:creationId xmlns:a16="http://schemas.microsoft.com/office/drawing/2014/main" id="{FCFEA9A9-9488-96D5-C3B9-164E5DA6E5C8}"/>
              </a:ext>
            </a:extLst>
          </p:cNvPr>
          <p:cNvSpPr txBox="1"/>
          <p:nvPr/>
        </p:nvSpPr>
        <p:spPr>
          <a:xfrm>
            <a:off x="6737267" y="2290115"/>
            <a:ext cx="5019672" cy="2862322"/>
          </a:xfrm>
          <a:prstGeom prst="rect">
            <a:avLst/>
          </a:prstGeom>
          <a:noFill/>
        </p:spPr>
        <p:txBody>
          <a:bodyPr wrap="square" rtlCol="0">
            <a:spAutoFit/>
          </a:bodyPr>
          <a:lstStyle/>
          <a:p>
            <a:r>
              <a:rPr lang="en-US" dirty="0"/>
              <a:t>The only analysis that showed a significant difference in the profiles was that of the cost of the average order.</a:t>
            </a:r>
          </a:p>
          <a:p>
            <a:endParaRPr lang="en-US" dirty="0"/>
          </a:p>
          <a:p>
            <a:endParaRPr lang="en-US" dirty="0"/>
          </a:p>
          <a:p>
            <a:r>
              <a:rPr lang="en-US" dirty="0"/>
              <a:t>The Middle-Aged Married Parent spent  close to $50 on average for an order, which is almost $20 more than what the younger profiles do.</a:t>
            </a:r>
          </a:p>
          <a:p>
            <a:endParaRPr lang="en-US" dirty="0"/>
          </a:p>
        </p:txBody>
      </p:sp>
      <p:sp>
        <p:nvSpPr>
          <p:cNvPr id="12" name="Rectangle 11">
            <a:extLst>
              <a:ext uri="{FF2B5EF4-FFF2-40B4-BE49-F238E27FC236}">
                <a16:creationId xmlns:a16="http://schemas.microsoft.com/office/drawing/2014/main" id="{A7F3FDB7-23BA-7E6B-ED3C-084423AAF0FC}"/>
              </a:ext>
            </a:extLst>
          </p:cNvPr>
          <p:cNvSpPr/>
          <p:nvPr/>
        </p:nvSpPr>
        <p:spPr>
          <a:xfrm>
            <a:off x="5159565" y="108589"/>
            <a:ext cx="5747125" cy="5859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What are the most profitable times?</a:t>
            </a:r>
          </a:p>
        </p:txBody>
      </p:sp>
      <p:sp>
        <p:nvSpPr>
          <p:cNvPr id="14" name="Rectangle 13">
            <a:extLst>
              <a:ext uri="{FF2B5EF4-FFF2-40B4-BE49-F238E27FC236}">
                <a16:creationId xmlns:a16="http://schemas.microsoft.com/office/drawing/2014/main" id="{E2D8DAAC-EA11-A52C-6BAE-3FAB206046F0}"/>
              </a:ext>
            </a:extLst>
          </p:cNvPr>
          <p:cNvSpPr/>
          <p:nvPr/>
        </p:nvSpPr>
        <p:spPr>
          <a:xfrm>
            <a:off x="5159564" y="100153"/>
            <a:ext cx="5747125" cy="5944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How do different customers behave?</a:t>
            </a:r>
          </a:p>
        </p:txBody>
      </p:sp>
      <p:pic>
        <p:nvPicPr>
          <p:cNvPr id="4" name="Picture 3" descr="Icon&#10;&#10;Description automatically generated">
            <a:extLst>
              <a:ext uri="{FF2B5EF4-FFF2-40B4-BE49-F238E27FC236}">
                <a16:creationId xmlns:a16="http://schemas.microsoft.com/office/drawing/2014/main" id="{460E271F-D62A-211F-7A3A-2733370D29D3}"/>
              </a:ext>
            </a:extLst>
          </p:cNvPr>
          <p:cNvPicPr>
            <a:picLocks noChangeAspect="1"/>
          </p:cNvPicPr>
          <p:nvPr/>
        </p:nvPicPr>
        <p:blipFill rotWithShape="1">
          <a:blip r:embed="rId3">
            <a:extLst>
              <a:ext uri="{28A0092B-C50C-407E-A947-70E740481C1C}">
                <a14:useLocalDpi xmlns:a14="http://schemas.microsoft.com/office/drawing/2010/main" val="0"/>
              </a:ext>
            </a:extLst>
          </a:blip>
          <a:srcRect b="9756"/>
          <a:stretch/>
        </p:blipFill>
        <p:spPr>
          <a:xfrm>
            <a:off x="1113708" y="839031"/>
            <a:ext cx="5623559" cy="3383280"/>
          </a:xfrm>
          <a:prstGeom prst="rect">
            <a:avLst/>
          </a:prstGeom>
        </p:spPr>
      </p:pic>
      <p:sp>
        <p:nvSpPr>
          <p:cNvPr id="6" name="TextBox 5">
            <a:extLst>
              <a:ext uri="{FF2B5EF4-FFF2-40B4-BE49-F238E27FC236}">
                <a16:creationId xmlns:a16="http://schemas.microsoft.com/office/drawing/2014/main" id="{E8F8C295-B0C2-07AA-99B6-D6F7239FACB0}"/>
              </a:ext>
            </a:extLst>
          </p:cNvPr>
          <p:cNvSpPr txBox="1"/>
          <p:nvPr/>
        </p:nvSpPr>
        <p:spPr>
          <a:xfrm rot="16200000">
            <a:off x="2849825" y="3342322"/>
            <a:ext cx="23815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Middle Age Married Parent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Older Divorced Adult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Young Married Parent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Young Single Independent Adult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Young Single At Home Adult</a:t>
            </a:r>
          </a:p>
        </p:txBody>
      </p:sp>
    </p:spTree>
    <p:extLst>
      <p:ext uri="{BB962C8B-B14F-4D97-AF65-F5344CB8AC3E}">
        <p14:creationId xmlns:p14="http://schemas.microsoft.com/office/powerpoint/2010/main" val="52183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2" name="TextBox 1">
            <a:extLst>
              <a:ext uri="{FF2B5EF4-FFF2-40B4-BE49-F238E27FC236}">
                <a16:creationId xmlns:a16="http://schemas.microsoft.com/office/drawing/2014/main" id="{471E5C65-9F0A-DCB4-9FEC-4C629F8848FB}"/>
              </a:ext>
            </a:extLst>
          </p:cNvPr>
          <p:cNvSpPr txBox="1"/>
          <p:nvPr/>
        </p:nvSpPr>
        <p:spPr>
          <a:xfrm>
            <a:off x="1872868" y="1233889"/>
            <a:ext cx="9661793" cy="5970865"/>
          </a:xfrm>
          <a:prstGeom prst="rect">
            <a:avLst/>
          </a:prstGeom>
          <a:noFill/>
        </p:spPr>
        <p:txBody>
          <a:bodyPr wrap="square" rtlCol="0">
            <a:spAutoFit/>
          </a:bodyPr>
          <a:lstStyle/>
          <a:p>
            <a:r>
              <a:rPr lang="en-US" sz="2000" b="1" dirty="0"/>
              <a:t>Key Findings and Recommendations</a:t>
            </a:r>
          </a:p>
          <a:p>
            <a:endParaRPr lang="en-US" sz="2000" b="1" dirty="0"/>
          </a:p>
          <a:p>
            <a:endParaRPr lang="en-US" dirty="0"/>
          </a:p>
          <a:p>
            <a:pPr marL="285750" indent="-285750">
              <a:buFont typeface="Arial" panose="020B0604020202020204" pitchFamily="34" charset="0"/>
              <a:buChar char="•"/>
            </a:pPr>
            <a:r>
              <a:rPr lang="en-US" dirty="0"/>
              <a:t>There’s potential to market more to off-peak hours, including 7am-9am and 5pm-10pm. Our highest item hours are 10am-3pm.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expensive items are purchased 2am-4am and the most expensive orders are purchased 3pm and 9pm.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Middle Aged Married Parents spend the most per order and are a significant portion of our market.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high percentage of our customers are loyal and/or regular.</a:t>
            </a:r>
          </a:p>
          <a:p>
            <a:endParaRPr lang="en-US" dirty="0"/>
          </a:p>
          <a:p>
            <a:pPr marL="285750" indent="-285750">
              <a:buFont typeface="Arial" panose="020B0604020202020204" pitchFamily="34" charset="0"/>
              <a:buChar char="•"/>
            </a:pPr>
            <a:r>
              <a:rPr lang="en-US" dirty="0"/>
              <a:t>For future analysis, there’s potential to create more specific profiles based on those we want to target. One could either try and target the customers who are lower spenders to try and convert them to high spenders, or try and expand the market around those who are already high spenders.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3427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2" name="TextBox 1">
            <a:extLst>
              <a:ext uri="{FF2B5EF4-FFF2-40B4-BE49-F238E27FC236}">
                <a16:creationId xmlns:a16="http://schemas.microsoft.com/office/drawing/2014/main" id="{F57B22A6-9678-7D51-8368-479C3661F6E9}"/>
              </a:ext>
            </a:extLst>
          </p:cNvPr>
          <p:cNvSpPr txBox="1"/>
          <p:nvPr/>
        </p:nvSpPr>
        <p:spPr>
          <a:xfrm>
            <a:off x="1498294" y="1333041"/>
            <a:ext cx="10003316" cy="2585323"/>
          </a:xfrm>
          <a:prstGeom prst="rect">
            <a:avLst/>
          </a:prstGeom>
          <a:noFill/>
        </p:spPr>
        <p:txBody>
          <a:bodyPr wrap="square" rtlCol="0">
            <a:spAutoFit/>
          </a:bodyPr>
          <a:lstStyle/>
          <a:p>
            <a:r>
              <a:rPr lang="en-US" b="1" dirty="0"/>
              <a:t>Sources</a:t>
            </a:r>
          </a:p>
          <a:p>
            <a:endParaRPr lang="en-US" dirty="0"/>
          </a:p>
          <a:p>
            <a:pPr marL="285750" indent="-285750">
              <a:buFont typeface="Arial" panose="020B0604020202020204" pitchFamily="34" charset="0"/>
              <a:buChar char="•"/>
            </a:pPr>
            <a:r>
              <a:rPr lang="en-US" dirty="0"/>
              <a:t>“The Instacart Online Grocery Shopping Dataset 2017”, Accessed from </a:t>
            </a:r>
            <a:r>
              <a:rPr lang="en-US" dirty="0">
                <a:hlinkClick r:id="rId3"/>
              </a:rPr>
              <a:t>https://www.instacart.com/datasets/grocery-shopping-2017</a:t>
            </a:r>
            <a:r>
              <a:rPr lang="en-US" dirty="0"/>
              <a:t> </a:t>
            </a:r>
            <a:br>
              <a:rPr lang="en-US" dirty="0"/>
            </a:br>
            <a:endParaRPr lang="en-US" dirty="0">
              <a:hlinkClick r:id="rId4" action="ppaction://hlinkfile"/>
            </a:endParaRPr>
          </a:p>
          <a:p>
            <a:pPr marL="285750" indent="-285750">
              <a:buFont typeface="Arial" panose="020B0604020202020204" pitchFamily="34" charset="0"/>
              <a:buChar char="•"/>
            </a:pPr>
            <a:r>
              <a:rPr lang="en-US" dirty="0">
                <a:hlinkClick r:id="rId4" action="ppaction://hlinkfile"/>
              </a:rPr>
              <a:t>Customers Data Set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Data Dictionary</a:t>
            </a:r>
            <a:endParaRPr lang="en-US" dirty="0"/>
          </a:p>
          <a:p>
            <a:endParaRPr lang="en-US" dirty="0"/>
          </a:p>
        </p:txBody>
      </p:sp>
    </p:spTree>
    <p:extLst>
      <p:ext uri="{BB962C8B-B14F-4D97-AF65-F5344CB8AC3E}">
        <p14:creationId xmlns:p14="http://schemas.microsoft.com/office/powerpoint/2010/main" val="205330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3" name="TextBox 2">
            <a:extLst>
              <a:ext uri="{FF2B5EF4-FFF2-40B4-BE49-F238E27FC236}">
                <a16:creationId xmlns:a16="http://schemas.microsoft.com/office/drawing/2014/main" id="{676B564B-9F25-587E-F94D-7C19299E1CB4}"/>
              </a:ext>
            </a:extLst>
          </p:cNvPr>
          <p:cNvSpPr txBox="1"/>
          <p:nvPr/>
        </p:nvSpPr>
        <p:spPr>
          <a:xfrm>
            <a:off x="1252255" y="2219897"/>
            <a:ext cx="9981278"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Objective: </a:t>
            </a:r>
            <a:r>
              <a:rPr lang="en-US" dirty="0"/>
              <a:t>To learn more about the customer base and shopping habits of Instacart customers to provide insights into segmentation for the marketing and sales teams.</a:t>
            </a:r>
          </a:p>
          <a:p>
            <a:endParaRPr lang="en-US" dirty="0"/>
          </a:p>
          <a:p>
            <a:endParaRPr lang="en-US" dirty="0"/>
          </a:p>
          <a:p>
            <a:endParaRPr lang="en-US" b="1" dirty="0"/>
          </a:p>
          <a:p>
            <a:pPr marL="285750" indent="-285750">
              <a:buFont typeface="Arial" panose="020B0604020202020204" pitchFamily="34" charset="0"/>
              <a:buChar char="•"/>
            </a:pPr>
            <a:r>
              <a:rPr lang="en-US" b="1" dirty="0"/>
              <a:t>Context: </a:t>
            </a:r>
            <a:r>
              <a:rPr lang="en-US" dirty="0"/>
              <a:t>There are a variety of customers in the Instacart database. To make our marketing and sales more specific, this analysis will search for trends among sub-groups of customers. The sub-categories will be based on variables that include age, income, location, shopping behavior, and more.</a:t>
            </a:r>
          </a:p>
        </p:txBody>
      </p:sp>
    </p:spTree>
    <p:extLst>
      <p:ext uri="{BB962C8B-B14F-4D97-AF65-F5344CB8AC3E}">
        <p14:creationId xmlns:p14="http://schemas.microsoft.com/office/powerpoint/2010/main" val="369772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90" y="0"/>
            <a:ext cx="3405700"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2" name="TextBox 1">
            <a:extLst>
              <a:ext uri="{FF2B5EF4-FFF2-40B4-BE49-F238E27FC236}">
                <a16:creationId xmlns:a16="http://schemas.microsoft.com/office/drawing/2014/main" id="{1542EFE8-F2EC-EDDB-E81C-123F2A9366E6}"/>
              </a:ext>
            </a:extLst>
          </p:cNvPr>
          <p:cNvSpPr txBox="1"/>
          <p:nvPr/>
        </p:nvSpPr>
        <p:spPr>
          <a:xfrm>
            <a:off x="4428790" y="909319"/>
            <a:ext cx="3624539" cy="523220"/>
          </a:xfrm>
          <a:prstGeom prst="rect">
            <a:avLst/>
          </a:prstGeom>
          <a:noFill/>
        </p:spPr>
        <p:txBody>
          <a:bodyPr wrap="square" rtlCol="0">
            <a:spAutoFit/>
          </a:bodyPr>
          <a:lstStyle/>
          <a:p>
            <a:r>
              <a:rPr lang="en-US" sz="2800" b="1" dirty="0"/>
              <a:t>Data Preparation</a:t>
            </a:r>
          </a:p>
        </p:txBody>
      </p:sp>
      <p:sp>
        <p:nvSpPr>
          <p:cNvPr id="3" name="TextBox 2">
            <a:extLst>
              <a:ext uri="{FF2B5EF4-FFF2-40B4-BE49-F238E27FC236}">
                <a16:creationId xmlns:a16="http://schemas.microsoft.com/office/drawing/2014/main" id="{A0F63EB7-4875-EB2D-6707-CCE96C55C25E}"/>
              </a:ext>
            </a:extLst>
          </p:cNvPr>
          <p:cNvSpPr txBox="1"/>
          <p:nvPr/>
        </p:nvSpPr>
        <p:spPr>
          <a:xfrm>
            <a:off x="1316519" y="1559148"/>
            <a:ext cx="4924540" cy="5355312"/>
          </a:xfrm>
          <a:prstGeom prst="rect">
            <a:avLst/>
          </a:prstGeom>
          <a:noFill/>
        </p:spPr>
        <p:txBody>
          <a:bodyPr wrap="square" rtlCol="0">
            <a:spAutoFit/>
          </a:bodyPr>
          <a:lstStyle/>
          <a:p>
            <a:r>
              <a:rPr lang="en-US" b="1" dirty="0"/>
              <a:t>Wrangling Procedures done in Python</a:t>
            </a:r>
          </a:p>
          <a:p>
            <a:endParaRPr lang="en-US" dirty="0"/>
          </a:p>
          <a:p>
            <a:pPr marL="285750" indent="-285750">
              <a:buFont typeface="Arial" panose="020B0604020202020204" pitchFamily="34" charset="0"/>
              <a:buChar char="•"/>
            </a:pPr>
            <a:r>
              <a:rPr lang="en-US" dirty="0"/>
              <a:t>Duplicate searches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consistency checks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Missing value searches and evaluations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type changes for efficiency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Column name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Unnecessary column drops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Low-order customer exclusion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PII protection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set merges</a:t>
            </a:r>
          </a:p>
        </p:txBody>
      </p:sp>
      <p:sp>
        <p:nvSpPr>
          <p:cNvPr id="6" name="Rectangle 5">
            <a:extLst>
              <a:ext uri="{FF2B5EF4-FFF2-40B4-BE49-F238E27FC236}">
                <a16:creationId xmlns:a16="http://schemas.microsoft.com/office/drawing/2014/main" id="{3A7555CC-F051-CD87-C5B1-CE37CD6D905F}"/>
              </a:ext>
            </a:extLst>
          </p:cNvPr>
          <p:cNvSpPr/>
          <p:nvPr/>
        </p:nvSpPr>
        <p:spPr>
          <a:xfrm>
            <a:off x="6863508" y="1652530"/>
            <a:ext cx="4924540" cy="484742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u="sng" dirty="0">
                <a:solidFill>
                  <a:schemeClr val="tx1"/>
                </a:solidFill>
              </a:rPr>
              <a:t>Missing Values</a:t>
            </a:r>
            <a:br>
              <a:rPr lang="en-US" u="sng" dirty="0">
                <a:solidFill>
                  <a:schemeClr val="tx1"/>
                </a:solidFill>
              </a:rPr>
            </a:br>
            <a:endParaRPr lang="en-US" u="sng" dirty="0">
              <a:solidFill>
                <a:schemeClr val="tx1"/>
              </a:solidFill>
            </a:endParaRPr>
          </a:p>
          <a:p>
            <a:pPr algn="ctr"/>
            <a:r>
              <a:rPr lang="en-US" dirty="0">
                <a:solidFill>
                  <a:schemeClr val="tx1"/>
                </a:solidFill>
              </a:rPr>
              <a:t>This data set contained several missing values, which is the cleaning aspect that involved the most judgement. </a:t>
            </a:r>
          </a:p>
          <a:p>
            <a:pPr algn="ctr"/>
            <a:endParaRPr lang="en-US" dirty="0">
              <a:solidFill>
                <a:schemeClr val="tx1"/>
              </a:solidFill>
            </a:endParaRPr>
          </a:p>
          <a:p>
            <a:pPr algn="ctr"/>
            <a:r>
              <a:rPr lang="en-US" dirty="0">
                <a:solidFill>
                  <a:schemeClr val="tx1"/>
                </a:solidFill>
              </a:rPr>
              <a:t>There were many missing names, which ultimately was dropped from the data set to hide PII</a:t>
            </a:r>
          </a:p>
          <a:p>
            <a:pPr algn="ctr"/>
            <a:endParaRPr lang="en-US" dirty="0">
              <a:solidFill>
                <a:schemeClr val="tx1"/>
              </a:solidFill>
            </a:endParaRPr>
          </a:p>
          <a:p>
            <a:pPr algn="ctr"/>
            <a:r>
              <a:rPr lang="en-US" dirty="0">
                <a:solidFill>
                  <a:schemeClr val="tx1"/>
                </a:solidFill>
              </a:rPr>
              <a:t>To change some data types, we could not have missing values. In these instances, the missing values were relatively small (1% of the data or less) so we excluded those from our data set. </a:t>
            </a:r>
          </a:p>
        </p:txBody>
      </p:sp>
      <p:cxnSp>
        <p:nvCxnSpPr>
          <p:cNvPr id="12" name="Straight Connector 11">
            <a:extLst>
              <a:ext uri="{FF2B5EF4-FFF2-40B4-BE49-F238E27FC236}">
                <a16:creationId xmlns:a16="http://schemas.microsoft.com/office/drawing/2014/main" id="{BE49E120-6269-C10B-1E43-E318CF736E18}"/>
              </a:ext>
            </a:extLst>
          </p:cNvPr>
          <p:cNvCxnSpPr>
            <a:cxnSpLocks/>
          </p:cNvCxnSpPr>
          <p:nvPr/>
        </p:nvCxnSpPr>
        <p:spPr>
          <a:xfrm>
            <a:off x="6241059" y="3345873"/>
            <a:ext cx="62244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122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4" name="TextBox 3">
            <a:extLst>
              <a:ext uri="{FF2B5EF4-FFF2-40B4-BE49-F238E27FC236}">
                <a16:creationId xmlns:a16="http://schemas.microsoft.com/office/drawing/2014/main" id="{D0711406-DAEB-BFAF-2BEF-67F67F56C1CC}"/>
              </a:ext>
            </a:extLst>
          </p:cNvPr>
          <p:cNvSpPr txBox="1"/>
          <p:nvPr/>
        </p:nvSpPr>
        <p:spPr>
          <a:xfrm>
            <a:off x="3393195" y="923330"/>
            <a:ext cx="6422831" cy="523220"/>
          </a:xfrm>
          <a:prstGeom prst="rect">
            <a:avLst/>
          </a:prstGeom>
          <a:noFill/>
        </p:spPr>
        <p:txBody>
          <a:bodyPr wrap="square" rtlCol="0">
            <a:spAutoFit/>
          </a:bodyPr>
          <a:lstStyle/>
          <a:p>
            <a:r>
              <a:rPr lang="en-US" sz="2800" b="1" dirty="0"/>
              <a:t>Classification Columns Created</a:t>
            </a:r>
          </a:p>
        </p:txBody>
      </p:sp>
      <p:sp>
        <p:nvSpPr>
          <p:cNvPr id="6" name="TextBox 5">
            <a:extLst>
              <a:ext uri="{FF2B5EF4-FFF2-40B4-BE49-F238E27FC236}">
                <a16:creationId xmlns:a16="http://schemas.microsoft.com/office/drawing/2014/main" id="{A5D6258E-6387-1DA4-AA4E-00174456E93B}"/>
              </a:ext>
            </a:extLst>
          </p:cNvPr>
          <p:cNvSpPr txBox="1"/>
          <p:nvPr/>
        </p:nvSpPr>
        <p:spPr>
          <a:xfrm>
            <a:off x="1112357" y="1620172"/>
            <a:ext cx="10857970" cy="5355312"/>
          </a:xfrm>
          <a:prstGeom prst="rect">
            <a:avLst/>
          </a:prstGeom>
          <a:noFill/>
        </p:spPr>
        <p:txBody>
          <a:bodyPr wrap="square" rtlCol="0">
            <a:spAutoFit/>
          </a:bodyPr>
          <a:lstStyle/>
          <a:p>
            <a:r>
              <a:rPr lang="en-US" dirty="0"/>
              <a:t>To help with the analysis, we created different categories and flags to define our customer base and products into smaller, more usable groups.  This included:</a:t>
            </a:r>
          </a:p>
          <a:p>
            <a:endParaRPr lang="en-US" dirty="0"/>
          </a:p>
          <a:p>
            <a:pPr marL="285750" indent="-285750">
              <a:buFont typeface="Arial" panose="020B0604020202020204" pitchFamily="34" charset="0"/>
              <a:buChar char="•"/>
            </a:pPr>
            <a:r>
              <a:rPr lang="en-US" dirty="0"/>
              <a:t>Dividing the 50 States into four regions to fit the census bureau designated regions, upon request from the marketing team. The four regions are the Northeast, Midwest, South, and West.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three loyalty categories based on how many orders they placed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Created age ranges with ten-year age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Labeling all prices as low, mid, or high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Defining customers as low or high spenders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Identifying how many total orders a customer has placed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Labeling our busiest days and busiest orders</a:t>
            </a:r>
          </a:p>
          <a:p>
            <a:endParaRPr lang="en-US" dirty="0"/>
          </a:p>
        </p:txBody>
      </p:sp>
    </p:spTree>
    <p:extLst>
      <p:ext uri="{BB962C8B-B14F-4D97-AF65-F5344CB8AC3E}">
        <p14:creationId xmlns:p14="http://schemas.microsoft.com/office/powerpoint/2010/main" val="304364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3" name="TextBox 2">
            <a:extLst>
              <a:ext uri="{FF2B5EF4-FFF2-40B4-BE49-F238E27FC236}">
                <a16:creationId xmlns:a16="http://schemas.microsoft.com/office/drawing/2014/main" id="{904EECE3-2B70-A382-0D4E-863314A02CE9}"/>
              </a:ext>
            </a:extLst>
          </p:cNvPr>
          <p:cNvSpPr txBox="1"/>
          <p:nvPr/>
        </p:nvSpPr>
        <p:spPr>
          <a:xfrm>
            <a:off x="2357610" y="1155162"/>
            <a:ext cx="8549088" cy="1077218"/>
          </a:xfrm>
          <a:prstGeom prst="rect">
            <a:avLst/>
          </a:prstGeom>
          <a:noFill/>
        </p:spPr>
        <p:txBody>
          <a:bodyPr wrap="square" rtlCol="0">
            <a:spAutoFit/>
          </a:bodyPr>
          <a:lstStyle/>
          <a:p>
            <a:pPr algn="ctr"/>
            <a:r>
              <a:rPr lang="en-US" sz="2800" b="1" dirty="0"/>
              <a:t>Marketing and Sales Questions</a:t>
            </a:r>
          </a:p>
          <a:p>
            <a:endParaRPr lang="en-US" dirty="0"/>
          </a:p>
          <a:p>
            <a:pPr marL="285750"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E93D5A94-D7E4-080C-3294-1B0AA8BB8704}"/>
              </a:ext>
            </a:extLst>
          </p:cNvPr>
          <p:cNvSpPr/>
          <p:nvPr/>
        </p:nvSpPr>
        <p:spPr>
          <a:xfrm>
            <a:off x="2357610" y="1935346"/>
            <a:ext cx="2622011" cy="1292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busiest order times and days?</a:t>
            </a:r>
          </a:p>
        </p:txBody>
      </p:sp>
      <p:sp>
        <p:nvSpPr>
          <p:cNvPr id="6" name="Rectangle 5">
            <a:extLst>
              <a:ext uri="{FF2B5EF4-FFF2-40B4-BE49-F238E27FC236}">
                <a16:creationId xmlns:a16="http://schemas.microsoft.com/office/drawing/2014/main" id="{1234A578-9B22-1C24-5599-3AF858B26F7D}"/>
              </a:ext>
            </a:extLst>
          </p:cNvPr>
          <p:cNvSpPr/>
          <p:nvPr/>
        </p:nvSpPr>
        <p:spPr>
          <a:xfrm>
            <a:off x="5310131" y="1930878"/>
            <a:ext cx="2666079" cy="12925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What are the most profitable times?</a:t>
            </a:r>
          </a:p>
        </p:txBody>
      </p:sp>
      <p:sp>
        <p:nvSpPr>
          <p:cNvPr id="10" name="Rectangle 9">
            <a:extLst>
              <a:ext uri="{FF2B5EF4-FFF2-40B4-BE49-F238E27FC236}">
                <a16:creationId xmlns:a16="http://schemas.microsoft.com/office/drawing/2014/main" id="{38565DAA-1A9B-9DB3-31FE-FB15CEA8C96D}"/>
              </a:ext>
            </a:extLst>
          </p:cNvPr>
          <p:cNvSpPr/>
          <p:nvPr/>
        </p:nvSpPr>
        <p:spPr>
          <a:xfrm>
            <a:off x="5310131" y="3660182"/>
            <a:ext cx="2666079" cy="1262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How can we segment different customers?</a:t>
            </a:r>
          </a:p>
        </p:txBody>
      </p:sp>
      <p:sp>
        <p:nvSpPr>
          <p:cNvPr id="11" name="Rectangle 10">
            <a:extLst>
              <a:ext uri="{FF2B5EF4-FFF2-40B4-BE49-F238E27FC236}">
                <a16:creationId xmlns:a16="http://schemas.microsoft.com/office/drawing/2014/main" id="{AEB0010F-9736-B194-5C0B-EF7DAACB8550}"/>
              </a:ext>
            </a:extLst>
          </p:cNvPr>
          <p:cNvSpPr/>
          <p:nvPr/>
        </p:nvSpPr>
        <p:spPr>
          <a:xfrm>
            <a:off x="2313542" y="3660182"/>
            <a:ext cx="2666079" cy="12624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What products are the most popular?</a:t>
            </a:r>
          </a:p>
        </p:txBody>
      </p:sp>
      <p:sp>
        <p:nvSpPr>
          <p:cNvPr id="12" name="Rectangle 11">
            <a:extLst>
              <a:ext uri="{FF2B5EF4-FFF2-40B4-BE49-F238E27FC236}">
                <a16:creationId xmlns:a16="http://schemas.microsoft.com/office/drawing/2014/main" id="{F4A7DF40-43F5-5B4B-28EA-4FDE07FF91BA}"/>
              </a:ext>
            </a:extLst>
          </p:cNvPr>
          <p:cNvSpPr/>
          <p:nvPr/>
        </p:nvSpPr>
        <p:spPr>
          <a:xfrm>
            <a:off x="8236948" y="1930877"/>
            <a:ext cx="2666079" cy="129259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What’s the distribution of our customers loyalty?</a:t>
            </a:r>
          </a:p>
        </p:txBody>
      </p:sp>
      <p:sp>
        <p:nvSpPr>
          <p:cNvPr id="14" name="Rectangle 13">
            <a:extLst>
              <a:ext uri="{FF2B5EF4-FFF2-40B4-BE49-F238E27FC236}">
                <a16:creationId xmlns:a16="http://schemas.microsoft.com/office/drawing/2014/main" id="{A3860F61-724D-CB11-3053-8E7F3381BCB6}"/>
              </a:ext>
            </a:extLst>
          </p:cNvPr>
          <p:cNvSpPr/>
          <p:nvPr/>
        </p:nvSpPr>
        <p:spPr>
          <a:xfrm>
            <a:off x="8236948" y="3660182"/>
            <a:ext cx="2666079" cy="12624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How do different customers behave?</a:t>
            </a:r>
          </a:p>
        </p:txBody>
      </p:sp>
    </p:spTree>
    <p:extLst>
      <p:ext uri="{BB962C8B-B14F-4D97-AF65-F5344CB8AC3E}">
        <p14:creationId xmlns:p14="http://schemas.microsoft.com/office/powerpoint/2010/main" val="270182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the busiest order times and days?</a:t>
            </a:r>
          </a:p>
        </p:txBody>
      </p:sp>
      <p:pic>
        <p:nvPicPr>
          <p:cNvPr id="11" name="Picture 10" descr="Chart, histogram&#10;&#10;Description automatically generated">
            <a:extLst>
              <a:ext uri="{FF2B5EF4-FFF2-40B4-BE49-F238E27FC236}">
                <a16:creationId xmlns:a16="http://schemas.microsoft.com/office/drawing/2014/main" id="{AA4730CB-2B62-DC15-3052-01F2B74E0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58" y="1609155"/>
            <a:ext cx="6007818" cy="4005212"/>
          </a:xfrm>
          <a:prstGeom prst="rect">
            <a:avLst/>
          </a:prstGeom>
        </p:spPr>
      </p:pic>
      <p:sp>
        <p:nvSpPr>
          <p:cNvPr id="15" name="TextBox 14">
            <a:extLst>
              <a:ext uri="{FF2B5EF4-FFF2-40B4-BE49-F238E27FC236}">
                <a16:creationId xmlns:a16="http://schemas.microsoft.com/office/drawing/2014/main" id="{FCFEA9A9-9488-96D5-C3B9-164E5DA6E5C8}"/>
              </a:ext>
            </a:extLst>
          </p:cNvPr>
          <p:cNvSpPr txBox="1"/>
          <p:nvPr/>
        </p:nvSpPr>
        <p:spPr>
          <a:xfrm>
            <a:off x="7492927" y="1736117"/>
            <a:ext cx="3586715" cy="3970318"/>
          </a:xfrm>
          <a:prstGeom prst="rect">
            <a:avLst/>
          </a:prstGeom>
          <a:noFill/>
        </p:spPr>
        <p:txBody>
          <a:bodyPr wrap="square" rtlCol="0">
            <a:spAutoFit/>
          </a:bodyPr>
          <a:lstStyle/>
          <a:p>
            <a:r>
              <a:rPr lang="en-US" dirty="0"/>
              <a:t>This histogram shows the number of items purchased by hour of the day (military time). The busiest hours are 10am-3pm, which each have about 750,000-800,000 orders. </a:t>
            </a:r>
          </a:p>
          <a:p>
            <a:endParaRPr lang="en-US" dirty="0"/>
          </a:p>
          <a:p>
            <a:r>
              <a:rPr lang="en-US" dirty="0"/>
              <a:t>Contrast this with the hours of 8pm to 7am, which fall under 300,000 items.</a:t>
            </a:r>
          </a:p>
          <a:p>
            <a:endParaRPr lang="en-US" dirty="0"/>
          </a:p>
          <a:p>
            <a:r>
              <a:rPr lang="en-US" dirty="0"/>
              <a:t>This time/order pattern holds true on the weekends as we..</a:t>
            </a:r>
          </a:p>
        </p:txBody>
      </p:sp>
    </p:spTree>
    <p:extLst>
      <p:ext uri="{BB962C8B-B14F-4D97-AF65-F5344CB8AC3E}">
        <p14:creationId xmlns:p14="http://schemas.microsoft.com/office/powerpoint/2010/main" val="130874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the busiest order times and days?</a:t>
            </a:r>
          </a:p>
        </p:txBody>
      </p:sp>
      <p:sp>
        <p:nvSpPr>
          <p:cNvPr id="16" name="TextBox 15">
            <a:extLst>
              <a:ext uri="{FF2B5EF4-FFF2-40B4-BE49-F238E27FC236}">
                <a16:creationId xmlns:a16="http://schemas.microsoft.com/office/drawing/2014/main" id="{24D853F7-70AA-CE5A-9C76-C5938582D319}"/>
              </a:ext>
            </a:extLst>
          </p:cNvPr>
          <p:cNvSpPr txBox="1"/>
          <p:nvPr/>
        </p:nvSpPr>
        <p:spPr>
          <a:xfrm>
            <a:off x="7480830" y="1231419"/>
            <a:ext cx="3740188" cy="5355312"/>
          </a:xfrm>
          <a:prstGeom prst="rect">
            <a:avLst/>
          </a:prstGeom>
          <a:noFill/>
        </p:spPr>
        <p:txBody>
          <a:bodyPr wrap="square" rtlCol="0">
            <a:spAutoFit/>
          </a:bodyPr>
          <a:lstStyle/>
          <a:p>
            <a:r>
              <a:rPr lang="en-US" dirty="0"/>
              <a:t>This bar chart shows the number of items purchased by day of the week where Saturday = 0. </a:t>
            </a:r>
          </a:p>
          <a:p>
            <a:endParaRPr lang="en-US" dirty="0"/>
          </a:p>
          <a:p>
            <a:r>
              <a:rPr lang="en-US" dirty="0"/>
              <a:t>The highest number of items purchased happens on the weekends, which both hit close to 400,000 items per day, compared to the weekdays which average around 300,000 items.</a:t>
            </a:r>
          </a:p>
          <a:p>
            <a:endParaRPr lang="en-US" dirty="0"/>
          </a:p>
          <a:p>
            <a:r>
              <a:rPr lang="en-US" dirty="0"/>
              <a:t>In further analysis, one could analyze the difference between items ordered during the week vs the weekend.</a:t>
            </a:r>
          </a:p>
          <a:p>
            <a:endParaRPr lang="en-US" dirty="0"/>
          </a:p>
          <a:p>
            <a:endParaRPr lang="en-US" dirty="0"/>
          </a:p>
        </p:txBody>
      </p:sp>
      <p:pic>
        <p:nvPicPr>
          <p:cNvPr id="18" name="Picture 17">
            <a:extLst>
              <a:ext uri="{FF2B5EF4-FFF2-40B4-BE49-F238E27FC236}">
                <a16:creationId xmlns:a16="http://schemas.microsoft.com/office/drawing/2014/main" id="{65419FE3-A827-4CBA-E165-2D4D67328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549" y="1870731"/>
            <a:ext cx="6155281" cy="3805671"/>
          </a:xfrm>
          <a:prstGeom prst="rect">
            <a:avLst/>
          </a:prstGeom>
        </p:spPr>
      </p:pic>
    </p:spTree>
    <p:extLst>
      <p:ext uri="{BB962C8B-B14F-4D97-AF65-F5344CB8AC3E}">
        <p14:creationId xmlns:p14="http://schemas.microsoft.com/office/powerpoint/2010/main" val="1054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busiest order times and days?</a:t>
            </a:r>
          </a:p>
        </p:txBody>
      </p:sp>
      <p:sp>
        <p:nvSpPr>
          <p:cNvPr id="15" name="TextBox 14">
            <a:extLst>
              <a:ext uri="{FF2B5EF4-FFF2-40B4-BE49-F238E27FC236}">
                <a16:creationId xmlns:a16="http://schemas.microsoft.com/office/drawing/2014/main" id="{FCFEA9A9-9488-96D5-C3B9-164E5DA6E5C8}"/>
              </a:ext>
            </a:extLst>
          </p:cNvPr>
          <p:cNvSpPr txBox="1"/>
          <p:nvPr/>
        </p:nvSpPr>
        <p:spPr>
          <a:xfrm>
            <a:off x="7172711" y="1632915"/>
            <a:ext cx="4196140" cy="4247317"/>
          </a:xfrm>
          <a:prstGeom prst="rect">
            <a:avLst/>
          </a:prstGeom>
          <a:noFill/>
        </p:spPr>
        <p:txBody>
          <a:bodyPr wrap="square" rtlCol="0">
            <a:spAutoFit/>
          </a:bodyPr>
          <a:lstStyle/>
          <a:p>
            <a:r>
              <a:rPr lang="en-US" dirty="0"/>
              <a:t>This chart shows the average total price of an order over the hours of the day. There’s fluctuation throughout with two distinct peaks at 3pm, where the average order is $100, and 9pm, where the average order is about $140. The other hours fluctuate from about $25-$75 per order.</a:t>
            </a:r>
          </a:p>
          <a:p>
            <a:br>
              <a:rPr lang="en-US" dirty="0"/>
            </a:br>
            <a:endParaRPr lang="en-US" dirty="0"/>
          </a:p>
          <a:p>
            <a:r>
              <a:rPr lang="en-US" dirty="0"/>
              <a:t>While more total items are purchased during the 10am-3pm time slot, more expensive orders are placed in the evening. </a:t>
            </a:r>
          </a:p>
        </p:txBody>
      </p:sp>
      <p:sp>
        <p:nvSpPr>
          <p:cNvPr id="12" name="Rectangle 11">
            <a:extLst>
              <a:ext uri="{FF2B5EF4-FFF2-40B4-BE49-F238E27FC236}">
                <a16:creationId xmlns:a16="http://schemas.microsoft.com/office/drawing/2014/main" id="{A7F3FDB7-23BA-7E6B-ED3C-084423AAF0FC}"/>
              </a:ext>
            </a:extLst>
          </p:cNvPr>
          <p:cNvSpPr/>
          <p:nvPr/>
        </p:nvSpPr>
        <p:spPr>
          <a:xfrm>
            <a:off x="5159565" y="108589"/>
            <a:ext cx="5747125" cy="5859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What are the most profitable times?</a:t>
            </a:r>
          </a:p>
        </p:txBody>
      </p:sp>
      <p:pic>
        <p:nvPicPr>
          <p:cNvPr id="11" name="Picture 10" descr="A picture containing chart&#10;&#10;Description automatically generated">
            <a:extLst>
              <a:ext uri="{FF2B5EF4-FFF2-40B4-BE49-F238E27FC236}">
                <a16:creationId xmlns:a16="http://schemas.microsoft.com/office/drawing/2014/main" id="{DDC8C020-AA9D-9470-0CDB-7E0B688B1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628" y="1609156"/>
            <a:ext cx="5911037" cy="3940692"/>
          </a:xfrm>
          <a:prstGeom prst="rect">
            <a:avLst/>
          </a:prstGeom>
        </p:spPr>
      </p:pic>
    </p:spTree>
    <p:extLst>
      <p:ext uri="{BB962C8B-B14F-4D97-AF65-F5344CB8AC3E}">
        <p14:creationId xmlns:p14="http://schemas.microsoft.com/office/powerpoint/2010/main" val="62906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707D4D-3159-368E-2451-C1FD8353444A}"/>
              </a:ext>
            </a:extLst>
          </p:cNvPr>
          <p:cNvCxnSpPr/>
          <p:nvPr/>
        </p:nvCxnSpPr>
        <p:spPr>
          <a:xfrm>
            <a:off x="0" y="804577"/>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2983859-7198-19D0-09D7-79B52C2BAB67}"/>
              </a:ext>
            </a:extLst>
          </p:cNvPr>
          <p:cNvCxnSpPr>
            <a:cxnSpLocks/>
          </p:cNvCxnSpPr>
          <p:nvPr/>
        </p:nvCxnSpPr>
        <p:spPr>
          <a:xfrm>
            <a:off x="958467" y="0"/>
            <a:ext cx="0" cy="685800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413E89B3-83A9-187F-F57B-24F19D254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04577" cy="804577"/>
          </a:xfrm>
          <a:prstGeom prst="rect">
            <a:avLst/>
          </a:prstGeom>
        </p:spPr>
      </p:pic>
      <p:sp>
        <p:nvSpPr>
          <p:cNvPr id="26" name="TextBox 25">
            <a:extLst>
              <a:ext uri="{FF2B5EF4-FFF2-40B4-BE49-F238E27FC236}">
                <a16:creationId xmlns:a16="http://schemas.microsoft.com/office/drawing/2014/main" id="{EB5BE155-2222-D175-384F-BABEA4D8A736}"/>
              </a:ext>
            </a:extLst>
          </p:cNvPr>
          <p:cNvSpPr txBox="1"/>
          <p:nvPr/>
        </p:nvSpPr>
        <p:spPr>
          <a:xfrm>
            <a:off x="1023089" y="0"/>
            <a:ext cx="5398254" cy="923330"/>
          </a:xfrm>
          <a:prstGeom prst="rect">
            <a:avLst/>
          </a:prstGeom>
          <a:noFill/>
        </p:spPr>
        <p:txBody>
          <a:bodyPr wrap="square" rtlCol="0">
            <a:spAutoFit/>
          </a:bodyPr>
          <a:lstStyle/>
          <a:p>
            <a:r>
              <a:rPr lang="en-US" sz="5400" b="1" dirty="0">
                <a:solidFill>
                  <a:srgbClr val="5AC957"/>
                </a:solidFill>
                <a:latin typeface="Aharoni" panose="02010803020104030203" pitchFamily="2" charset="-79"/>
                <a:ea typeface="STHupo" panose="020B0503020204020204" pitchFamily="2" charset="-122"/>
                <a:cs typeface="Aharoni" panose="02010803020104030203" pitchFamily="2" charset="-79"/>
              </a:rPr>
              <a:t>Instacart</a:t>
            </a:r>
          </a:p>
        </p:txBody>
      </p:sp>
      <p:sp>
        <p:nvSpPr>
          <p:cNvPr id="8" name="Rectangle 7">
            <a:extLst>
              <a:ext uri="{FF2B5EF4-FFF2-40B4-BE49-F238E27FC236}">
                <a16:creationId xmlns:a16="http://schemas.microsoft.com/office/drawing/2014/main" id="{218571EE-5A70-BAA3-31D8-1DD576540DC8}"/>
              </a:ext>
            </a:extLst>
          </p:cNvPr>
          <p:cNvSpPr/>
          <p:nvPr/>
        </p:nvSpPr>
        <p:spPr>
          <a:xfrm>
            <a:off x="5159566" y="108588"/>
            <a:ext cx="5747125" cy="58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are the busiest order times and days?</a:t>
            </a:r>
          </a:p>
        </p:txBody>
      </p:sp>
      <p:sp>
        <p:nvSpPr>
          <p:cNvPr id="12" name="Rectangle 11">
            <a:extLst>
              <a:ext uri="{FF2B5EF4-FFF2-40B4-BE49-F238E27FC236}">
                <a16:creationId xmlns:a16="http://schemas.microsoft.com/office/drawing/2014/main" id="{A7F3FDB7-23BA-7E6B-ED3C-084423AAF0FC}"/>
              </a:ext>
            </a:extLst>
          </p:cNvPr>
          <p:cNvSpPr/>
          <p:nvPr/>
        </p:nvSpPr>
        <p:spPr>
          <a:xfrm>
            <a:off x="5159565" y="108589"/>
            <a:ext cx="5747125" cy="5859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What are the most profitable times?</a:t>
            </a:r>
          </a:p>
        </p:txBody>
      </p:sp>
      <p:sp>
        <p:nvSpPr>
          <p:cNvPr id="9" name="TextBox 8">
            <a:extLst>
              <a:ext uri="{FF2B5EF4-FFF2-40B4-BE49-F238E27FC236}">
                <a16:creationId xmlns:a16="http://schemas.microsoft.com/office/drawing/2014/main" id="{A5A79278-F3EE-1C16-7C3B-1C52C54C785E}"/>
              </a:ext>
            </a:extLst>
          </p:cNvPr>
          <p:cNvSpPr txBox="1"/>
          <p:nvPr/>
        </p:nvSpPr>
        <p:spPr>
          <a:xfrm>
            <a:off x="7764894" y="2546186"/>
            <a:ext cx="3922327" cy="2585323"/>
          </a:xfrm>
          <a:prstGeom prst="rect">
            <a:avLst/>
          </a:prstGeom>
          <a:noFill/>
        </p:spPr>
        <p:txBody>
          <a:bodyPr wrap="square" rtlCol="0">
            <a:spAutoFit/>
          </a:bodyPr>
          <a:lstStyle/>
          <a:p>
            <a:r>
              <a:rPr lang="en-US" dirty="0"/>
              <a:t>The below line chart shows the average price of an individual item by the hour of the day. There’s a spike at 4am where the average item is about $8 and during the day, it stays around $7.80. Not a huge fluctuation, but it does have a distinct pattern.</a:t>
            </a:r>
          </a:p>
        </p:txBody>
      </p:sp>
      <p:pic>
        <p:nvPicPr>
          <p:cNvPr id="4" name="Picture 3" descr="Company name&#10;&#10;Description automatically generated with low confidence">
            <a:extLst>
              <a:ext uri="{FF2B5EF4-FFF2-40B4-BE49-F238E27FC236}">
                <a16:creationId xmlns:a16="http://schemas.microsoft.com/office/drawing/2014/main" id="{B3459EFE-EAE5-6645-0501-67F00EF26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58" y="1389414"/>
            <a:ext cx="6652536" cy="4435024"/>
          </a:xfrm>
          <a:prstGeom prst="rect">
            <a:avLst/>
          </a:prstGeom>
        </p:spPr>
      </p:pic>
    </p:spTree>
    <p:extLst>
      <p:ext uri="{BB962C8B-B14F-4D97-AF65-F5344CB8AC3E}">
        <p14:creationId xmlns:p14="http://schemas.microsoft.com/office/powerpoint/2010/main" val="208893622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18507</TotalTime>
  <Words>1270</Words>
  <Application>Microsoft Office PowerPoint</Application>
  <PresentationFormat>Widescreen</PresentationFormat>
  <Paragraphs>174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Meiryo</vt:lpstr>
      <vt:lpstr>Aharoni</vt:lpstr>
      <vt:lpstr>Arial</vt:lpstr>
      <vt:lpstr>Calibri</vt:lpstr>
      <vt:lpstr>Corbel</vt:lpstr>
      <vt:lpstr>ShojiVTI</vt:lpstr>
      <vt:lpstr>Instacart Grocery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Grocery Analysis</dc:title>
  <dc:creator>Sharon</dc:creator>
  <cp:lastModifiedBy>Sharon</cp:lastModifiedBy>
  <cp:revision>14</cp:revision>
  <dcterms:created xsi:type="dcterms:W3CDTF">2022-07-08T02:27:49Z</dcterms:created>
  <dcterms:modified xsi:type="dcterms:W3CDTF">2022-07-25T01:43:55Z</dcterms:modified>
</cp:coreProperties>
</file>