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zettlr.com/download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power of plain text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a.k.a. a gentle introduction to personal knowledge management using </a:t>
            </a:r>
            <a:r>
              <a:rPr>
                <a:latin typeface="Courier"/>
              </a:rPr>
              <a:t>Zettlr</a:t>
            </a:r>
            <a:br/>
            <a:br/>
            <a:r>
              <a:rPr/>
              <a:t>Alan CASTELLINO, Benjamin ABEL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GUSC model in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Get</a:t>
            </a:r>
            <a:r>
              <a:rPr/>
              <a:t>: gather information from different sources</a:t>
            </a:r>
          </a:p>
          <a:p>
            <a:pPr lvl="0"/>
            <a:r>
              <a:rPr b="1"/>
              <a:t>Understand</a:t>
            </a:r>
            <a:r>
              <a:rPr/>
              <a:t>: interpret, combine information into a (personal) whole</a:t>
            </a:r>
          </a:p>
          <a:p>
            <a:pPr lvl="0"/>
            <a:r>
              <a:rPr b="1"/>
              <a:t>Share</a:t>
            </a:r>
            <a:r>
              <a:rPr/>
              <a:t>: produce artifacts to make the learning process visible</a:t>
            </a:r>
          </a:p>
          <a:p>
            <a:pPr lvl="0"/>
            <a:r>
              <a:rPr b="1"/>
              <a:t>Connect</a:t>
            </a:r>
            <a:r>
              <a:rPr/>
              <a:t>: collaborate and exchange with others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plethora of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Notion</a:t>
            </a:r>
            <a:r>
              <a:rPr/>
              <a:t>, </a:t>
            </a:r>
            <a:r>
              <a:rPr>
                <a:latin typeface="Courier"/>
              </a:rPr>
              <a:t>Roam</a:t>
            </a:r>
            <a:r>
              <a:rPr/>
              <a:t>, </a:t>
            </a:r>
            <a:r>
              <a:rPr>
                <a:latin typeface="Courier"/>
              </a:rPr>
              <a:t>Tana</a:t>
            </a:r>
            <a:r>
              <a:rPr/>
              <a:t>, </a:t>
            </a:r>
            <a:r>
              <a:rPr>
                <a:latin typeface="Courier"/>
              </a:rPr>
              <a:t>Obsidian</a:t>
            </a:r>
            <a:r>
              <a:rPr/>
              <a:t>, </a:t>
            </a:r>
            <a:r>
              <a:rPr>
                <a:latin typeface="Courier"/>
              </a:rPr>
              <a:t>Logseq</a:t>
            </a:r>
            <a:r>
              <a:rPr/>
              <a:t>, </a:t>
            </a:r>
            <a:r>
              <a:rPr>
                <a:latin typeface="Courier"/>
              </a:rPr>
              <a:t>AnyType</a:t>
            </a:r>
            <a:r>
              <a:rPr/>
              <a:t>, </a:t>
            </a:r>
            <a:r>
              <a:rPr>
                <a:latin typeface="Courier"/>
              </a:rPr>
              <a:t>Affine</a:t>
            </a:r>
            <a:r>
              <a:rPr/>
              <a:t>, </a:t>
            </a:r>
            <a:r>
              <a:rPr>
                <a:latin typeface="Courier"/>
              </a:rPr>
              <a:t>TiddlyWiki</a:t>
            </a:r>
            <a:r>
              <a:rPr/>
              <a:t>, </a:t>
            </a:r>
            <a:r>
              <a:rPr>
                <a:latin typeface="Courier"/>
              </a:rPr>
              <a:t>Zettlr</a:t>
            </a:r>
            <a:r>
              <a:rPr/>
              <a:t>…</a:t>
            </a:r>
          </a:p>
          <a:p>
            <a:pPr lvl="0"/>
            <a:r>
              <a:rPr/>
              <a:t>Local vs Web-aware vs Web-based</a:t>
            </a:r>
          </a:p>
          <a:p>
            <a:pPr lvl="0"/>
            <a:r>
              <a:rPr/>
              <a:t>FOSS vs Freeware vs Paid</a:t>
            </a:r>
          </a:p>
          <a:p>
            <a:pPr lvl="0"/>
            <a:r>
              <a:rPr/>
              <a:t>Specific ↔ Extensible ↔ Malleable</a:t>
            </a:r>
          </a:p>
          <a:p>
            <a:pPr lvl="0"/>
            <a:r>
              <a:rPr/>
              <a:t>User-friendly?</a:t>
            </a:r>
          </a:p>
          <a:p>
            <a:pPr lvl="0" indent="0" marL="0">
              <a:buNone/>
            </a:pPr>
            <a:r>
              <a:rPr/>
              <a:t>→ We will use </a:t>
            </a:r>
            <a:r>
              <a:rPr>
                <a:latin typeface="Courier"/>
              </a:rPr>
              <a:t>Zettlr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plain text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Lightweight: you can work with just a simple text editor. You can store your files anywhere.</a:t>
            </a:r>
          </a:p>
          <a:p>
            <a:pPr lvl="0"/>
            <a:r>
              <a:rPr/>
              <a:t>Easily readable and writable: a whole range of apps work with plain text. It is also easy to manipulate programmatically.</a:t>
            </a:r>
          </a:p>
          <a:p>
            <a:pPr lvl="0"/>
            <a:r>
              <a:rPr/>
              <a:t>No lock-in: you can use your text files in different apps for different purposes. You can switch to a new app that better fits your needs seamlessly.</a:t>
            </a:r>
          </a:p>
          <a:p>
            <a:pPr lvl="0"/>
            <a:r>
              <a:rPr/>
              <a:t>Teaches you about computing and the </a:t>
            </a:r>
            <a:r>
              <a:rPr i="1"/>
              <a:t>hacker mindset</a:t>
            </a:r>
            <a:r>
              <a:rPr/>
              <a:t> in a hands-on way.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We will see how </a:t>
            </a:r>
            <a:r>
              <a:rPr>
                <a:latin typeface="Courier"/>
              </a:rPr>
              <a:t>Zettlr</a:t>
            </a:r>
            <a:r>
              <a:rPr/>
              <a:t> can help us implement strategies for the first 3 steps of the GUSC model (</a:t>
            </a:r>
            <a:r>
              <a:rPr b="1"/>
              <a:t>Get</a:t>
            </a:r>
            <a:r>
              <a:rPr/>
              <a:t>, </a:t>
            </a:r>
            <a:r>
              <a:rPr b="1"/>
              <a:t>Understand</a:t>
            </a:r>
            <a:r>
              <a:rPr/>
              <a:t>, </a:t>
            </a:r>
            <a:r>
              <a:rPr b="1"/>
              <a:t>Share</a:t>
            </a:r>
            <a:r>
              <a:rPr/>
              <a:t>).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Zettlr</a:t>
            </a:r>
            <a:r>
              <a:rPr/>
              <a:t> is:</a:t>
            </a:r>
          </a:p>
          <a:p>
            <a:pPr lvl="0"/>
            <a:r>
              <a:rPr/>
              <a:t>Free and Open-Source</a:t>
            </a:r>
          </a:p>
          <a:p>
            <a:pPr lvl="0"/>
            <a:r>
              <a:rPr/>
              <a:t>Web-aware</a:t>
            </a:r>
          </a:p>
          <a:p>
            <a:pPr lvl="0"/>
            <a:r>
              <a:rPr/>
              <a:t>Supported by a community (</a:t>
            </a:r>
            <a:r>
              <a:rPr>
                <a:latin typeface="Courier"/>
              </a:rPr>
              <a:t>Discord</a:t>
            </a:r>
            <a:r>
              <a:rPr/>
              <a:t>, </a:t>
            </a:r>
            <a:r>
              <a:rPr>
                <a:latin typeface="Courier"/>
              </a:rPr>
              <a:t>Reddit</a:t>
            </a:r>
            <a:r>
              <a:rPr/>
              <a:t>)</a:t>
            </a:r>
          </a:p>
          <a:p>
            <a:pPr lvl="0"/>
            <a:r>
              <a:rPr/>
              <a:t>Specific but plays nicely with other tools (bibliography, export)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GUSC in </a:t>
            </a:r>
            <a:r>
              <a:rPr>
                <a:latin typeface="Courier"/>
              </a:rPr>
              <a:t>Zettlr</a:t>
            </a:r>
          </a:p>
        </p:txBody>
      </p:sp>
      <p:pic>
        <p:nvPicPr>
          <p:cNvPr descr="zettlr_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1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Simply go to the official website: </a:t>
            </a:r>
            <a:r>
              <a:rPr>
                <a:hlinkClick r:id="rId2"/>
              </a:rPr>
              <a:t>zettlr.com/download</a:t>
            </a:r>
          </a:p>
          <a:p>
            <a:pPr lvl="0"/>
            <a:r>
              <a:rPr/>
              <a:t>Install and open it.</a:t>
            </a:r>
          </a:p>
          <a:p>
            <a:pPr lvl="0"/>
            <a:r>
              <a:rPr/>
              <a:t>If you write academic articles, you will need </a:t>
            </a:r>
            <a:r>
              <a:rPr>
                <a:latin typeface="Courier"/>
              </a:rPr>
              <a:t>LaTeX</a:t>
            </a:r>
            <a:r>
              <a:rPr/>
              <a:t> at some point. Simply use </a:t>
            </a:r>
            <a:r>
              <a:rPr>
                <a:latin typeface="Courier"/>
              </a:rPr>
              <a:t>MikTeX</a:t>
            </a:r>
            <a:r>
              <a:rPr/>
              <a:t> (this is not the point today).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Markdown</a:t>
            </a:r>
            <a:r>
              <a:rPr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# Section heading</a:t>
            </a:r>
          </a:p>
          <a:p>
            <a:pPr lvl="1" indent="0" marL="342900">
              <a:buNone/>
            </a:pPr>
            <a:r>
              <a:rPr>
                <a:latin typeface="Courier"/>
              </a:rPr>
              <a:t>## Subsection heading</a:t>
            </a:r>
            <a:r>
              <a:rPr/>
              <a:t>…</a:t>
            </a:r>
          </a:p>
          <a:p>
            <a:pPr lvl="0"/>
            <a:r>
              <a:rPr/>
              <a:t>This is </a:t>
            </a:r>
            <a:r>
              <a:rPr>
                <a:latin typeface="Courier"/>
              </a:rPr>
              <a:t>_emphasized_</a:t>
            </a:r>
            <a:r>
              <a:rPr/>
              <a:t> and this is </a:t>
            </a:r>
            <a:r>
              <a:rPr>
                <a:latin typeface="Courier"/>
              </a:rPr>
              <a:t>**strong**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- List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1. Numberred item</a:t>
            </a:r>
          </a:p>
          <a:p>
            <a:pPr lvl="0"/>
            <a:r>
              <a:rPr/>
              <a:t>This is a </a:t>
            </a:r>
            <a:r>
              <a:rPr>
                <a:latin typeface="Courier"/>
              </a:rPr>
              <a:t>[link](https://zettlr.com)</a:t>
            </a:r>
          </a:p>
          <a:p>
            <a:pPr lvl="0"/>
            <a:r>
              <a:rPr/>
              <a:t>This is an </a:t>
            </a:r>
            <a:r>
              <a:rPr>
                <a:latin typeface="Courier"/>
              </a:rPr>
              <a:t>![cute_cat.png](image)</a:t>
            </a:r>
          </a:p>
          <a:p>
            <a:pPr lvl="0"/>
            <a:r>
              <a:rPr>
                <a:latin typeface="Courier"/>
              </a:rPr>
              <a:t>YAML</a:t>
            </a:r>
            <a:r>
              <a:rPr/>
              <a:t>: metadata and options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Basics and Exporting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new file</a:t>
            </a:r>
          </a:p>
          <a:p>
            <a:pPr lvl="0"/>
            <a:r>
              <a:rPr/>
              <a:t>Fill it up with some headings and content.</a:t>
            </a:r>
          </a:p>
          <a:p>
            <a:pPr lvl="0"/>
            <a:r>
              <a:rPr/>
              <a:t>You have some shortcut icons (e.g. links and images)</a:t>
            </a:r>
          </a:p>
          <a:p>
            <a:pPr lvl="0"/>
            <a:r>
              <a:rPr/>
              <a:t>Left pane: files explorer</a:t>
            </a:r>
          </a:p>
          <a:p>
            <a:pPr lvl="0"/>
            <a:r>
              <a:rPr/>
              <a:t>Right pane: outline and more</a:t>
            </a:r>
          </a:p>
          <a:p>
            <a:pPr lvl="0"/>
            <a:r>
              <a:rPr/>
              <a:t>Export button: select one of the available formats (except </a:t>
            </a:r>
            <a:r>
              <a:rPr>
                <a:latin typeface="Courier"/>
              </a:rPr>
              <a:t>LaTeX</a:t>
            </a:r>
            <a:r>
              <a:rPr/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References: </a:t>
            </a:r>
            <a:r>
              <a:rPr>
                <a:latin typeface="Courier"/>
              </a:rPr>
              <a:t>Zotero</a:t>
            </a:r>
            <a:r>
              <a:rPr/>
              <a:t> +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Install </a:t>
            </a:r>
            <a:r>
              <a:rPr>
                <a:latin typeface="Courier"/>
              </a:rPr>
              <a:t>Zotero</a:t>
            </a:r>
            <a:r>
              <a:rPr/>
              <a:t>. You will manage all your references from here.</a:t>
            </a:r>
          </a:p>
          <a:p>
            <a:pPr lvl="0" indent="-342900" marL="342900">
              <a:buAutoNum type="arabicPeriod"/>
            </a:pPr>
            <a:r>
              <a:rPr/>
              <a:t>Install the </a:t>
            </a:r>
            <a:r>
              <a:rPr>
                <a:latin typeface="Courier"/>
              </a:rPr>
              <a:t>BetterBibTeX</a:t>
            </a:r>
            <a:r>
              <a:rPr/>
              <a:t> plugin for </a:t>
            </a:r>
            <a:r>
              <a:rPr>
                <a:latin typeface="Courier"/>
              </a:rPr>
              <a:t>Zotero</a:t>
            </a:r>
          </a:p>
          <a:p>
            <a:pPr lvl="0" indent="-342900" marL="342900">
              <a:buAutoNum type="arabicPeriod"/>
            </a:pPr>
            <a:r>
              <a:rPr/>
              <a:t>Export your </a:t>
            </a:r>
            <a:r>
              <a:rPr>
                <a:latin typeface="Courier"/>
              </a:rPr>
              <a:t>Zotero</a:t>
            </a:r>
            <a:r>
              <a:rPr/>
              <a:t> library</a:t>
            </a:r>
          </a:p>
          <a:p>
            <a:pPr lvl="0" indent="-342900" marL="342900">
              <a:buAutoNum type="arabicPeriod"/>
            </a:pPr>
            <a:r>
              <a:rPr/>
              <a:t>Open it in </a:t>
            </a:r>
            <a:r>
              <a:rPr>
                <a:latin typeface="Courier"/>
              </a:rPr>
              <a:t>Zettlr</a:t>
            </a:r>
          </a:p>
          <a:p>
            <a:pPr lvl="0" indent="-342900" marL="342900">
              <a:buAutoNum type="arabicPeriod"/>
            </a:pPr>
            <a:r>
              <a:rPr/>
              <a:t>Type in </a:t>
            </a:r>
            <a:r>
              <a:rPr>
                <a:latin typeface="Courier"/>
              </a:rPr>
              <a:t>@</a:t>
            </a:r>
            <a:r>
              <a:rPr/>
              <a:t> and select one of your refs.</a:t>
            </a:r>
          </a:p>
          <a:p>
            <a:pPr lvl="0" indent="0" marL="0">
              <a:buNone/>
            </a:pPr>
            <a:r>
              <a:rPr b="1"/>
              <a:t>Example</a:t>
            </a:r>
            <a:r>
              <a:rPr/>
              <a:t> [@resnickLifelongKindergartenCultivating2017] and others emphasize the need to develop creativity in computing education.</a:t>
            </a:r>
          </a:p>
          <a:p>
            <a:pPr lvl="0" indent="0" marL="0">
              <a:buNone/>
            </a:pPr>
            <a:r>
              <a:rPr/>
              <a:t>[@morPracticalDesignPatterns2014] have developed design patterns for implementing technology-enhanced pedagogy.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Zettelkasten in </a:t>
            </a:r>
            <a:r>
              <a:rPr>
                <a:latin typeface="Courier"/>
              </a:rPr>
              <a:t>Zettlr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#tags.</a:t>
            </a:r>
          </a:p>
          <a:p>
            <a:pPr lvl="0"/>
            <a:r>
              <a:rPr/>
              <a:t>Link to other files, such as in [[about_tags]].</a:t>
            </a:r>
          </a:p>
          <a:p>
            <a:pPr lvl="0"/>
            <a:r>
              <a:rPr/>
              <a:t>Give unique IDs to files such as [[20231216180452]] Another file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view:</a:t>
            </a:r>
          </a:p>
        </p:txBody>
      </p:sp>
      <p:pic>
        <p:nvPicPr>
          <p:cNvPr descr="graph_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how things look</a:t>
            </a:r>
          </a:p>
          <a:p>
            <a:pPr lvl="0"/>
            <a:r>
              <a:rPr/>
              <a:t>Add new export possibilities thanks to </a:t>
            </a:r>
            <a:r>
              <a:rPr>
                <a:latin typeface="Courier"/>
              </a:rPr>
              <a:t>Pandoc</a:t>
            </a:r>
          </a:p>
          <a:p>
            <a:pPr lvl="0" indent="0" marL="0">
              <a:buNone/>
            </a:pPr>
            <a:r>
              <a:rPr/>
              <a:t>We will use the Assets dialog: File &gt; Preferences &gt; Manage assets</a:t>
            </a:r>
          </a:p>
          <a:p>
            <a:pPr lvl="0" indent="0" marL="0">
              <a:buNone/>
            </a:pPr>
            <a:r>
              <a:rPr b="1"/>
              <a:t>Challenge 1: use custom </a:t>
            </a:r>
            <a:r>
              <a:rPr b="1">
                <a:latin typeface="Courier"/>
              </a:rPr>
              <a:t>CSS</a:t>
            </a:r>
            <a:r>
              <a:rPr b="1"/>
              <a:t> to style </a:t>
            </a:r>
            <a:r>
              <a:rPr b="1">
                <a:latin typeface="Courier"/>
              </a:rPr>
              <a:t>HTML</a:t>
            </a:r>
            <a:r>
              <a:rPr b="1"/>
              <a:t> output</a:t>
            </a:r>
          </a:p>
          <a:p>
            <a:pPr lvl="0"/>
            <a:r>
              <a:rPr/>
              <a:t>The given file is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  <a:p>
            <a:pPr lvl="0"/>
            <a:r>
              <a:rPr/>
              <a:t>Select the </a:t>
            </a:r>
            <a:r>
              <a:rPr>
                <a:latin typeface="Courier"/>
              </a:rPr>
              <a:t>HTML</a:t>
            </a:r>
            <a:r>
              <a:rPr/>
              <a:t> profile. On line 46, add </a:t>
            </a:r>
            <a:r>
              <a:rPr>
                <a:latin typeface="Courier"/>
              </a:rPr>
              <a:t>custom.css</a:t>
            </a:r>
            <a:r>
              <a:rPr/>
              <a:t> between the brackets.</a:t>
            </a:r>
          </a:p>
          <a:p>
            <a:pPr lvl="0"/>
            <a:r>
              <a:rPr/>
              <a:t>You can also add </a:t>
            </a:r>
            <a:r>
              <a:rPr>
                <a:latin typeface="Courier"/>
              </a:rPr>
              <a:t>css: custom.css</a:t>
            </a:r>
            <a:r>
              <a:rPr/>
              <a:t> to the YAML on each file you want to export with </a:t>
            </a:r>
            <a:r>
              <a:rPr>
                <a:latin typeface="Courier"/>
              </a:rPr>
              <a:t>custom.css</a:t>
            </a:r>
            <a:r>
              <a:rPr/>
              <a:t>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Extending export capabilities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Challenge 2: enable export to </a:t>
            </a:r>
            <a:r>
              <a:rPr b="1">
                <a:latin typeface="Courier"/>
              </a:rPr>
              <a:t>PowerPoint</a:t>
            </a:r>
            <a:r>
              <a:rPr b="1"/>
              <a:t> presentations</a:t>
            </a:r>
          </a:p>
          <a:p>
            <a:pPr lvl="0"/>
            <a:r>
              <a:rPr/>
              <a:t>By default, </a:t>
            </a:r>
            <a:r>
              <a:rPr>
                <a:latin typeface="Courier"/>
              </a:rPr>
              <a:t>Zettlr</a:t>
            </a:r>
            <a:r>
              <a:rPr/>
              <a:t> offers no possibility to export to </a:t>
            </a:r>
            <a:r>
              <a:rPr>
                <a:latin typeface="Courier"/>
              </a:rPr>
              <a:t>.pptx</a:t>
            </a:r>
            <a:r>
              <a:rPr/>
              <a:t> (</a:t>
            </a:r>
            <a:r>
              <a:rPr>
                <a:latin typeface="Courier"/>
              </a:rPr>
              <a:t>PowerPoint</a:t>
            </a:r>
            <a:r>
              <a:rPr/>
              <a:t>). However, </a:t>
            </a:r>
            <a:r>
              <a:rPr>
                <a:latin typeface="Courier"/>
              </a:rPr>
              <a:t>pandoc</a:t>
            </a:r>
            <a:r>
              <a:rPr/>
              <a:t> can do it.</a:t>
            </a:r>
          </a:p>
          <a:p>
            <a:pPr lvl="0"/>
            <a:r>
              <a:rPr/>
              <a:t>Create a new profile with </a:t>
            </a:r>
            <a:r>
              <a:rPr>
                <a:latin typeface="Courier"/>
              </a:rPr>
              <a:t>reader: markdown</a:t>
            </a:r>
            <a:r>
              <a:rPr/>
              <a:t> and </a:t>
            </a:r>
            <a:r>
              <a:rPr>
                <a:latin typeface="Courier"/>
              </a:rPr>
              <a:t>writer: pptx</a:t>
            </a:r>
          </a:p>
          <a:p>
            <a:pPr lvl="0" indent="0" marL="0">
              <a:buNone/>
            </a:pPr>
            <a:r>
              <a:rPr b="1"/>
              <a:t>Challenge 3: modify how things look in </a:t>
            </a:r>
            <a:r>
              <a:rPr b="1">
                <a:latin typeface="Courier"/>
              </a:rPr>
              <a:t>docx</a:t>
            </a:r>
            <a:r>
              <a:rPr b="1"/>
              <a:t>, </a:t>
            </a:r>
            <a:r>
              <a:rPr b="1">
                <a:latin typeface="Courier"/>
              </a:rPr>
              <a:t>pptx</a:t>
            </a:r>
            <a:r>
              <a:rPr b="1"/>
              <a:t>, </a:t>
            </a:r>
            <a:r>
              <a:rPr b="1">
                <a:latin typeface="Courier"/>
              </a:rPr>
              <a:t>odt</a:t>
            </a:r>
          </a:p>
          <a:p>
            <a:pPr lvl="0"/>
            <a:r>
              <a:rPr/>
              <a:t>You can specify a template by adding </a:t>
            </a:r>
            <a:r>
              <a:rPr>
                <a:latin typeface="Courier"/>
              </a:rPr>
              <a:t>reference_doc: template.pptx</a:t>
            </a:r>
            <a:r>
              <a:rPr/>
              <a:t> to the corresponding profile.</a:t>
            </a:r>
          </a:p>
          <a:p>
            <a:pPr lvl="0"/>
            <a:r>
              <a:rPr/>
              <a:t>We provide </a:t>
            </a:r>
            <a:r>
              <a:rPr>
                <a:latin typeface="Courier"/>
              </a:rPr>
              <a:t>custom.docx</a:t>
            </a:r>
            <a:r>
              <a:rPr/>
              <a:t>, </a:t>
            </a:r>
            <a:r>
              <a:rPr>
                <a:latin typeface="Courier"/>
              </a:rPr>
              <a:t>custom.odt</a:t>
            </a:r>
            <a:r>
              <a:rPr/>
              <a:t> and </a:t>
            </a:r>
            <a:r>
              <a:rPr>
                <a:latin typeface="Courier"/>
              </a:rPr>
              <a:t>custom.pptx</a:t>
            </a:r>
          </a:p>
          <a:p>
            <a:pPr lvl="0"/>
            <a:r>
              <a:rPr/>
              <a:t>Modify the slide masters in the provided template</a:t>
            </a:r>
          </a:p>
          <a:p>
            <a:pPr lvl="0"/>
            <a:r>
              <a:rPr/>
              <a:t>For </a:t>
            </a:r>
            <a:r>
              <a:rPr>
                <a:latin typeface="Courier"/>
              </a:rPr>
              <a:t>docx/odt</a:t>
            </a:r>
            <a:r>
              <a:rPr/>
              <a:t>, modify the styles.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Raison d’être</a:t>
            </a:r>
            <a:r>
              <a:rPr/>
              <a:t> of Personal Knowledge Management (PKM)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live in an information society. We are overloaded with information of diverse nature and quality.</a:t>
            </a:r>
          </a:p>
          <a:p>
            <a:pPr lvl="0"/>
            <a:r>
              <a:rPr/>
              <a:t>There is more than </a:t>
            </a:r>
            <a:r>
              <a:rPr i="1"/>
              <a:t>information overload</a:t>
            </a:r>
            <a:r>
              <a:rPr/>
              <a:t>: </a:t>
            </a:r>
            <a:r>
              <a:rPr i="1"/>
              <a:t>tools overload</a:t>
            </a:r>
            <a:r>
              <a:rPr/>
              <a:t>, </a:t>
            </a:r>
            <a:r>
              <a:rPr i="1"/>
              <a:t>social overload</a:t>
            </a:r>
            <a:r>
              <a:rPr/>
              <a:t> and </a:t>
            </a:r>
            <a:r>
              <a:rPr i="1"/>
              <a:t>reference overload</a:t>
            </a:r>
            <a:r>
              <a:rPr/>
              <a:t>.</a:t>
            </a:r>
          </a:p>
          <a:p>
            <a:pPr lvl="0"/>
            <a:r>
              <a:rPr/>
              <a:t>Most individuals are passive against these concerns. However, the digital medium has its very own characteristics we need to embrace to develop a personal.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PKM?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PKM is the field that precisely studies that issue: how, as individuals, can we thrive in the informational age? How can we make the most out of information technologies without feeling overwhelmed?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Management</a:t>
            </a:r>
          </a:p>
          <a:p>
            <a:pPr lvl="0"/>
            <a:r>
              <a:rPr/>
              <a:t>Lifelong learning</a:t>
            </a:r>
          </a:p>
          <a:p>
            <a:pPr lvl="0"/>
            <a:r>
              <a:rPr/>
              <a:t>Communication and interpersonal skills</a:t>
            </a:r>
          </a:p>
          <a:p>
            <a:pPr lvl="0"/>
            <a:r>
              <a:rPr/>
              <a:t>Technological fluency</a:t>
            </a:r>
          </a:p>
          <a:p>
            <a:pPr lvl="0"/>
            <a:r>
              <a:rPr/>
              <a:t>Forecasting and anticipating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skills in PKM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frameworks, models and conceptual tools to build upon your current KM practices.</a:t>
            </a:r>
          </a:p>
          <a:p>
            <a:pPr lvl="0"/>
            <a:r>
              <a:rPr/>
              <a:t>Implement PKM strategies using digital technologies.</a:t>
            </a:r>
          </a:p>
          <a:p>
            <a:pPr lvl="0"/>
            <a:r>
              <a:rPr/>
              <a:t>PKM practices are ultimately personal and evolving constructs.</a:t>
            </a:r>
          </a:p>
          <a:p>
            <a:pPr lvl="0"/>
            <a:r>
              <a:rPr/>
              <a:t>Reflect about the process, iterate, exchange with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concrete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an equilibrium between </a:t>
            </a:r>
            <a:r>
              <a:rPr i="1"/>
              <a:t>content consumption</a:t>
            </a:r>
            <a:r>
              <a:rPr/>
              <a:t> and </a:t>
            </a:r>
            <a:r>
              <a:rPr i="1"/>
              <a:t>content creation</a:t>
            </a:r>
          </a:p>
          <a:p>
            <a:pPr lvl="0"/>
            <a:r>
              <a:rPr/>
              <a:t>Move from </a:t>
            </a:r>
            <a:r>
              <a:rPr i="1"/>
              <a:t>note-taking</a:t>
            </a:r>
            <a:r>
              <a:rPr/>
              <a:t> to </a:t>
            </a:r>
            <a:r>
              <a:rPr i="1"/>
              <a:t>note-making</a:t>
            </a:r>
            <a:r>
              <a:rPr/>
              <a:t>: think about your notes, not just their content</a:t>
            </a:r>
          </a:p>
          <a:p>
            <a:pPr lvl="0"/>
            <a:r>
              <a:rPr/>
              <a:t>Showcase your learning: </a:t>
            </a:r>
            <a:r>
              <a:rPr i="1"/>
              <a:t>learn in public</a:t>
            </a:r>
            <a:r>
              <a:rPr/>
              <a:t>, build a </a:t>
            </a:r>
            <a:r>
              <a:rPr i="1"/>
              <a:t>digital garden</a:t>
            </a:r>
          </a:p>
          <a:p>
            <a:pPr lvl="0"/>
            <a:r>
              <a:rPr/>
              <a:t>View digital tools as opportunities to design new workflows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GUSC model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use the GUSC model. It can be seen as a concretization of the SECI model.</a:t>
            </a:r>
          </a:p>
        </p:txBody>
      </p:sp>
      <p:pic>
        <p:nvPicPr>
          <p:cNvPr descr="gus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0927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→ A simple yet powerful model. We need to associate concrete actions to each phase.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plain text</dc:title>
  <dc:creator>Alan CASTELLINO, Benjamin ABEL</dc:creator>
  <cp:keywords/>
  <dcterms:created xsi:type="dcterms:W3CDTF">2023-12-19T10:06:56Z</dcterms:created>
  <dcterms:modified xsi:type="dcterms:W3CDTF">2023-12-19T10:06:56Z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a.k.a. a gentle introduction to personal knowledge management using Zettlr</vt:lpwstr>
  </property>
  <property fmtid="{D5CDD505-2E9C-101B-9397-08002B2CF9AE}" pid="10" name="toc-title">
    <vt:lpwstr>Table of contents</vt:lpwstr>
  </property>
</Properties>
</file>