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1175" r:id="rId2"/>
    <p:sldId id="1176" r:id="rId3"/>
    <p:sldId id="1190" r:id="rId4"/>
    <p:sldId id="1191" r:id="rId5"/>
    <p:sldId id="1184" r:id="rId6"/>
    <p:sldId id="1185" r:id="rId7"/>
    <p:sldId id="1186" r:id="rId8"/>
    <p:sldId id="1192" r:id="rId9"/>
    <p:sldId id="1187" r:id="rId10"/>
    <p:sldId id="1188" r:id="rId11"/>
    <p:sldId id="1189" r:id="rId12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FF"/>
    <a:srgbClr val="800000"/>
    <a:srgbClr val="FF9900"/>
    <a:srgbClr val="0000FF"/>
    <a:srgbClr val="00D05E"/>
    <a:srgbClr val="FFFFFF"/>
    <a:srgbClr val="FFFF89"/>
    <a:srgbClr val="7E0000"/>
    <a:srgbClr val="3BFF94"/>
    <a:srgbClr val="FD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197" autoAdjust="0"/>
    <p:restoredTop sz="90000" autoAdjust="0"/>
  </p:normalViewPr>
  <p:slideViewPr>
    <p:cSldViewPr snapToGrid="0" snapToObjects="1">
      <p:cViewPr varScale="1">
        <p:scale>
          <a:sx n="108" d="100"/>
          <a:sy n="108" d="100"/>
        </p:scale>
        <p:origin x="-882" y="-78"/>
      </p:cViewPr>
      <p:guideLst>
        <p:guide orient="horz" pos="1070"/>
        <p:guide orient="horz" pos="3247"/>
        <p:guide orient="horz" pos="2150"/>
        <p:guide pos="2880"/>
        <p:guide pos="1176"/>
        <p:guide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2515" y="-96"/>
      </p:cViewPr>
      <p:guideLst>
        <p:guide orient="horz" pos="2952"/>
        <p:guide pos="2233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5433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5433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5B3827-B630-4010-893D-CCC07B7EF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85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5433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1675"/>
            <a:ext cx="4686300" cy="3516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969" y="4452296"/>
            <a:ext cx="5668664" cy="421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5433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81675A-82DA-48EF-9B86-3CC2752D2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05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5"/>
          <p:cNvSpPr>
            <a:spLocks noChangeArrowheads="1"/>
          </p:cNvSpPr>
          <p:nvPr userDrawn="1"/>
        </p:nvSpPr>
        <p:spPr bwMode="auto">
          <a:xfrm>
            <a:off x="0" y="1"/>
            <a:ext cx="9144000" cy="617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59"/>
          <p:cNvSpPr>
            <a:spLocks noChangeArrowheads="1"/>
          </p:cNvSpPr>
          <p:nvPr/>
        </p:nvSpPr>
        <p:spPr bwMode="black">
          <a:xfrm>
            <a:off x="4684713" y="46672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 dirty="0"/>
              <a:t>© </a:t>
            </a:r>
            <a:r>
              <a:rPr lang="en-US" altLang="en-US" sz="1000" dirty="0" smtClean="0"/>
              <a:t>2013</a:t>
            </a:r>
            <a:endParaRPr lang="en-US" altLang="en-US" sz="1000" dirty="0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90525" y="1739900"/>
            <a:ext cx="7954963" cy="22240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Presentation Title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014788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pic>
        <p:nvPicPr>
          <p:cNvPr id="9" name="Picture 5" descr="campus_Umark_footer_990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Shape 30"/>
          <p:cNvPicPr preferRelativeResize="0"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5868077"/>
            <a:ext cx="9143999" cy="101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004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EDC41-A240-46A7-8FAC-AA9EEC549A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97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4313" y="641350"/>
            <a:ext cx="2135187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641350"/>
            <a:ext cx="62579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BE66-1AE2-4017-AE78-2ECA2B2E1D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32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89255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C435-B618-4B39-B949-889CC1B5BF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162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38C2-6157-4729-9DB6-5D4D797002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59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8" y="324436"/>
            <a:ext cx="8079238" cy="498475"/>
          </a:xfrm>
          <a:ln>
            <a:noFill/>
          </a:ln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634435"/>
            <a:ext cx="8447964" cy="4518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2155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925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953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4831F-2E08-4201-9EC2-A13F599B72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94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09649-BB05-4425-A828-28268F6BE2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43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EFBB8-8B2C-4CBE-ACC3-FF229B26F5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18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7FD4-4D2D-45ED-A8E3-098D8F2E22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32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1210-5111-48EB-AF20-4346F8277A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2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5900"/>
            <a:ext cx="82042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Text Box 222"/>
          <p:cNvSpPr txBox="1">
            <a:spLocks noChangeArrowheads="1"/>
          </p:cNvSpPr>
          <p:nvPr/>
        </p:nvSpPr>
        <p:spPr bwMode="black">
          <a:xfrm>
            <a:off x="1447800" y="5238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IBM Research</a:t>
            </a:r>
          </a:p>
        </p:txBody>
      </p:sp>
      <p:sp>
        <p:nvSpPr>
          <p:cNvPr id="1029" name="Line 233"/>
          <p:cNvSpPr>
            <a:spLocks noChangeShapeType="1"/>
          </p:cNvSpPr>
          <p:nvPr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0" name="Line 236"/>
          <p:cNvSpPr>
            <a:spLocks noChangeShapeType="1"/>
          </p:cNvSpPr>
          <p:nvPr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92075"/>
            <a:ext cx="8245475" cy="4984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4" name="Slide Number Placeholder 11"/>
          <p:cNvSpPr txBox="1">
            <a:spLocks/>
          </p:cNvSpPr>
          <p:nvPr userDrawn="1"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F9FC6F2B-67CA-46A1-A72C-CAB3C9AF64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5" descr="campus_Umark_footer_990000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Shape 30"/>
          <p:cNvPicPr preferRelativeResize="0"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" y="5868077"/>
            <a:ext cx="9143999" cy="101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0" i="0">
          <a:ln>
            <a:solidFill>
              <a:schemeClr val="bg1"/>
            </a:solidFill>
          </a:ln>
          <a:solidFill>
            <a:schemeClr val="bg1"/>
          </a:solidFill>
          <a:latin typeface="Arial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2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1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1739900"/>
            <a:ext cx="8343572" cy="2224088"/>
          </a:xfrm>
          <a:ln>
            <a:noFill/>
          </a:ln>
        </p:spPr>
        <p:txBody>
          <a:bodyPr/>
          <a:lstStyle/>
          <a:p>
            <a:pPr algn="ctr"/>
            <a:r>
              <a:rPr lang="en-US" dirty="0" smtClean="0"/>
              <a:t>Modeling and Mapping Smart Grid Vocabulary</a:t>
            </a:r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5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BuildingAutomationSystem-86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4" y="3420208"/>
            <a:ext cx="3744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…is also guaranteed to do </a:t>
            </a:r>
            <a:r>
              <a:rPr lang="en-US" dirty="0" err="1" smtClean="0">
                <a:solidFill>
                  <a:schemeClr val="bg1"/>
                </a:solidFill>
              </a:rPr>
              <a:t>LoadManagement</a:t>
            </a:r>
            <a:r>
              <a:rPr lang="en-US" dirty="0" smtClean="0">
                <a:solidFill>
                  <a:schemeClr val="bg1"/>
                </a:solidFill>
              </a:rPr>
              <a:t>, because in this example it can do everything BuildingManagementSystem-89 can do, plus possibly more.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0423" y="864053"/>
            <a:ext cx="36099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2607408" y="1850063"/>
            <a:ext cx="2951014" cy="553915"/>
            <a:chOff x="1900386" y="1485171"/>
            <a:chExt cx="2951014" cy="553915"/>
          </a:xfrm>
        </p:grpSpPr>
        <p:sp>
          <p:nvSpPr>
            <p:cNvPr id="8" name="Right Arrow 7"/>
            <p:cNvSpPr/>
            <p:nvPr/>
          </p:nvSpPr>
          <p:spPr>
            <a:xfrm>
              <a:off x="3795086" y="1605908"/>
              <a:ext cx="1056314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0386" y="1485171"/>
              <a:ext cx="1962623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Actor (from TC8 WG6)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98616" y="793717"/>
            <a:ext cx="2951014" cy="553915"/>
            <a:chOff x="1900386" y="1485171"/>
            <a:chExt cx="2951014" cy="553915"/>
          </a:xfrm>
        </p:grpSpPr>
        <p:sp>
          <p:nvSpPr>
            <p:cNvPr id="11" name="Right Arrow 10"/>
            <p:cNvSpPr/>
            <p:nvPr/>
          </p:nvSpPr>
          <p:spPr>
            <a:xfrm>
              <a:off x="3795086" y="1605908"/>
              <a:ext cx="1056314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0386" y="1485171"/>
              <a:ext cx="1962623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Actor (from CSWG NISTIR 7628)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032" y="2860433"/>
            <a:ext cx="4879366" cy="2632770"/>
            <a:chOff x="3851032" y="2860433"/>
            <a:chExt cx="4879366" cy="2632770"/>
          </a:xfrm>
        </p:grpSpPr>
        <p:sp>
          <p:nvSpPr>
            <p:cNvPr id="14" name="Rectangle 13"/>
            <p:cNvSpPr/>
            <p:nvPr/>
          </p:nvSpPr>
          <p:spPr>
            <a:xfrm>
              <a:off x="3858497" y="2860433"/>
              <a:ext cx="4871901" cy="263277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1032" y="4776464"/>
              <a:ext cx="953490" cy="304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Neutral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1606505"/>
            <a:ext cx="750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we correctly categorize systems and services, we can begin to identify where interoperability is possible, and where there will be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1357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do we relate terms among the 20+ groups who have contributed their vocabularies to the Architecture Committee?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Sometimes the same word means different things</a:t>
            </a:r>
          </a:p>
          <a:p>
            <a:pPr>
              <a:buNone/>
            </a:pPr>
            <a:r>
              <a:rPr lang="en-US" dirty="0" smtClean="0"/>
              <a:t>Sometimes different words mean the same thing</a:t>
            </a:r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135744"/>
          </a:xfrm>
        </p:spPr>
        <p:txBody>
          <a:bodyPr/>
          <a:lstStyle/>
          <a:p>
            <a:r>
              <a:rPr lang="en-US" sz="2400" dirty="0" smtClean="0"/>
              <a:t>Collect terms to create a vocabulary set</a:t>
            </a:r>
          </a:p>
          <a:p>
            <a:r>
              <a:rPr lang="en-US" sz="2400" dirty="0" smtClean="0"/>
              <a:t>Categorize terms by abstraction level</a:t>
            </a:r>
          </a:p>
          <a:p>
            <a:pPr lvl="1"/>
            <a:r>
              <a:rPr lang="en-US" sz="2000" dirty="0" smtClean="0"/>
              <a:t>Conceptual</a:t>
            </a:r>
          </a:p>
          <a:p>
            <a:pPr lvl="1"/>
            <a:r>
              <a:rPr lang="en-US" sz="2000" dirty="0" smtClean="0"/>
              <a:t>Logical</a:t>
            </a:r>
          </a:p>
          <a:p>
            <a:pPr lvl="1"/>
            <a:r>
              <a:rPr lang="en-US" sz="2000" dirty="0" smtClean="0"/>
              <a:t>Physical</a:t>
            </a:r>
          </a:p>
          <a:p>
            <a:r>
              <a:rPr lang="en-US" sz="2400" dirty="0" smtClean="0"/>
              <a:t>Categorize terms by type</a:t>
            </a:r>
          </a:p>
          <a:p>
            <a:pPr lvl="1"/>
            <a:r>
              <a:rPr lang="en-US" sz="2000" dirty="0" smtClean="0"/>
              <a:t>Actor</a:t>
            </a:r>
          </a:p>
          <a:p>
            <a:pPr lvl="1"/>
            <a:r>
              <a:rPr lang="en-US" sz="2000" dirty="0" smtClean="0"/>
              <a:t>Service</a:t>
            </a:r>
          </a:p>
          <a:p>
            <a:pPr lvl="1"/>
            <a:r>
              <a:rPr lang="en-US" sz="2000" dirty="0" err="1" smtClean="0"/>
              <a:t>ServiceComposition</a:t>
            </a:r>
            <a:endParaRPr lang="en-US" sz="20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464258"/>
          </a:xfrm>
        </p:spPr>
        <p:txBody>
          <a:bodyPr/>
          <a:lstStyle/>
          <a:p>
            <a:r>
              <a:rPr lang="en-US" sz="2000" dirty="0" smtClean="0"/>
              <a:t>Clearly define some neutral </a:t>
            </a:r>
            <a:r>
              <a:rPr lang="en-US" sz="2000" dirty="0" smtClean="0"/>
              <a:t>terms in a neutral model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e.g.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err="1" smtClean="0"/>
              <a:t>HomeEnergyManagementLogicalDevice</a:t>
            </a:r>
            <a:r>
              <a:rPr lang="en-US" sz="1600" dirty="0" smtClean="0"/>
              <a:t> (an Actor)</a:t>
            </a:r>
          </a:p>
          <a:p>
            <a:pPr lvl="1">
              <a:buNone/>
            </a:pPr>
            <a:r>
              <a:rPr lang="en-US" sz="1600" dirty="0" smtClean="0"/>
              <a:t>…as distinct from: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err="1" smtClean="0"/>
              <a:t>HomeEnergyManagementLogicalServices</a:t>
            </a:r>
            <a:r>
              <a:rPr lang="en-US" sz="1600" dirty="0" smtClean="0"/>
              <a:t> (a </a:t>
            </a:r>
            <a:r>
              <a:rPr lang="en-US" sz="1600" dirty="0" err="1" smtClean="0"/>
              <a:t>ServiceComposition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…which might be composed of</a:t>
            </a:r>
          </a:p>
          <a:p>
            <a:pPr lvl="1">
              <a:buNone/>
            </a:pPr>
            <a:r>
              <a:rPr lang="en-US" sz="1600" dirty="0" err="1" smtClean="0"/>
              <a:t>EnergyMonitoring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err="1" smtClean="0"/>
              <a:t>LoadManagement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…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Map </a:t>
            </a:r>
            <a:r>
              <a:rPr lang="en-US" sz="2000" dirty="0" smtClean="0"/>
              <a:t>use case concepts to those terms</a:t>
            </a:r>
          </a:p>
          <a:p>
            <a:r>
              <a:rPr lang="en-US" sz="2000" dirty="0" smtClean="0"/>
              <a:t>Map </a:t>
            </a:r>
            <a:r>
              <a:rPr lang="en-US" sz="2000" dirty="0" smtClean="0"/>
              <a:t>the collected vocabulary </a:t>
            </a:r>
            <a:r>
              <a:rPr lang="en-US" sz="2000" dirty="0" smtClean="0"/>
              <a:t>set to those terms</a:t>
            </a:r>
            <a:endParaRPr lang="en-US" sz="2000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Home Energy Management Device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0" y="2916691"/>
            <a:ext cx="36195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215900" y="1186543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…is defined as something that provides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HomeEnergyManagementLogicalServices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and that collection of services is defined below.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Providing the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HomeEnergyManagementLogicalServices</a:t>
            </a:r>
            <a:r>
              <a:rPr lang="en-US" dirty="0" smtClean="0">
                <a:solidFill>
                  <a:schemeClr val="bg1"/>
                </a:solidFill>
              </a:rPr>
              <a:t> means that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can perform all of the services in the collection.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24953" y="2795954"/>
            <a:ext cx="2236422" cy="553915"/>
            <a:chOff x="6224953" y="2795954"/>
            <a:chExt cx="2236422" cy="553915"/>
          </a:xfrm>
        </p:grpSpPr>
        <p:sp>
          <p:nvSpPr>
            <p:cNvPr id="6" name="Rectangle 5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24953" y="3859823"/>
            <a:ext cx="2716824" cy="553915"/>
            <a:chOff x="6224953" y="2795954"/>
            <a:chExt cx="2716824" cy="553915"/>
          </a:xfrm>
        </p:grpSpPr>
        <p:sp>
          <p:nvSpPr>
            <p:cNvPr id="10" name="Rectangle 9"/>
            <p:cNvSpPr/>
            <p:nvPr/>
          </p:nvSpPr>
          <p:spPr>
            <a:xfrm>
              <a:off x="7007469" y="2795954"/>
              <a:ext cx="1934308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ServiceComposition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76703" y="4946979"/>
            <a:ext cx="2236422" cy="553915"/>
            <a:chOff x="6224953" y="2795954"/>
            <a:chExt cx="2236422" cy="553915"/>
          </a:xfrm>
        </p:grpSpPr>
        <p:sp>
          <p:nvSpPr>
            <p:cNvPr id="13" name="Rectangle 12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Some Logical Service Collections</a:t>
            </a:r>
            <a:endParaRPr lang="en-US" dirty="0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67" y="1023938"/>
            <a:ext cx="56959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5296459" y="1023937"/>
            <a:ext cx="2716824" cy="553915"/>
            <a:chOff x="6224953" y="2795954"/>
            <a:chExt cx="2716824" cy="553915"/>
          </a:xfrm>
        </p:grpSpPr>
        <p:sp>
          <p:nvSpPr>
            <p:cNvPr id="6" name="Rectangle 5"/>
            <p:cNvSpPr/>
            <p:nvPr/>
          </p:nvSpPr>
          <p:spPr>
            <a:xfrm>
              <a:off x="7007469" y="2795954"/>
              <a:ext cx="1934308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ServiceComposition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6459" y="3147647"/>
            <a:ext cx="2716824" cy="553915"/>
            <a:chOff x="6224953" y="2795954"/>
            <a:chExt cx="2716824" cy="553915"/>
          </a:xfrm>
        </p:grpSpPr>
        <p:sp>
          <p:nvSpPr>
            <p:cNvPr id="9" name="Rectangle 8"/>
            <p:cNvSpPr/>
            <p:nvPr/>
          </p:nvSpPr>
          <p:spPr>
            <a:xfrm>
              <a:off x="7007469" y="2795954"/>
              <a:ext cx="1934308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ServiceComposition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76861" y="4193931"/>
            <a:ext cx="2236422" cy="553915"/>
            <a:chOff x="6224953" y="2795954"/>
            <a:chExt cx="2236422" cy="553915"/>
          </a:xfrm>
        </p:grpSpPr>
        <p:sp>
          <p:nvSpPr>
            <p:cNvPr id="12" name="Rectangle 11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96459" y="2083777"/>
            <a:ext cx="2236422" cy="553915"/>
            <a:chOff x="6224953" y="2795954"/>
            <a:chExt cx="2236422" cy="553915"/>
          </a:xfrm>
        </p:grpSpPr>
        <p:sp>
          <p:nvSpPr>
            <p:cNvPr id="15" name="Rectangle 14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52044" y="5280148"/>
            <a:ext cx="2716824" cy="553915"/>
            <a:chOff x="6224953" y="2795954"/>
            <a:chExt cx="2716824" cy="553915"/>
          </a:xfrm>
        </p:grpSpPr>
        <p:sp>
          <p:nvSpPr>
            <p:cNvPr id="21" name="Rectangle 20"/>
            <p:cNvSpPr/>
            <p:nvPr/>
          </p:nvSpPr>
          <p:spPr>
            <a:xfrm>
              <a:off x="7007469" y="2795954"/>
              <a:ext cx="1934308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ServiceComposition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200" dirty="0" smtClean="0"/>
              <a:t>Mapping Use Case Terms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09" y="590549"/>
            <a:ext cx="3928766" cy="506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2874" y="810358"/>
            <a:ext cx="4782424" cy="49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6907578" y="4932485"/>
            <a:ext cx="2236422" cy="553915"/>
            <a:chOff x="6224953" y="2795954"/>
            <a:chExt cx="2236422" cy="553915"/>
          </a:xfrm>
        </p:grpSpPr>
        <p:sp>
          <p:nvSpPr>
            <p:cNvPr id="9" name="Rectangle 8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Let’s look at this term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The HEM in the </a:t>
            </a:r>
            <a:r>
              <a:rPr lang="en-US" sz="3600" dirty="0" smtClean="0"/>
              <a:t>AEP/EPRI use </a:t>
            </a:r>
            <a:r>
              <a:rPr lang="en-US" sz="3600" dirty="0" smtClean="0"/>
              <a:t>case</a:t>
            </a:r>
            <a:endParaRPr lang="en-US" sz="36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1590675"/>
            <a:ext cx="70008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407" y="729343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…fulfills the definition of the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HomeEnergyManagementLogicalDevice</a:t>
            </a:r>
            <a:r>
              <a:rPr lang="en-US" dirty="0" smtClean="0">
                <a:solidFill>
                  <a:schemeClr val="bg1"/>
                </a:solidFill>
              </a:rPr>
              <a:t>, plus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provides the </a:t>
            </a:r>
            <a:r>
              <a:rPr lang="en-US" dirty="0" err="1" smtClean="0">
                <a:solidFill>
                  <a:schemeClr val="bg1"/>
                </a:solidFill>
              </a:rPr>
              <a:t>LoadForecasting</a:t>
            </a:r>
            <a:r>
              <a:rPr lang="en-US" dirty="0" smtClean="0">
                <a:solidFill>
                  <a:schemeClr val="bg1"/>
                </a:solidFill>
              </a:rPr>
              <a:t> service and </a:t>
            </a:r>
            <a:r>
              <a:rPr lang="en-US" dirty="0" err="1" smtClean="0">
                <a:solidFill>
                  <a:schemeClr val="bg1"/>
                </a:solidFill>
              </a:rPr>
              <a:t>DeviceHealthMonitoring</a:t>
            </a:r>
            <a:r>
              <a:rPr lang="en-US" dirty="0" smtClean="0">
                <a:solidFill>
                  <a:schemeClr val="bg1"/>
                </a:solidFill>
              </a:rPr>
              <a:t> service.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73272" y="1485171"/>
            <a:ext cx="3018937" cy="553915"/>
            <a:chOff x="6224953" y="2795954"/>
            <a:chExt cx="2236422" cy="553915"/>
          </a:xfrm>
        </p:grpSpPr>
        <p:sp>
          <p:nvSpPr>
            <p:cNvPr id="9" name="Right Arrow 8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07468" y="2795954"/>
              <a:ext cx="1453907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Actor (from use case)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8416" y="1593611"/>
            <a:ext cx="1453906" cy="1201694"/>
            <a:chOff x="998416" y="1637571"/>
            <a:chExt cx="1453906" cy="1201694"/>
          </a:xfrm>
        </p:grpSpPr>
        <p:sp>
          <p:nvSpPr>
            <p:cNvPr id="11" name="Rectangle 10"/>
            <p:cNvSpPr/>
            <p:nvPr/>
          </p:nvSpPr>
          <p:spPr>
            <a:xfrm>
              <a:off x="998416" y="1637571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14171589" flipH="1">
              <a:off x="1877647" y="229736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55062" y="4713410"/>
            <a:ext cx="2236422" cy="553915"/>
            <a:chOff x="6224953" y="2795954"/>
            <a:chExt cx="2236422" cy="553915"/>
          </a:xfrm>
        </p:grpSpPr>
        <p:sp>
          <p:nvSpPr>
            <p:cNvPr id="15" name="Rectangle 14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70901" y="3650850"/>
            <a:ext cx="2716824" cy="553915"/>
            <a:chOff x="6224953" y="2795954"/>
            <a:chExt cx="2716824" cy="553915"/>
          </a:xfrm>
        </p:grpSpPr>
        <p:sp>
          <p:nvSpPr>
            <p:cNvPr id="18" name="Rectangle 17"/>
            <p:cNvSpPr/>
            <p:nvPr/>
          </p:nvSpPr>
          <p:spPr>
            <a:xfrm>
              <a:off x="7007469" y="2795954"/>
              <a:ext cx="1934308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ServiceComposition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438304" y="3096935"/>
            <a:ext cx="1453906" cy="55391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2115533" flipH="1">
            <a:off x="6796466" y="3011197"/>
            <a:ext cx="782515" cy="301294"/>
          </a:xfrm>
          <a:prstGeom prst="righ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715249" flipH="1">
            <a:off x="5340772" y="3095185"/>
            <a:ext cx="2322375" cy="301294"/>
          </a:xfrm>
          <a:prstGeom prst="righ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43448" y="2523392"/>
            <a:ext cx="8295044" cy="3235632"/>
            <a:chOff x="743448" y="2523392"/>
            <a:chExt cx="8295044" cy="3235632"/>
          </a:xfrm>
        </p:grpSpPr>
        <p:sp>
          <p:nvSpPr>
            <p:cNvPr id="27" name="Rectangle 26"/>
            <p:cNvSpPr/>
            <p:nvPr/>
          </p:nvSpPr>
          <p:spPr>
            <a:xfrm>
              <a:off x="756138" y="2523392"/>
              <a:ext cx="8282354" cy="319160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3448" y="538969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Neutral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BuildingManagementSystem-89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407" y="729343"/>
            <a:ext cx="823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…also fulfills the definition of the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HomeEnergyManagementLogicalDevice</a:t>
            </a:r>
            <a:r>
              <a:rPr lang="en-US" dirty="0" smtClean="0">
                <a:solidFill>
                  <a:schemeClr val="bg1"/>
                </a:solidFill>
              </a:rPr>
              <a:t>, plus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probably also provides other services. 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938" y="1785459"/>
            <a:ext cx="36099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16700" y="2492188"/>
            <a:ext cx="25273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 does this help? Because if you want to interface with something that is a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skos:narrowMatch</a:t>
            </a:r>
            <a:r>
              <a:rPr lang="en-US" sz="1600" dirty="0" smtClean="0">
                <a:solidFill>
                  <a:schemeClr val="bg1"/>
                </a:solidFill>
              </a:rPr>
              <a:t> to a </a:t>
            </a:r>
            <a:r>
              <a:rPr lang="en-US" sz="1600" dirty="0" err="1" smtClean="0">
                <a:solidFill>
                  <a:schemeClr val="bg1"/>
                </a:solidFill>
              </a:rPr>
              <a:t>HomeEnergyManagementLogicalDevice</a:t>
            </a:r>
            <a:r>
              <a:rPr lang="en-US" sz="1600" dirty="0" smtClean="0">
                <a:solidFill>
                  <a:schemeClr val="bg1"/>
                </a:solidFill>
              </a:rPr>
              <a:t>, then you are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guaranteed that it can perform </a:t>
            </a:r>
            <a:r>
              <a:rPr lang="en-US" sz="1600" dirty="0" err="1" smtClean="0">
                <a:solidFill>
                  <a:schemeClr val="bg1"/>
                </a:solidFill>
              </a:rPr>
              <a:t>LoadManagement</a:t>
            </a:r>
            <a:r>
              <a:rPr lang="en-US" sz="1600" dirty="0" smtClean="0">
                <a:solidFill>
                  <a:schemeClr val="bg1"/>
                </a:solidFill>
              </a:rPr>
              <a:t> (for example).</a:t>
            </a:r>
          </a:p>
          <a:p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5900" y="1678610"/>
            <a:ext cx="2951014" cy="553915"/>
            <a:chOff x="1900386" y="1485171"/>
            <a:chExt cx="2951014" cy="553915"/>
          </a:xfrm>
        </p:grpSpPr>
        <p:sp>
          <p:nvSpPr>
            <p:cNvPr id="14" name="Right Arrow 13"/>
            <p:cNvSpPr/>
            <p:nvPr/>
          </p:nvSpPr>
          <p:spPr>
            <a:xfrm>
              <a:off x="3795086" y="1605908"/>
              <a:ext cx="1056314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0386" y="1485171"/>
              <a:ext cx="1962623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Actor (from TC8 WG6)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923" y="2716823"/>
            <a:ext cx="5677175" cy="2632770"/>
            <a:chOff x="2989385" y="2294792"/>
            <a:chExt cx="5677175" cy="2632770"/>
          </a:xfrm>
        </p:grpSpPr>
        <p:sp>
          <p:nvSpPr>
            <p:cNvPr id="10" name="Rectangle 9"/>
            <p:cNvSpPr/>
            <p:nvPr/>
          </p:nvSpPr>
          <p:spPr>
            <a:xfrm>
              <a:off x="2998070" y="2294792"/>
              <a:ext cx="5668490" cy="263277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9385" y="4562503"/>
              <a:ext cx="1109392" cy="304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Neutral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86232</TotalTime>
  <Words>360</Words>
  <Application>Microsoft Office PowerPoint</Application>
  <PresentationFormat>On-screen Show (4:3)</PresentationFormat>
  <Paragraphs>92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1_Default Design</vt:lpstr>
      <vt:lpstr>Modeling and Mapping Smart Grid Vocabulary</vt:lpstr>
      <vt:lpstr>Challenge</vt:lpstr>
      <vt:lpstr>Approach</vt:lpstr>
      <vt:lpstr>Approach (continued)</vt:lpstr>
      <vt:lpstr>Home Energy Management Device</vt:lpstr>
      <vt:lpstr>Some Logical Service Collections</vt:lpstr>
      <vt:lpstr>Mapping Use Case Terms</vt:lpstr>
      <vt:lpstr>The HEM in the AEP/EPRI use case</vt:lpstr>
      <vt:lpstr>BuildingManagementSystem-89</vt:lpstr>
      <vt:lpstr>BuildingAutomationSystem-86</vt:lpstr>
      <vt:lpstr>Implications</vt:lpstr>
    </vt:vector>
  </TitlesOfParts>
  <Company>Carnegie Mellon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Transforming, Testing &amp; Explaining Smart Grid Interoperability Models</dc:title>
  <dc:creator>Steve Ray</dc:creator>
  <cp:lastModifiedBy>Steve</cp:lastModifiedBy>
  <cp:revision>2610</cp:revision>
  <cp:lastPrinted>2012-11-07T14:51:15Z</cp:lastPrinted>
  <dcterms:created xsi:type="dcterms:W3CDTF">2002-08-23T15:26:08Z</dcterms:created>
  <dcterms:modified xsi:type="dcterms:W3CDTF">2016-10-17T22:57:43Z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1MpzMJvpc2_gP-s30D4aTKUE3UWk8upSRN6x4sJMHt1g</vt:lpwstr>
  </property>
  <property fmtid="{D5CDD505-2E9C-101B-9397-08002B2CF9AE}" pid="3" name="Google.Documents.RevisionId">
    <vt:lpwstr>00590516212335318651</vt:lpwstr>
  </property>
  <property fmtid="{D5CDD505-2E9C-101B-9397-08002B2CF9AE}" pid="4" name="Google.Documents.PreviousRevisionId">
    <vt:lpwstr>07214289534329033167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