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1175" r:id="rId2"/>
    <p:sldId id="1176" r:id="rId3"/>
    <p:sldId id="1190" r:id="rId4"/>
    <p:sldId id="1191" r:id="rId5"/>
    <p:sldId id="1193" r:id="rId6"/>
    <p:sldId id="1184" r:id="rId7"/>
    <p:sldId id="1185" r:id="rId8"/>
    <p:sldId id="1186" r:id="rId9"/>
    <p:sldId id="1192" r:id="rId10"/>
    <p:sldId id="1187" r:id="rId11"/>
    <p:sldId id="1188" r:id="rId12"/>
    <p:sldId id="1189" r:id="rId13"/>
  </p:sldIdLst>
  <p:sldSz cx="9144000" cy="6858000" type="screen4x3"/>
  <p:notesSz cx="7086600" cy="9372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699FF"/>
    <a:srgbClr val="800000"/>
    <a:srgbClr val="FF9900"/>
    <a:srgbClr val="0000FF"/>
    <a:srgbClr val="00D05E"/>
    <a:srgbClr val="FFFFFF"/>
    <a:srgbClr val="FFFF89"/>
    <a:srgbClr val="7E0000"/>
    <a:srgbClr val="3BFF94"/>
    <a:srgbClr val="FD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97" autoAdjust="0"/>
    <p:restoredTop sz="90000" autoAdjust="0"/>
  </p:normalViewPr>
  <p:slideViewPr>
    <p:cSldViewPr snapToGrid="0" snapToObjects="1">
      <p:cViewPr varScale="1">
        <p:scale>
          <a:sx n="90" d="100"/>
          <a:sy n="90" d="100"/>
        </p:scale>
        <p:origin x="-1422" y="-120"/>
      </p:cViewPr>
      <p:guideLst>
        <p:guide orient="horz" pos="1070"/>
        <p:guide orient="horz" pos="3247"/>
        <p:guide orient="horz" pos="2150"/>
        <p:guide pos="2880"/>
        <p:guide pos="1176"/>
        <p:guide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40" d="100"/>
          <a:sy n="40" d="100"/>
        </p:scale>
        <p:origin x="-2515" y="-96"/>
      </p:cViewPr>
      <p:guideLst>
        <p:guide orient="horz" pos="2952"/>
        <p:guide pos="2233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69630" cy="4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49" tIns="44974" rIns="89949" bIns="44974" numCol="1" anchor="t" anchorCtr="0" compatLnSpc="1">
            <a:prstTxWarp prst="textNoShape">
              <a:avLst/>
            </a:prstTxWarp>
          </a:bodyPr>
          <a:lstStyle>
            <a:lvl1pPr defTabSz="898887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5433" y="2"/>
            <a:ext cx="3069630" cy="4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49" tIns="44974" rIns="89949" bIns="44974" numCol="1" anchor="t" anchorCtr="0" compatLnSpc="1">
            <a:prstTxWarp prst="textNoShape">
              <a:avLst/>
            </a:prstTxWarp>
          </a:bodyPr>
          <a:lstStyle>
            <a:lvl1pPr algn="r" defTabSz="898887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42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01492"/>
            <a:ext cx="3069630" cy="4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49" tIns="44974" rIns="89949" bIns="44974" numCol="1" anchor="b" anchorCtr="0" compatLnSpc="1">
            <a:prstTxWarp prst="textNoShape">
              <a:avLst/>
            </a:prstTxWarp>
          </a:bodyPr>
          <a:lstStyle>
            <a:lvl1pPr defTabSz="898887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42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5433" y="8901492"/>
            <a:ext cx="3069630" cy="4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49" tIns="44974" rIns="89949" bIns="44974" numCol="1" anchor="b" anchorCtr="0" compatLnSpc="1">
            <a:prstTxWarp prst="textNoShape">
              <a:avLst/>
            </a:prstTxWarp>
          </a:bodyPr>
          <a:lstStyle>
            <a:lvl1pPr algn="r" defTabSz="898887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D5B3827-B630-4010-893D-CCC07B7EF2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8528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69630" cy="4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49" tIns="44974" rIns="89949" bIns="44974" numCol="1" anchor="t" anchorCtr="0" compatLnSpc="1">
            <a:prstTxWarp prst="textNoShape">
              <a:avLst/>
            </a:prstTxWarp>
          </a:bodyPr>
          <a:lstStyle>
            <a:lvl1pPr defTabSz="898887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5433" y="2"/>
            <a:ext cx="3069630" cy="4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49" tIns="44974" rIns="89949" bIns="44974" numCol="1" anchor="t" anchorCtr="0" compatLnSpc="1">
            <a:prstTxWarp prst="textNoShape">
              <a:avLst/>
            </a:prstTxWarp>
          </a:bodyPr>
          <a:lstStyle>
            <a:lvl1pPr algn="r" defTabSz="898887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1675"/>
            <a:ext cx="4686300" cy="3516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969" y="4452296"/>
            <a:ext cx="5668664" cy="4216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49" tIns="44974" rIns="89949" bIns="449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1492"/>
            <a:ext cx="3069630" cy="4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49" tIns="44974" rIns="89949" bIns="44974" numCol="1" anchor="b" anchorCtr="0" compatLnSpc="1">
            <a:prstTxWarp prst="textNoShape">
              <a:avLst/>
            </a:prstTxWarp>
          </a:bodyPr>
          <a:lstStyle>
            <a:lvl1pPr defTabSz="898887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5433" y="8901492"/>
            <a:ext cx="3069630" cy="4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49" tIns="44974" rIns="89949" bIns="44974" numCol="1" anchor="b" anchorCtr="0" compatLnSpc="1">
            <a:prstTxWarp prst="textNoShape">
              <a:avLst/>
            </a:prstTxWarp>
          </a:bodyPr>
          <a:lstStyle>
            <a:lvl1pPr algn="r" defTabSz="898887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881675A-82DA-48EF-9B86-3CC2752D2C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40557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5"/>
          <p:cNvSpPr>
            <a:spLocks noChangeArrowheads="1"/>
          </p:cNvSpPr>
          <p:nvPr userDrawn="1"/>
        </p:nvSpPr>
        <p:spPr bwMode="auto">
          <a:xfrm>
            <a:off x="0" y="1"/>
            <a:ext cx="9144000" cy="6172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159"/>
          <p:cNvSpPr>
            <a:spLocks noChangeArrowheads="1"/>
          </p:cNvSpPr>
          <p:nvPr/>
        </p:nvSpPr>
        <p:spPr bwMode="black">
          <a:xfrm>
            <a:off x="4684713" y="466725"/>
            <a:ext cx="2895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altLang="en-US" sz="1000" dirty="0"/>
              <a:t>© </a:t>
            </a:r>
            <a:r>
              <a:rPr lang="en-US" altLang="en-US" sz="1000" dirty="0" smtClean="0"/>
              <a:t>2013</a:t>
            </a:r>
            <a:endParaRPr lang="en-US" altLang="en-US" sz="1000" dirty="0"/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90525" y="1739900"/>
            <a:ext cx="7954963" cy="22240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en-US" dirty="0"/>
              <a:t>Presentation Title</a:t>
            </a:r>
          </a:p>
        </p:txBody>
      </p:sp>
      <p:sp>
        <p:nvSpPr>
          <p:cNvPr id="33801" name="Rectangle 9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49450" y="4014788"/>
            <a:ext cx="6400800" cy="13843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en-US" altLang="en-US"/>
              <a:t>Presentation Subtitle</a:t>
            </a:r>
            <a:br>
              <a:rPr lang="en-US" altLang="en-US"/>
            </a:br>
            <a:r>
              <a:rPr lang="en-US" altLang="en-US"/>
              <a:t>Subtitle Second Line</a:t>
            </a:r>
          </a:p>
        </p:txBody>
      </p:sp>
      <p:pic>
        <p:nvPicPr>
          <p:cNvPr id="9" name="Picture 5" descr="campus_Umark_footer_990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Shape 30"/>
          <p:cNvPicPr preferRelativeResize="0"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" y="5868077"/>
            <a:ext cx="9143999" cy="1014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500499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EDC41-A240-46A7-8FAC-AA9EEC549AA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6976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4313" y="641350"/>
            <a:ext cx="2135187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988" y="641350"/>
            <a:ext cx="6257925" cy="550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2BE66-1AE2-4017-AE78-2ECA2B2E1D0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7321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8" y="641350"/>
            <a:ext cx="8245475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485900"/>
            <a:ext cx="8204200" cy="2254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3892550"/>
            <a:ext cx="8204200" cy="2254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FC435-B618-4B39-B949-889CC1B5BF0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01620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8" y="641350"/>
            <a:ext cx="8245475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485900"/>
            <a:ext cx="4025900" cy="4660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485900"/>
            <a:ext cx="4025900" cy="4660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E38C2-6157-4729-9DB6-5D4D797002F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4598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138" y="324436"/>
            <a:ext cx="8079238" cy="498475"/>
          </a:xfrm>
          <a:ln>
            <a:noFill/>
          </a:ln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1634435"/>
            <a:ext cx="8447964" cy="45187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02155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39256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485900"/>
            <a:ext cx="4025900" cy="4660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485900"/>
            <a:ext cx="4025900" cy="4660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9535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4831F-2E08-4201-9EC2-A13F599B726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394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09649-BB05-4425-A828-28268F6BE21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2437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EFBB8-8B2C-4CBE-ACC3-FF229B26F5F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4182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87FD4-4D2D-45ED-A8E3-098D8F2E22E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6321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71210-5111-48EB-AF20-4346F8277AA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827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485900"/>
            <a:ext cx="8204200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Text Box 222"/>
          <p:cNvSpPr txBox="1">
            <a:spLocks noChangeArrowheads="1"/>
          </p:cNvSpPr>
          <p:nvPr/>
        </p:nvSpPr>
        <p:spPr bwMode="black">
          <a:xfrm>
            <a:off x="1447800" y="52388"/>
            <a:ext cx="1308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400" dirty="0" smtClean="0"/>
              <a:t>IBM Research</a:t>
            </a:r>
          </a:p>
        </p:txBody>
      </p:sp>
      <p:sp>
        <p:nvSpPr>
          <p:cNvPr id="1029" name="Line 233"/>
          <p:cNvSpPr>
            <a:spLocks noChangeShapeType="1"/>
          </p:cNvSpPr>
          <p:nvPr/>
        </p:nvSpPr>
        <p:spPr bwMode="black">
          <a:xfrm>
            <a:off x="1447800" y="147638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30" name="Line 236"/>
          <p:cNvSpPr>
            <a:spLocks noChangeShapeType="1"/>
          </p:cNvSpPr>
          <p:nvPr/>
        </p:nvSpPr>
        <p:spPr bwMode="black">
          <a:xfrm>
            <a:off x="1447800" y="6475413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3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5900" y="92075"/>
            <a:ext cx="8245475" cy="49847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4" name="Slide Number Placeholder 11"/>
          <p:cNvSpPr txBox="1">
            <a:spLocks/>
          </p:cNvSpPr>
          <p:nvPr userDrawn="1"/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F9FC6F2B-67CA-46A1-A72C-CAB3C9AF64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5" name="Picture 5" descr="campus_Umark_footer_990000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Shape 30"/>
          <p:cNvPicPr preferRelativeResize="0"/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1" y="5868077"/>
            <a:ext cx="9143999" cy="10146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  <p:sldLayoutId id="2147484106" r:id="rId12"/>
    <p:sldLayoutId id="214748410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0" i="0">
          <a:ln>
            <a:solidFill>
              <a:schemeClr val="bg1"/>
            </a:solidFill>
          </a:ln>
          <a:solidFill>
            <a:schemeClr val="bg1"/>
          </a:solidFill>
          <a:latin typeface="Arial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50888" indent="-28575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itchFamily="34" charset="0"/>
        <a:buChar char="–"/>
        <a:defRPr sz="16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14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1200">
          <a:solidFill>
            <a:schemeClr val="bg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1100">
          <a:solidFill>
            <a:schemeClr val="bg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bg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bg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bg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525" y="1739900"/>
            <a:ext cx="8343572" cy="2224088"/>
          </a:xfrm>
          <a:ln>
            <a:noFill/>
          </a:ln>
        </p:spPr>
        <p:txBody>
          <a:bodyPr/>
          <a:lstStyle/>
          <a:p>
            <a:pPr algn="ctr"/>
            <a:r>
              <a:rPr lang="en-US" dirty="0" smtClean="0"/>
              <a:t>Modeling and Mapping Smart Grid Vocabulary</a:t>
            </a:r>
            <a:endParaRPr lang="en-US" dirty="0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106363" y="6475413"/>
            <a:ext cx="1006475" cy="3206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09649-BB05-4425-A828-28268F6BE215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650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BuildingManagementSystem-89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407" y="729343"/>
            <a:ext cx="823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…also fulfills the definition of the </a:t>
            </a:r>
            <a:r>
              <a:rPr lang="en-US" dirty="0" err="1" smtClean="0">
                <a:solidFill>
                  <a:schemeClr val="bg1"/>
                </a:solidFill>
              </a:rPr>
              <a:t>HomeEnergyManagementLogicalDevice</a:t>
            </a:r>
            <a:r>
              <a:rPr lang="en-US" dirty="0" smtClean="0">
                <a:solidFill>
                  <a:schemeClr val="bg1"/>
                </a:solidFill>
              </a:rPr>
              <a:t>, plus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 probably also provides other services. </a:t>
            </a: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0938" y="1785459"/>
            <a:ext cx="360997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616700" y="2492188"/>
            <a:ext cx="25273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How does this help? Because if you want to interface with something that is a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skos:narrowMatch</a:t>
            </a:r>
            <a:r>
              <a:rPr lang="en-US" sz="1600" dirty="0" smtClean="0">
                <a:solidFill>
                  <a:schemeClr val="bg1"/>
                </a:solidFill>
              </a:rPr>
              <a:t> to a </a:t>
            </a:r>
            <a:r>
              <a:rPr lang="en-US" sz="1600" dirty="0" err="1" smtClean="0">
                <a:solidFill>
                  <a:schemeClr val="bg1"/>
                </a:solidFill>
              </a:rPr>
              <a:t>HomeEnergyManagementLogicalDevice</a:t>
            </a:r>
            <a:r>
              <a:rPr lang="en-US" sz="1600" dirty="0" smtClean="0">
                <a:solidFill>
                  <a:schemeClr val="bg1"/>
                </a:solidFill>
              </a:rPr>
              <a:t>, then you are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guaranteed that it can perform </a:t>
            </a:r>
            <a:r>
              <a:rPr lang="en-US" sz="1600" dirty="0" err="1" smtClean="0">
                <a:solidFill>
                  <a:schemeClr val="bg1"/>
                </a:solidFill>
              </a:rPr>
              <a:t>LoadManagement</a:t>
            </a:r>
            <a:r>
              <a:rPr lang="en-US" sz="1600" dirty="0" smtClean="0">
                <a:solidFill>
                  <a:schemeClr val="bg1"/>
                </a:solidFill>
              </a:rPr>
              <a:t> (for example).</a:t>
            </a:r>
          </a:p>
          <a:p>
            <a:endParaRPr lang="en-US" sz="16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15900" y="1678610"/>
            <a:ext cx="2951014" cy="553915"/>
            <a:chOff x="1900386" y="1485171"/>
            <a:chExt cx="2951014" cy="553915"/>
          </a:xfrm>
        </p:grpSpPr>
        <p:sp>
          <p:nvSpPr>
            <p:cNvPr id="14" name="Right Arrow 13"/>
            <p:cNvSpPr/>
            <p:nvPr/>
          </p:nvSpPr>
          <p:spPr>
            <a:xfrm>
              <a:off x="3795086" y="1605908"/>
              <a:ext cx="1056314" cy="301294"/>
            </a:xfrm>
            <a:prstGeom prst="rightArrow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0386" y="1485171"/>
              <a:ext cx="1962623" cy="553915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Actor (from TC8 WG6)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38923" y="2716823"/>
            <a:ext cx="5677175" cy="2632770"/>
            <a:chOff x="2989385" y="2294792"/>
            <a:chExt cx="5677175" cy="2632770"/>
          </a:xfrm>
        </p:grpSpPr>
        <p:sp>
          <p:nvSpPr>
            <p:cNvPr id="10" name="Rectangle 9"/>
            <p:cNvSpPr/>
            <p:nvPr/>
          </p:nvSpPr>
          <p:spPr>
            <a:xfrm>
              <a:off x="2998070" y="2294792"/>
              <a:ext cx="5668490" cy="263277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89385" y="4562503"/>
              <a:ext cx="1109392" cy="304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Neutral Model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BuildingAutomationSystem-86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4" y="3420208"/>
            <a:ext cx="3744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…is also guaranteed to do </a:t>
            </a:r>
            <a:r>
              <a:rPr lang="en-US" dirty="0" err="1" smtClean="0">
                <a:solidFill>
                  <a:schemeClr val="bg1"/>
                </a:solidFill>
              </a:rPr>
              <a:t>LoadManagement</a:t>
            </a:r>
            <a:r>
              <a:rPr lang="en-US" dirty="0" smtClean="0">
                <a:solidFill>
                  <a:schemeClr val="bg1"/>
                </a:solidFill>
              </a:rPr>
              <a:t>, because in this example it can do everything BuildingManagementSystem-89 can do, plus possibly more.</a:t>
            </a: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0423" y="864053"/>
            <a:ext cx="360997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/>
          <p:cNvGrpSpPr/>
          <p:nvPr/>
        </p:nvGrpSpPr>
        <p:grpSpPr>
          <a:xfrm>
            <a:off x="2607408" y="1850063"/>
            <a:ext cx="2951014" cy="553915"/>
            <a:chOff x="1900386" y="1485171"/>
            <a:chExt cx="2951014" cy="553915"/>
          </a:xfrm>
        </p:grpSpPr>
        <p:sp>
          <p:nvSpPr>
            <p:cNvPr id="8" name="Right Arrow 7"/>
            <p:cNvSpPr/>
            <p:nvPr/>
          </p:nvSpPr>
          <p:spPr>
            <a:xfrm>
              <a:off x="3795086" y="1605908"/>
              <a:ext cx="1056314" cy="301294"/>
            </a:xfrm>
            <a:prstGeom prst="rightArrow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0386" y="1485171"/>
              <a:ext cx="1962623" cy="553915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Actor (from TC8 WG6)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98616" y="793717"/>
            <a:ext cx="2951014" cy="553915"/>
            <a:chOff x="1900386" y="1485171"/>
            <a:chExt cx="2951014" cy="553915"/>
          </a:xfrm>
        </p:grpSpPr>
        <p:sp>
          <p:nvSpPr>
            <p:cNvPr id="11" name="Right Arrow 10"/>
            <p:cNvSpPr/>
            <p:nvPr/>
          </p:nvSpPr>
          <p:spPr>
            <a:xfrm>
              <a:off x="3795086" y="1605908"/>
              <a:ext cx="1056314" cy="301294"/>
            </a:xfrm>
            <a:prstGeom prst="rightArrow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0386" y="1485171"/>
              <a:ext cx="1962623" cy="553915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Actor (from CSWG NISTIR 7628)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51032" y="2860433"/>
            <a:ext cx="4879366" cy="2632770"/>
            <a:chOff x="3851032" y="2860433"/>
            <a:chExt cx="4879366" cy="2632770"/>
          </a:xfrm>
        </p:grpSpPr>
        <p:sp>
          <p:nvSpPr>
            <p:cNvPr id="14" name="Rectangle 13"/>
            <p:cNvSpPr/>
            <p:nvPr/>
          </p:nvSpPr>
          <p:spPr>
            <a:xfrm>
              <a:off x="3858497" y="2860433"/>
              <a:ext cx="4871901" cy="263277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51032" y="4776464"/>
              <a:ext cx="953490" cy="304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Neutral Model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5900" y="1606505"/>
            <a:ext cx="750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we correctly categorize systems and services, we can begin to identify where interoperability is possible, and where there will be problems.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1180404"/>
            <a:ext cx="8447964" cy="413574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How do we relate terms among the 20+ groups who have contributed their vocabularies to the Architecture Committee?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Sometimes the same word means different things</a:t>
            </a:r>
          </a:p>
          <a:p>
            <a:pPr>
              <a:buNone/>
            </a:pPr>
            <a:r>
              <a:rPr lang="en-US" dirty="0" smtClean="0"/>
              <a:t>Sometimes different words mean the same thing</a:t>
            </a:r>
            <a:endParaRPr lang="en-US" dirty="0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106363" y="6475413"/>
            <a:ext cx="1006475" cy="3206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09649-BB05-4425-A828-28268F6BE215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727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1180404"/>
            <a:ext cx="8447964" cy="4135744"/>
          </a:xfrm>
        </p:spPr>
        <p:txBody>
          <a:bodyPr/>
          <a:lstStyle/>
          <a:p>
            <a:r>
              <a:rPr lang="en-US" sz="2400" dirty="0" smtClean="0"/>
              <a:t>Collect terms to create a vocabulary set</a:t>
            </a:r>
          </a:p>
          <a:p>
            <a:r>
              <a:rPr lang="en-US" sz="2400" dirty="0" smtClean="0"/>
              <a:t>Categorize terms by abstraction level</a:t>
            </a:r>
          </a:p>
          <a:p>
            <a:pPr lvl="1"/>
            <a:r>
              <a:rPr lang="en-US" sz="2000" dirty="0" smtClean="0"/>
              <a:t>Conceptual</a:t>
            </a:r>
          </a:p>
          <a:p>
            <a:pPr lvl="1"/>
            <a:r>
              <a:rPr lang="en-US" sz="2000" dirty="0" smtClean="0"/>
              <a:t>Logical</a:t>
            </a:r>
          </a:p>
          <a:p>
            <a:pPr lvl="1"/>
            <a:r>
              <a:rPr lang="en-US" sz="2000" dirty="0" smtClean="0"/>
              <a:t>Physical</a:t>
            </a:r>
          </a:p>
          <a:p>
            <a:r>
              <a:rPr lang="en-US" sz="2400" dirty="0" smtClean="0"/>
              <a:t>Categorize terms by type</a:t>
            </a:r>
          </a:p>
          <a:p>
            <a:pPr lvl="1"/>
            <a:r>
              <a:rPr lang="en-US" sz="2000" dirty="0" smtClean="0"/>
              <a:t>Actor</a:t>
            </a:r>
          </a:p>
          <a:p>
            <a:pPr lvl="1"/>
            <a:r>
              <a:rPr lang="en-US" sz="2000" dirty="0" smtClean="0"/>
              <a:t>Service</a:t>
            </a:r>
          </a:p>
          <a:p>
            <a:pPr lvl="1"/>
            <a:r>
              <a:rPr lang="en-US" sz="2000" dirty="0" err="1" smtClean="0"/>
              <a:t>ServiceComposition</a:t>
            </a:r>
            <a:endParaRPr lang="en-US" sz="20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106363" y="6475413"/>
            <a:ext cx="1006475" cy="3206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09649-BB05-4425-A828-28268F6BE215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727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1180404"/>
            <a:ext cx="8447964" cy="4464258"/>
          </a:xfrm>
        </p:spPr>
        <p:txBody>
          <a:bodyPr/>
          <a:lstStyle/>
          <a:p>
            <a:r>
              <a:rPr lang="en-US" sz="2000" dirty="0" smtClean="0"/>
              <a:t>Clearly define some neutral terms in a neutral </a:t>
            </a:r>
            <a:r>
              <a:rPr lang="en-US" sz="2000" dirty="0" smtClean="0"/>
              <a:t>model</a:t>
            </a:r>
          </a:p>
          <a:p>
            <a:endParaRPr lang="en-US" sz="2000" dirty="0" smtClean="0"/>
          </a:p>
          <a:p>
            <a:pPr lvl="1">
              <a:buNone/>
            </a:pPr>
            <a:r>
              <a:rPr lang="en-US" sz="1600" dirty="0" smtClean="0"/>
              <a:t>Why? </a:t>
            </a:r>
          </a:p>
          <a:p>
            <a:pPr lvl="1"/>
            <a:r>
              <a:rPr lang="en-US" sz="1600" dirty="0" smtClean="0"/>
              <a:t>Because sometimes the distinctions are not clear when used by various groups</a:t>
            </a:r>
          </a:p>
          <a:p>
            <a:pPr lvl="1"/>
            <a:r>
              <a:rPr lang="en-US" sz="1600" dirty="0" smtClean="0"/>
              <a:t>Trying to relate terms between two groups’ terms compounds this problem</a:t>
            </a:r>
            <a:endParaRPr lang="en-US" sz="1600" dirty="0" smtClean="0"/>
          </a:p>
          <a:p>
            <a:pPr lvl="1">
              <a:buNone/>
            </a:pPr>
            <a:r>
              <a:rPr lang="en-US" sz="1600" dirty="0" smtClean="0"/>
              <a:t>e.g</a:t>
            </a:r>
            <a:r>
              <a:rPr lang="en-US" sz="1600" dirty="0" smtClean="0"/>
              <a:t>.</a:t>
            </a:r>
          </a:p>
          <a:p>
            <a:pPr lvl="1">
              <a:buNone/>
            </a:pPr>
            <a:r>
              <a:rPr lang="en-US" sz="1600" dirty="0" err="1" smtClean="0"/>
              <a:t>HomeEnergyManagementLogicalDevice</a:t>
            </a:r>
            <a:r>
              <a:rPr lang="en-US" sz="1600" dirty="0" smtClean="0"/>
              <a:t> (an Actor)</a:t>
            </a:r>
          </a:p>
          <a:p>
            <a:pPr lvl="1">
              <a:buNone/>
            </a:pPr>
            <a:r>
              <a:rPr lang="en-US" sz="1600" dirty="0" smtClean="0"/>
              <a:t>…as distinct from:</a:t>
            </a:r>
          </a:p>
          <a:p>
            <a:pPr lvl="1">
              <a:buNone/>
            </a:pPr>
            <a:r>
              <a:rPr lang="en-US" sz="1600" dirty="0" err="1" smtClean="0"/>
              <a:t>HomeEnergyManagementLogicalServices</a:t>
            </a:r>
            <a:r>
              <a:rPr lang="en-US" sz="1600" dirty="0" smtClean="0"/>
              <a:t> (a </a:t>
            </a:r>
            <a:r>
              <a:rPr lang="en-US" sz="1600" dirty="0" err="1" smtClean="0"/>
              <a:t>ServiceComposition</a:t>
            </a:r>
            <a:r>
              <a:rPr lang="en-US" sz="1600" dirty="0" smtClean="0"/>
              <a:t>)</a:t>
            </a:r>
          </a:p>
          <a:p>
            <a:pPr lvl="1">
              <a:buNone/>
            </a:pPr>
            <a:r>
              <a:rPr lang="en-US" sz="1600" dirty="0" smtClean="0"/>
              <a:t>…which might be composed of</a:t>
            </a:r>
          </a:p>
          <a:p>
            <a:pPr lvl="1">
              <a:buNone/>
            </a:pPr>
            <a:r>
              <a:rPr lang="en-US" sz="1600" dirty="0" err="1" smtClean="0"/>
              <a:t>EnergyMonitoring</a:t>
            </a:r>
            <a:endParaRPr lang="en-US" sz="1600" dirty="0" smtClean="0"/>
          </a:p>
          <a:p>
            <a:pPr lvl="1">
              <a:buNone/>
            </a:pPr>
            <a:r>
              <a:rPr lang="en-US" sz="1600" dirty="0" err="1" smtClean="0"/>
              <a:t>LoadManagement</a:t>
            </a:r>
            <a:endParaRPr lang="en-US" sz="1600" dirty="0" smtClean="0"/>
          </a:p>
          <a:p>
            <a:pPr lvl="1">
              <a:buNone/>
            </a:pPr>
            <a:r>
              <a:rPr lang="en-US" sz="1600" dirty="0" smtClean="0"/>
              <a:t>…</a:t>
            </a:r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106363" y="6475413"/>
            <a:ext cx="1006475" cy="3206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09649-BB05-4425-A828-28268F6BE215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727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1180404"/>
            <a:ext cx="8447964" cy="4464258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Map </a:t>
            </a:r>
            <a:r>
              <a:rPr lang="en-US" sz="2000" dirty="0" smtClean="0"/>
              <a:t>use case concepts to those terms</a:t>
            </a:r>
          </a:p>
          <a:p>
            <a:r>
              <a:rPr lang="en-US" sz="2000" dirty="0" smtClean="0"/>
              <a:t>Map the collected vocabulary set to those terms</a:t>
            </a:r>
            <a:endParaRPr lang="en-US" sz="2000" dirty="0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106363" y="6475413"/>
            <a:ext cx="1006475" cy="3206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09649-BB05-4425-A828-28268F6BE215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727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Home Energy Management Device</a:t>
            </a:r>
            <a:endParaRPr lang="en-US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2250" y="2916691"/>
            <a:ext cx="36195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Box 36"/>
          <p:cNvSpPr txBox="1"/>
          <p:nvPr/>
        </p:nvSpPr>
        <p:spPr>
          <a:xfrm>
            <a:off x="215900" y="1186543"/>
            <a:ext cx="85972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…is defined as something that provides </a:t>
            </a:r>
            <a:r>
              <a:rPr lang="en-US" dirty="0" err="1" smtClean="0">
                <a:solidFill>
                  <a:schemeClr val="bg1"/>
                </a:solidFill>
              </a:rPr>
              <a:t>HomeEnergyManagementLogicalServices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and that collection of services is defined below.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Providing the </a:t>
            </a:r>
            <a:r>
              <a:rPr lang="en-US" dirty="0" err="1" smtClean="0">
                <a:solidFill>
                  <a:schemeClr val="bg1"/>
                </a:solidFill>
              </a:rPr>
              <a:t>HomeEnergyManagementLogicalServices</a:t>
            </a:r>
            <a:r>
              <a:rPr lang="en-US" dirty="0" smtClean="0">
                <a:solidFill>
                  <a:schemeClr val="bg1"/>
                </a:solidFill>
              </a:rPr>
              <a:t> means that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 can perform all of the services in the collection.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224953" y="2795954"/>
            <a:ext cx="2236422" cy="553915"/>
            <a:chOff x="6224953" y="2795954"/>
            <a:chExt cx="2236422" cy="553915"/>
          </a:xfrm>
        </p:grpSpPr>
        <p:sp>
          <p:nvSpPr>
            <p:cNvPr id="6" name="Rectangle 5"/>
            <p:cNvSpPr/>
            <p:nvPr/>
          </p:nvSpPr>
          <p:spPr>
            <a:xfrm>
              <a:off x="7007469" y="2795954"/>
              <a:ext cx="1453906" cy="553915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Actor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 flipH="1">
              <a:off x="6224953" y="2916691"/>
              <a:ext cx="782515" cy="301294"/>
            </a:xfrm>
            <a:prstGeom prst="rightArrow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24953" y="3859823"/>
            <a:ext cx="2716824" cy="553915"/>
            <a:chOff x="6224953" y="2795954"/>
            <a:chExt cx="2716824" cy="553915"/>
          </a:xfrm>
        </p:grpSpPr>
        <p:sp>
          <p:nvSpPr>
            <p:cNvPr id="10" name="Rectangle 9"/>
            <p:cNvSpPr/>
            <p:nvPr/>
          </p:nvSpPr>
          <p:spPr>
            <a:xfrm>
              <a:off x="7007469" y="2795954"/>
              <a:ext cx="1934308" cy="553915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bg1"/>
                  </a:solidFill>
                </a:rPr>
                <a:t>ServiceComposition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 flipH="1">
              <a:off x="6224953" y="2916691"/>
              <a:ext cx="782515" cy="301294"/>
            </a:xfrm>
            <a:prstGeom prst="rightArrow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576703" y="4946979"/>
            <a:ext cx="2236422" cy="553915"/>
            <a:chOff x="6224953" y="2795954"/>
            <a:chExt cx="2236422" cy="553915"/>
          </a:xfrm>
        </p:grpSpPr>
        <p:sp>
          <p:nvSpPr>
            <p:cNvPr id="13" name="Rectangle 12"/>
            <p:cNvSpPr/>
            <p:nvPr/>
          </p:nvSpPr>
          <p:spPr>
            <a:xfrm>
              <a:off x="7007469" y="2795954"/>
              <a:ext cx="1453906" cy="553915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Service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 flipH="1">
              <a:off x="6224953" y="2916691"/>
              <a:ext cx="782515" cy="301294"/>
            </a:xfrm>
            <a:prstGeom prst="rightArrow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Some Logical Service Collections</a:t>
            </a:r>
            <a:endParaRPr lang="en-US" dirty="0"/>
          </a:p>
        </p:txBody>
      </p:sp>
      <p:pic>
        <p:nvPicPr>
          <p:cNvPr id="819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67" y="1023938"/>
            <a:ext cx="569595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5296459" y="1023937"/>
            <a:ext cx="2716824" cy="553915"/>
            <a:chOff x="6224953" y="2795954"/>
            <a:chExt cx="2716824" cy="553915"/>
          </a:xfrm>
        </p:grpSpPr>
        <p:sp>
          <p:nvSpPr>
            <p:cNvPr id="6" name="Rectangle 5"/>
            <p:cNvSpPr/>
            <p:nvPr/>
          </p:nvSpPr>
          <p:spPr>
            <a:xfrm>
              <a:off x="7007469" y="2795954"/>
              <a:ext cx="1934308" cy="553915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bg1"/>
                  </a:solidFill>
                </a:rPr>
                <a:t>ServiceComposition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 flipH="1">
              <a:off x="6224953" y="2916691"/>
              <a:ext cx="782515" cy="301294"/>
            </a:xfrm>
            <a:prstGeom prst="rightArrow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96459" y="3147647"/>
            <a:ext cx="2716824" cy="553915"/>
            <a:chOff x="6224953" y="2795954"/>
            <a:chExt cx="2716824" cy="553915"/>
          </a:xfrm>
        </p:grpSpPr>
        <p:sp>
          <p:nvSpPr>
            <p:cNvPr id="9" name="Rectangle 8"/>
            <p:cNvSpPr/>
            <p:nvPr/>
          </p:nvSpPr>
          <p:spPr>
            <a:xfrm>
              <a:off x="7007469" y="2795954"/>
              <a:ext cx="1934308" cy="553915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bg1"/>
                  </a:solidFill>
                </a:rPr>
                <a:t>ServiceComposition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 flipH="1">
              <a:off x="6224953" y="2916691"/>
              <a:ext cx="782515" cy="301294"/>
            </a:xfrm>
            <a:prstGeom prst="rightArrow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776861" y="4193931"/>
            <a:ext cx="2236422" cy="553915"/>
            <a:chOff x="6224953" y="2795954"/>
            <a:chExt cx="2236422" cy="553915"/>
          </a:xfrm>
        </p:grpSpPr>
        <p:sp>
          <p:nvSpPr>
            <p:cNvPr id="12" name="Rectangle 11"/>
            <p:cNvSpPr/>
            <p:nvPr/>
          </p:nvSpPr>
          <p:spPr>
            <a:xfrm>
              <a:off x="7007469" y="2795954"/>
              <a:ext cx="1453906" cy="553915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Service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 flipH="1">
              <a:off x="6224953" y="2916691"/>
              <a:ext cx="782515" cy="301294"/>
            </a:xfrm>
            <a:prstGeom prst="rightArrow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96459" y="2083777"/>
            <a:ext cx="2236422" cy="553915"/>
            <a:chOff x="6224953" y="2795954"/>
            <a:chExt cx="2236422" cy="553915"/>
          </a:xfrm>
        </p:grpSpPr>
        <p:sp>
          <p:nvSpPr>
            <p:cNvPr id="15" name="Rectangle 14"/>
            <p:cNvSpPr/>
            <p:nvPr/>
          </p:nvSpPr>
          <p:spPr>
            <a:xfrm>
              <a:off x="7007469" y="2795954"/>
              <a:ext cx="1453906" cy="553915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Service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 flipH="1">
              <a:off x="6224953" y="2916691"/>
              <a:ext cx="782515" cy="301294"/>
            </a:xfrm>
            <a:prstGeom prst="rightArrow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52044" y="5280148"/>
            <a:ext cx="2716824" cy="553915"/>
            <a:chOff x="6224953" y="2795954"/>
            <a:chExt cx="2716824" cy="553915"/>
          </a:xfrm>
        </p:grpSpPr>
        <p:sp>
          <p:nvSpPr>
            <p:cNvPr id="21" name="Rectangle 20"/>
            <p:cNvSpPr/>
            <p:nvPr/>
          </p:nvSpPr>
          <p:spPr>
            <a:xfrm>
              <a:off x="7007469" y="2795954"/>
              <a:ext cx="1934308" cy="553915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bg1"/>
                  </a:solidFill>
                </a:rPr>
                <a:t>ServiceComposition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2" name="Right Arrow 21"/>
            <p:cNvSpPr/>
            <p:nvPr/>
          </p:nvSpPr>
          <p:spPr>
            <a:xfrm flipH="1">
              <a:off x="6224953" y="2916691"/>
              <a:ext cx="782515" cy="301294"/>
            </a:xfrm>
            <a:prstGeom prst="rightArrow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sz="3200" dirty="0" smtClean="0"/>
              <a:t>Mapping Use Case Terms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109" y="590549"/>
            <a:ext cx="3928766" cy="5066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2874" y="810358"/>
            <a:ext cx="4782424" cy="4945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6907578" y="4932485"/>
            <a:ext cx="2236422" cy="553915"/>
            <a:chOff x="6224953" y="2795954"/>
            <a:chExt cx="2236422" cy="553915"/>
          </a:xfrm>
        </p:grpSpPr>
        <p:sp>
          <p:nvSpPr>
            <p:cNvPr id="9" name="Rectangle 8"/>
            <p:cNvSpPr/>
            <p:nvPr/>
          </p:nvSpPr>
          <p:spPr>
            <a:xfrm>
              <a:off x="7007469" y="2795954"/>
              <a:ext cx="1453906" cy="553915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Let’s look at this term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 flipH="1">
              <a:off x="6224953" y="2916691"/>
              <a:ext cx="782515" cy="301294"/>
            </a:xfrm>
            <a:prstGeom prst="rightArrow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sz="3600" dirty="0" smtClean="0"/>
              <a:t>The HEM in the AEP/EPRI use case</a:t>
            </a:r>
            <a:endParaRPr lang="en-US" sz="3600" dirty="0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63" y="1590675"/>
            <a:ext cx="70008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28407" y="729343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…fulfills the definition of the </a:t>
            </a:r>
            <a:r>
              <a:rPr lang="en-US" dirty="0" err="1" smtClean="0">
                <a:solidFill>
                  <a:schemeClr val="bg1"/>
                </a:solidFill>
              </a:rPr>
              <a:t>HomeEnergyManagementLogicalDevice</a:t>
            </a:r>
            <a:r>
              <a:rPr lang="en-US" dirty="0" smtClean="0">
                <a:solidFill>
                  <a:schemeClr val="bg1"/>
                </a:solidFill>
              </a:rPr>
              <a:t>, plus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 provides the </a:t>
            </a:r>
            <a:r>
              <a:rPr lang="en-US" dirty="0" err="1" smtClean="0">
                <a:solidFill>
                  <a:schemeClr val="bg1"/>
                </a:solidFill>
              </a:rPr>
              <a:t>LoadForecasting</a:t>
            </a:r>
            <a:r>
              <a:rPr lang="en-US" dirty="0" smtClean="0">
                <a:solidFill>
                  <a:schemeClr val="bg1"/>
                </a:solidFill>
              </a:rPr>
              <a:t> service and </a:t>
            </a:r>
            <a:r>
              <a:rPr lang="en-US" dirty="0" err="1" smtClean="0">
                <a:solidFill>
                  <a:schemeClr val="bg1"/>
                </a:solidFill>
              </a:rPr>
              <a:t>DeviceHealthMonitoring</a:t>
            </a:r>
            <a:r>
              <a:rPr lang="en-US" dirty="0" smtClean="0">
                <a:solidFill>
                  <a:schemeClr val="bg1"/>
                </a:solidFill>
              </a:rPr>
              <a:t> service. 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873272" y="1485171"/>
            <a:ext cx="3018937" cy="553915"/>
            <a:chOff x="6224953" y="2795954"/>
            <a:chExt cx="2236422" cy="553915"/>
          </a:xfrm>
        </p:grpSpPr>
        <p:sp>
          <p:nvSpPr>
            <p:cNvPr id="9" name="Right Arrow 8"/>
            <p:cNvSpPr/>
            <p:nvPr/>
          </p:nvSpPr>
          <p:spPr>
            <a:xfrm flipH="1">
              <a:off x="6224953" y="2916691"/>
              <a:ext cx="782515" cy="301294"/>
            </a:xfrm>
            <a:prstGeom prst="rightArrow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07468" y="2795954"/>
              <a:ext cx="1453907" cy="553915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Actor (from use case)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98416" y="1593611"/>
            <a:ext cx="1453906" cy="1201694"/>
            <a:chOff x="998416" y="1637571"/>
            <a:chExt cx="1453906" cy="1201694"/>
          </a:xfrm>
        </p:grpSpPr>
        <p:sp>
          <p:nvSpPr>
            <p:cNvPr id="11" name="Rectangle 10"/>
            <p:cNvSpPr/>
            <p:nvPr/>
          </p:nvSpPr>
          <p:spPr>
            <a:xfrm>
              <a:off x="998416" y="1637571"/>
              <a:ext cx="1453906" cy="553915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Actor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 rot="14171589" flipH="1">
              <a:off x="1877647" y="2297361"/>
              <a:ext cx="782515" cy="301294"/>
            </a:xfrm>
            <a:prstGeom prst="rightArrow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55062" y="4713410"/>
            <a:ext cx="2236422" cy="553915"/>
            <a:chOff x="6224953" y="2795954"/>
            <a:chExt cx="2236422" cy="553915"/>
          </a:xfrm>
        </p:grpSpPr>
        <p:sp>
          <p:nvSpPr>
            <p:cNvPr id="15" name="Rectangle 14"/>
            <p:cNvSpPr/>
            <p:nvPr/>
          </p:nvSpPr>
          <p:spPr>
            <a:xfrm>
              <a:off x="7007469" y="2795954"/>
              <a:ext cx="1453906" cy="553915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Service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 flipH="1">
              <a:off x="6224953" y="2916691"/>
              <a:ext cx="782515" cy="301294"/>
            </a:xfrm>
            <a:prstGeom prst="rightArrow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470901" y="3650850"/>
            <a:ext cx="2716824" cy="553915"/>
            <a:chOff x="6224953" y="2795954"/>
            <a:chExt cx="2716824" cy="553915"/>
          </a:xfrm>
        </p:grpSpPr>
        <p:sp>
          <p:nvSpPr>
            <p:cNvPr id="18" name="Rectangle 17"/>
            <p:cNvSpPr/>
            <p:nvPr/>
          </p:nvSpPr>
          <p:spPr>
            <a:xfrm>
              <a:off x="7007469" y="2795954"/>
              <a:ext cx="1934308" cy="553915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bg1"/>
                  </a:solidFill>
                </a:rPr>
                <a:t>ServiceComposition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 flipH="1">
              <a:off x="6224953" y="2916691"/>
              <a:ext cx="782515" cy="301294"/>
            </a:xfrm>
            <a:prstGeom prst="rightArrow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7438304" y="3096935"/>
            <a:ext cx="1453906" cy="553915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Service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2115533" flipH="1">
            <a:off x="6796466" y="3011197"/>
            <a:ext cx="782515" cy="301294"/>
          </a:xfrm>
          <a:prstGeom prst="rightArrow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715249" flipH="1">
            <a:off x="5340772" y="3095185"/>
            <a:ext cx="2322375" cy="301294"/>
          </a:xfrm>
          <a:prstGeom prst="rightArrow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743448" y="2523392"/>
            <a:ext cx="8295044" cy="3235632"/>
            <a:chOff x="743448" y="2523392"/>
            <a:chExt cx="8295044" cy="3235632"/>
          </a:xfrm>
        </p:grpSpPr>
        <p:sp>
          <p:nvSpPr>
            <p:cNvPr id="27" name="Rectangle 26"/>
            <p:cNvSpPr/>
            <p:nvPr/>
          </p:nvSpPr>
          <p:spPr>
            <a:xfrm>
              <a:off x="756138" y="2523392"/>
              <a:ext cx="8282354" cy="3191608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3448" y="5389692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Neutral Model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86240</TotalTime>
  <Words>392</Words>
  <Application>Microsoft Office PowerPoint</Application>
  <PresentationFormat>On-screen Show (4:3)</PresentationFormat>
  <Paragraphs>98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1_Default Design</vt:lpstr>
      <vt:lpstr>Modeling and Mapping Smart Grid Vocabulary</vt:lpstr>
      <vt:lpstr>Challenge</vt:lpstr>
      <vt:lpstr>Approach</vt:lpstr>
      <vt:lpstr>Approach (continued)</vt:lpstr>
      <vt:lpstr>Approach (continued)</vt:lpstr>
      <vt:lpstr>Home Energy Management Device</vt:lpstr>
      <vt:lpstr>Some Logical Service Collections</vt:lpstr>
      <vt:lpstr>Mapping Use Case Terms</vt:lpstr>
      <vt:lpstr>The HEM in the AEP/EPRI use case</vt:lpstr>
      <vt:lpstr>BuildingManagementSystem-89</vt:lpstr>
      <vt:lpstr>BuildingAutomationSystem-86</vt:lpstr>
      <vt:lpstr>Implications</vt:lpstr>
    </vt:vector>
  </TitlesOfParts>
  <Company>Carnegie Mellon University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Transforming, Testing &amp; Explaining Smart Grid Interoperability Models</dc:title>
  <dc:creator>Steve Ray</dc:creator>
  <cp:lastModifiedBy>Steve</cp:lastModifiedBy>
  <cp:revision>2612</cp:revision>
  <cp:lastPrinted>2012-11-07T14:51:15Z</cp:lastPrinted>
  <dcterms:created xsi:type="dcterms:W3CDTF">2002-08-23T15:26:08Z</dcterms:created>
  <dcterms:modified xsi:type="dcterms:W3CDTF">2016-10-24T01:53:53Z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1MpzMJvpc2_gP-s30D4aTKUE3UWk8upSRN6x4sJMHt1g</vt:lpwstr>
  </property>
  <property fmtid="{D5CDD505-2E9C-101B-9397-08002B2CF9AE}" pid="3" name="Google.Documents.RevisionId">
    <vt:lpwstr>00590516212335318651</vt:lpwstr>
  </property>
  <property fmtid="{D5CDD505-2E9C-101B-9397-08002B2CF9AE}" pid="4" name="Google.Documents.PreviousRevisionId">
    <vt:lpwstr>07214289534329033167</vt:lpwstr>
  </property>
  <property fmtid="{D5CDD505-2E9C-101B-9397-08002B2CF9AE}" pid="5" name="Google.Documents.PluginVersion">
    <vt:lpwstr>2.0.2662.553</vt:lpwstr>
  </property>
  <property fmtid="{D5CDD505-2E9C-101B-9397-08002B2CF9AE}" pid="6" name="Google.Documents.MergeIncapabilityFlags">
    <vt:i4>0</vt:i4>
  </property>
  <property fmtid="{D5CDD505-2E9C-101B-9397-08002B2CF9AE}" pid="7" name="Google.Documents.Tracking">
    <vt:lpwstr>false</vt:lpwstr>
  </property>
</Properties>
</file>