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1175" r:id="rId2"/>
    <p:sldId id="1176" r:id="rId3"/>
    <p:sldId id="1190" r:id="rId4"/>
    <p:sldId id="1191" r:id="rId5"/>
    <p:sldId id="1193" r:id="rId6"/>
    <p:sldId id="1186" r:id="rId7"/>
    <p:sldId id="1192" r:id="rId8"/>
    <p:sldId id="1195" r:id="rId9"/>
    <p:sldId id="1196" r:id="rId10"/>
    <p:sldId id="1197" r:id="rId11"/>
    <p:sldId id="1198" r:id="rId12"/>
    <p:sldId id="1199" r:id="rId13"/>
    <p:sldId id="1200" r:id="rId14"/>
    <p:sldId id="1201" r:id="rId15"/>
    <p:sldId id="1202" r:id="rId16"/>
    <p:sldId id="1189" r:id="rId17"/>
  </p:sldIdLst>
  <p:sldSz cx="9144000" cy="6858000" type="screen4x3"/>
  <p:notesSz cx="70866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CCFF"/>
    <a:srgbClr val="6699FF"/>
    <a:srgbClr val="800000"/>
    <a:srgbClr val="FF9900"/>
    <a:srgbClr val="0000FF"/>
    <a:srgbClr val="00D05E"/>
    <a:srgbClr val="FFFFFF"/>
    <a:srgbClr val="FFFF89"/>
    <a:srgbClr val="7E0000"/>
    <a:srgbClr val="3BFF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7" autoAdjust="0"/>
    <p:restoredTop sz="90000" autoAdjust="0"/>
  </p:normalViewPr>
  <p:slideViewPr>
    <p:cSldViewPr snapToGrid="0" snapToObjects="1">
      <p:cViewPr varScale="1">
        <p:scale>
          <a:sx n="90" d="100"/>
          <a:sy n="90" d="100"/>
        </p:scale>
        <p:origin x="-1422" y="-96"/>
      </p:cViewPr>
      <p:guideLst>
        <p:guide orient="horz" pos="1070"/>
        <p:guide orient="horz" pos="3247"/>
        <p:guide orient="horz" pos="2150"/>
        <p:guide pos="2880"/>
        <p:guide pos="1176"/>
        <p:guide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40" d="100"/>
          <a:sy n="40" d="100"/>
        </p:scale>
        <p:origin x="-2515" y="-96"/>
      </p:cViewPr>
      <p:guideLst>
        <p:guide orient="horz" pos="2952"/>
        <p:guide pos="2233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5433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5433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5B3827-B630-4010-893D-CCC07B7EF2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852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5433" y="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1675"/>
            <a:ext cx="4686300" cy="3516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969" y="4452296"/>
            <a:ext cx="5668664" cy="421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5433" y="8901492"/>
            <a:ext cx="3069630" cy="4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949" tIns="44974" rIns="89949" bIns="44974" numCol="1" anchor="b" anchorCtr="0" compatLnSpc="1">
            <a:prstTxWarp prst="textNoShape">
              <a:avLst/>
            </a:prstTxWarp>
          </a:bodyPr>
          <a:lstStyle>
            <a:lvl1pPr algn="r" defTabSz="89888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81675A-82DA-48EF-9B86-3CC2752D2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05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5"/>
          <p:cNvSpPr>
            <a:spLocks noChangeArrowheads="1"/>
          </p:cNvSpPr>
          <p:nvPr userDrawn="1"/>
        </p:nvSpPr>
        <p:spPr bwMode="auto">
          <a:xfrm>
            <a:off x="0" y="1"/>
            <a:ext cx="9144000" cy="6172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159"/>
          <p:cNvSpPr>
            <a:spLocks noChangeArrowheads="1"/>
          </p:cNvSpPr>
          <p:nvPr/>
        </p:nvSpPr>
        <p:spPr bwMode="black">
          <a:xfrm>
            <a:off x="4684713" y="46672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1000" dirty="0"/>
              <a:t>© </a:t>
            </a:r>
            <a:r>
              <a:rPr lang="en-US" altLang="en-US" sz="1000" dirty="0" smtClean="0"/>
              <a:t>2013</a:t>
            </a:r>
            <a:endParaRPr lang="en-US" altLang="en-US" sz="1000" dirty="0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90525" y="1739900"/>
            <a:ext cx="7954963" cy="22240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en-US" dirty="0"/>
              <a:t>Presentation Title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014788"/>
            <a:ext cx="6400800" cy="13843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pic>
        <p:nvPicPr>
          <p:cNvPr id="9" name="Picture 5" descr="campus_Umark_footer_990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Shape 30"/>
          <p:cNvPicPr preferRelativeResize="0"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5868077"/>
            <a:ext cx="9143999" cy="1014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0049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EDC41-A240-46A7-8FAC-AA9EEC549A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97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4313" y="641350"/>
            <a:ext cx="2135187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641350"/>
            <a:ext cx="62579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2BE66-1AE2-4017-AE78-2ECA2B2E1D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32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89255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FC435-B618-4B39-B949-889CC1B5BF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162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E38C2-6157-4729-9DB6-5D4D797002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59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8" y="324436"/>
            <a:ext cx="8079238" cy="498475"/>
          </a:xfrm>
          <a:ln>
            <a:noFill/>
          </a:ln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634435"/>
            <a:ext cx="8447964" cy="4518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2155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9256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9535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4831F-2E08-4201-9EC2-A13F599B72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394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09649-BB05-4425-A828-28268F6BE2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43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EFBB8-8B2C-4CBE-ACC3-FF229B26F5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18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7FD4-4D2D-45ED-A8E3-098D8F2E22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32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1210-5111-48EB-AF20-4346F8277A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27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85900"/>
            <a:ext cx="82042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Text Box 222"/>
          <p:cNvSpPr txBox="1">
            <a:spLocks noChangeArrowheads="1"/>
          </p:cNvSpPr>
          <p:nvPr/>
        </p:nvSpPr>
        <p:spPr bwMode="black">
          <a:xfrm>
            <a:off x="1447800" y="52388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IBM Research</a:t>
            </a:r>
          </a:p>
        </p:txBody>
      </p:sp>
      <p:sp>
        <p:nvSpPr>
          <p:cNvPr id="1029" name="Line 233"/>
          <p:cNvSpPr>
            <a:spLocks noChangeShapeType="1"/>
          </p:cNvSpPr>
          <p:nvPr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0" name="Line 236"/>
          <p:cNvSpPr>
            <a:spLocks noChangeShapeType="1"/>
          </p:cNvSpPr>
          <p:nvPr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92075"/>
            <a:ext cx="8245475" cy="4984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4" name="Slide Number Placeholder 11"/>
          <p:cNvSpPr txBox="1">
            <a:spLocks/>
          </p:cNvSpPr>
          <p:nvPr userDrawn="1"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F9FC6F2B-67CA-46A1-A72C-CAB3C9AF64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5" descr="campus_Umark_footer_990000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Shape 30"/>
          <p:cNvPicPr preferRelativeResize="0"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" y="5868077"/>
            <a:ext cx="9143999" cy="101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0" i="0">
          <a:ln>
            <a:solidFill>
              <a:schemeClr val="bg1"/>
            </a:solidFill>
          </a:ln>
          <a:solidFill>
            <a:schemeClr val="bg1"/>
          </a:solidFill>
          <a:latin typeface="Arial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2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1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5" y="1739900"/>
            <a:ext cx="8343572" cy="2224088"/>
          </a:xfrm>
          <a:ln>
            <a:noFill/>
          </a:ln>
        </p:spPr>
        <p:txBody>
          <a:bodyPr/>
          <a:lstStyle/>
          <a:p>
            <a:pPr algn="ctr"/>
            <a:r>
              <a:rPr lang="en-US" dirty="0" smtClean="0"/>
              <a:t>Modeling and Mapping Smart Grid Vocabulary</a:t>
            </a:r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5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600" dirty="0" smtClean="0"/>
              <a:t>The HEM in the AEP/EPRI use case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28407" y="1098675"/>
            <a:ext cx="4429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OK, we have characterized the hardware.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about the Services it performs?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2885" y="4306193"/>
            <a:ext cx="3951730" cy="6592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A piece of hardware and/or software</a:t>
            </a:r>
          </a:p>
          <a:p>
            <a:pPr algn="ctr"/>
            <a:r>
              <a:rPr lang="en-US" dirty="0" smtClean="0">
                <a:solidFill>
                  <a:schemeClr val="accent2"/>
                </a:solidFill>
              </a:rPr>
              <a:t>(an Actor)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56650" y="2139509"/>
            <a:ext cx="4586410" cy="8187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Home Energy Management System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52745" y="4306193"/>
            <a:ext cx="3951730" cy="6592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…that performs a set of Services</a:t>
            </a:r>
          </a:p>
        </p:txBody>
      </p:sp>
      <p:cxnSp>
        <p:nvCxnSpPr>
          <p:cNvPr id="34" name="Straight Arrow Connector 33"/>
          <p:cNvCxnSpPr>
            <a:stCxn id="25" idx="4"/>
          </p:cNvCxnSpPr>
          <p:nvPr/>
        </p:nvCxnSpPr>
        <p:spPr>
          <a:xfrm flipH="1">
            <a:off x="4635783" y="2958216"/>
            <a:ext cx="14072" cy="1199108"/>
          </a:xfrm>
          <a:prstGeom prst="straightConnector1">
            <a:avLst/>
          </a:prstGeom>
          <a:ln w="476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06172" y="3168495"/>
            <a:ext cx="659219" cy="64858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=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600" dirty="0" smtClean="0"/>
              <a:t>The HEM in the AEP/EPRI use case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15901" y="1180214"/>
            <a:ext cx="2442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Services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can define a hierarchy of Services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For this DR use case, we know the HEM provides at least a DR service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5219" y="978196"/>
            <a:ext cx="6198781" cy="480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600" dirty="0" smtClean="0"/>
              <a:t>The HEM in the AEP/EPRI use case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15901" y="967563"/>
            <a:ext cx="8077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Definition of HEM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So, a definition of the HEM in this use case might be captured as follows: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426351"/>
            <a:ext cx="9144000" cy="343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600" dirty="0" smtClean="0"/>
              <a:t>“</a:t>
            </a:r>
            <a:r>
              <a:rPr lang="en-US" sz="3600" dirty="0" err="1" smtClean="0"/>
              <a:t>BuildingManagementSystem</a:t>
            </a:r>
            <a:r>
              <a:rPr lang="en-US" sz="3600" dirty="0" smtClean="0"/>
              <a:t>”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15901" y="967563"/>
            <a:ext cx="8077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Definition from the EU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system consisting of several decentralized controllers and a centralized management system to monitor and control the heating, ventilation, air conditioning, light and other facilities within a building.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16743"/>
            <a:ext cx="9144000" cy="37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600" dirty="0" smtClean="0"/>
              <a:t>“</a:t>
            </a:r>
            <a:r>
              <a:rPr lang="en-US" sz="3600" dirty="0" err="1" smtClean="0"/>
              <a:t>BuildingManagementSystem</a:t>
            </a:r>
            <a:r>
              <a:rPr lang="en-US" sz="3600" dirty="0" smtClean="0"/>
              <a:t>”</a:t>
            </a:r>
            <a:endParaRPr 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27625"/>
            <a:ext cx="9144000" cy="37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15899" y="845584"/>
            <a:ext cx="8726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How does this help? Because if you want to interface with something that </a:t>
            </a:r>
            <a:r>
              <a:rPr lang="en-US" dirty="0" smtClean="0">
                <a:solidFill>
                  <a:schemeClr val="bg1"/>
                </a:solidFill>
              </a:rPr>
              <a:t>provides </a:t>
            </a:r>
            <a:r>
              <a:rPr lang="en-US" dirty="0" err="1" smtClean="0">
                <a:solidFill>
                  <a:schemeClr val="bg1"/>
                </a:solidFill>
              </a:rPr>
              <a:t>HVACManagementService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then you </a:t>
            </a:r>
            <a:r>
              <a:rPr lang="en-US" dirty="0" smtClean="0">
                <a:solidFill>
                  <a:schemeClr val="bg1"/>
                </a:solidFill>
              </a:rPr>
              <a:t>are guaranteed </a:t>
            </a:r>
            <a:r>
              <a:rPr lang="en-US" dirty="0" smtClean="0">
                <a:solidFill>
                  <a:schemeClr val="bg1"/>
                </a:solidFill>
              </a:rPr>
              <a:t>that it can perform </a:t>
            </a:r>
            <a:r>
              <a:rPr lang="en-US" dirty="0" err="1" smtClean="0">
                <a:solidFill>
                  <a:schemeClr val="bg1"/>
                </a:solidFill>
              </a:rPr>
              <a:t>HeatingControlService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(for example).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600" dirty="0" smtClean="0"/>
              <a:t>“</a:t>
            </a:r>
            <a:r>
              <a:rPr lang="en-US" sz="3600" dirty="0" err="1" smtClean="0"/>
              <a:t>BuildingAutomationSystem</a:t>
            </a:r>
            <a:r>
              <a:rPr lang="en-US" sz="3600" dirty="0" smtClean="0"/>
              <a:t>”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15899" y="845584"/>
            <a:ext cx="8726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…and </a:t>
            </a:r>
            <a:r>
              <a:rPr lang="en-US" dirty="0" err="1" smtClean="0">
                <a:solidFill>
                  <a:schemeClr val="bg1"/>
                </a:solidFill>
              </a:rPr>
              <a:t>BuildingAutomationSystem</a:t>
            </a:r>
            <a:r>
              <a:rPr lang="en-US" dirty="0" smtClean="0">
                <a:solidFill>
                  <a:schemeClr val="bg1"/>
                </a:solidFill>
              </a:rPr>
              <a:t> can do everything </a:t>
            </a:r>
            <a:r>
              <a:rPr lang="en-US" dirty="0" err="1" smtClean="0">
                <a:solidFill>
                  <a:schemeClr val="bg1"/>
                </a:solidFill>
              </a:rPr>
              <a:t>BuildingManagementSystem</a:t>
            </a:r>
            <a:r>
              <a:rPr lang="en-US" dirty="0" smtClean="0">
                <a:solidFill>
                  <a:schemeClr val="bg1"/>
                </a:solidFill>
              </a:rPr>
              <a:t> can do because of the </a:t>
            </a:r>
            <a:r>
              <a:rPr lang="en-US" dirty="0" err="1" smtClean="0">
                <a:solidFill>
                  <a:schemeClr val="bg1"/>
                </a:solidFill>
              </a:rPr>
              <a:t>skos:narrower</a:t>
            </a:r>
            <a:r>
              <a:rPr lang="en-US" dirty="0" smtClean="0">
                <a:solidFill>
                  <a:schemeClr val="bg1"/>
                </a:solidFill>
              </a:rPr>
              <a:t> relation.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87676"/>
            <a:ext cx="9144000" cy="43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 rot="20022635">
            <a:off x="1873434" y="3779799"/>
            <a:ext cx="1056314" cy="301294"/>
          </a:xfrm>
          <a:prstGeom prst="rightArrow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0" y="3882355"/>
            <a:ext cx="1962623" cy="55391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Actor (from TC8 WG6)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2466410"/>
            <a:ext cx="2690037" cy="553915"/>
            <a:chOff x="1900386" y="1485171"/>
            <a:chExt cx="2951014" cy="553915"/>
          </a:xfrm>
        </p:grpSpPr>
        <p:sp>
          <p:nvSpPr>
            <p:cNvPr id="11" name="Right Arrow 10"/>
            <p:cNvSpPr/>
            <p:nvPr/>
          </p:nvSpPr>
          <p:spPr>
            <a:xfrm>
              <a:off x="3795086" y="1605908"/>
              <a:ext cx="1056314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0386" y="1485171"/>
              <a:ext cx="1962623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Actor (from CSWG NISTIR 7628)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900" y="1606505"/>
            <a:ext cx="750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we correctly categorize systems and services, we can begin to identify where interoperability is possible, and where there will be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80404"/>
            <a:ext cx="8447964" cy="413574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How do we relate terms among the 20+ groups who have contributed their vocabularies to the Architecture Committee?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Sometimes the same word means different things</a:t>
            </a:r>
          </a:p>
          <a:p>
            <a:pPr>
              <a:buNone/>
            </a:pPr>
            <a:r>
              <a:rPr lang="en-US" dirty="0" smtClean="0"/>
              <a:t>Sometimes different words mean the same thing</a:t>
            </a:r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2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80404"/>
            <a:ext cx="8447964" cy="4135744"/>
          </a:xfrm>
        </p:spPr>
        <p:txBody>
          <a:bodyPr/>
          <a:lstStyle/>
          <a:p>
            <a:r>
              <a:rPr lang="en-US" sz="2400" dirty="0" smtClean="0"/>
              <a:t>Collect terms to create a vocabulary set</a:t>
            </a:r>
          </a:p>
          <a:p>
            <a:r>
              <a:rPr lang="en-US" sz="2400" dirty="0" smtClean="0"/>
              <a:t>Categorize terms by abstraction level</a:t>
            </a:r>
          </a:p>
          <a:p>
            <a:pPr lvl="1"/>
            <a:r>
              <a:rPr lang="en-US" sz="2000" dirty="0" smtClean="0"/>
              <a:t>Conceptual</a:t>
            </a:r>
          </a:p>
          <a:p>
            <a:pPr lvl="1"/>
            <a:r>
              <a:rPr lang="en-US" sz="2000" dirty="0" smtClean="0"/>
              <a:t>Logical</a:t>
            </a:r>
          </a:p>
          <a:p>
            <a:pPr lvl="1"/>
            <a:r>
              <a:rPr lang="en-US" sz="2000" dirty="0" smtClean="0"/>
              <a:t>Physical</a:t>
            </a:r>
          </a:p>
          <a:p>
            <a:r>
              <a:rPr lang="en-US" sz="2400" dirty="0" smtClean="0"/>
              <a:t>Categorize terms by type</a:t>
            </a:r>
          </a:p>
          <a:p>
            <a:pPr lvl="1"/>
            <a:r>
              <a:rPr lang="en-US" sz="2000" dirty="0" smtClean="0"/>
              <a:t>Actor</a:t>
            </a:r>
          </a:p>
          <a:p>
            <a:pPr lvl="1"/>
            <a:r>
              <a:rPr lang="en-US" sz="2000" dirty="0" smtClean="0"/>
              <a:t>Service</a:t>
            </a:r>
          </a:p>
          <a:p>
            <a:pPr lvl="1"/>
            <a:r>
              <a:rPr lang="en-US" sz="2000" dirty="0" err="1" smtClean="0"/>
              <a:t>ServiceComposition</a:t>
            </a:r>
            <a:endParaRPr lang="en-US" sz="20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2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80404"/>
            <a:ext cx="8447964" cy="4464258"/>
          </a:xfrm>
        </p:spPr>
        <p:txBody>
          <a:bodyPr/>
          <a:lstStyle/>
          <a:p>
            <a:r>
              <a:rPr lang="en-US" sz="2000" dirty="0" smtClean="0"/>
              <a:t>Clearly define some neutral terms in a neutral model</a:t>
            </a:r>
          </a:p>
          <a:p>
            <a:endParaRPr lang="en-US" sz="2000" dirty="0" smtClean="0"/>
          </a:p>
          <a:p>
            <a:pPr lvl="1">
              <a:buNone/>
            </a:pPr>
            <a:r>
              <a:rPr lang="en-US" sz="1600" dirty="0" smtClean="0"/>
              <a:t>Why? </a:t>
            </a:r>
          </a:p>
          <a:p>
            <a:pPr lvl="1"/>
            <a:r>
              <a:rPr lang="en-US" sz="1600" dirty="0" smtClean="0"/>
              <a:t>Because sometimes the distinctions are not clear when used by various groups</a:t>
            </a:r>
          </a:p>
          <a:p>
            <a:pPr lvl="1"/>
            <a:r>
              <a:rPr lang="en-US" sz="1600" dirty="0" smtClean="0"/>
              <a:t>Trying to relate terms between two groups’ terms compounds this problem</a:t>
            </a:r>
          </a:p>
          <a:p>
            <a:pPr lvl="1">
              <a:buNone/>
            </a:pPr>
            <a:r>
              <a:rPr lang="en-US" sz="1600" dirty="0" smtClean="0"/>
              <a:t>e.g.</a:t>
            </a:r>
          </a:p>
          <a:p>
            <a:pPr lvl="1">
              <a:buNone/>
            </a:pPr>
            <a:r>
              <a:rPr lang="en-US" sz="1600" dirty="0" err="1" smtClean="0"/>
              <a:t>HomeEnergyManagementLogicalDevice</a:t>
            </a:r>
            <a:r>
              <a:rPr lang="en-US" sz="1600" dirty="0" smtClean="0"/>
              <a:t> (an Actor)</a:t>
            </a:r>
          </a:p>
          <a:p>
            <a:pPr lvl="1">
              <a:buNone/>
            </a:pPr>
            <a:r>
              <a:rPr lang="en-US" sz="1600" dirty="0" smtClean="0"/>
              <a:t>…as distinct from:</a:t>
            </a:r>
          </a:p>
          <a:p>
            <a:pPr lvl="1">
              <a:buNone/>
            </a:pPr>
            <a:r>
              <a:rPr lang="en-US" sz="1600" dirty="0" err="1" smtClean="0"/>
              <a:t>HomeEnergyManagementLogicalServices</a:t>
            </a:r>
            <a:r>
              <a:rPr lang="en-US" sz="1600" dirty="0" smtClean="0"/>
              <a:t> (a </a:t>
            </a:r>
            <a:r>
              <a:rPr lang="en-US" sz="1600" dirty="0" err="1" smtClean="0"/>
              <a:t>ServiceComposition</a:t>
            </a:r>
            <a:r>
              <a:rPr lang="en-US" sz="1600" dirty="0" smtClean="0"/>
              <a:t>)</a:t>
            </a:r>
          </a:p>
          <a:p>
            <a:pPr lvl="1">
              <a:buNone/>
            </a:pPr>
            <a:r>
              <a:rPr lang="en-US" sz="1600" dirty="0" smtClean="0"/>
              <a:t>…which might be composed of</a:t>
            </a:r>
          </a:p>
          <a:p>
            <a:pPr lvl="1">
              <a:buNone/>
            </a:pPr>
            <a:r>
              <a:rPr lang="en-US" sz="1600" dirty="0" err="1" smtClean="0"/>
              <a:t>EnergyMonitoring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err="1" smtClean="0"/>
              <a:t>LoadManagement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…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2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180404"/>
            <a:ext cx="8447964" cy="4464258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Map use case concepts to those terms</a:t>
            </a:r>
          </a:p>
          <a:p>
            <a:r>
              <a:rPr lang="en-US" sz="2000" dirty="0" smtClean="0"/>
              <a:t>Map the collected vocabulary set to those terms</a:t>
            </a:r>
            <a:endParaRPr lang="en-US" sz="2000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106363" y="6475413"/>
            <a:ext cx="1006475" cy="3206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09649-BB05-4425-A828-28268F6BE215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72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200" dirty="0" smtClean="0"/>
              <a:t>Mapping Use Case Terms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09" y="590549"/>
            <a:ext cx="3928766" cy="506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2874" y="810358"/>
            <a:ext cx="4782424" cy="494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6907578" y="4932485"/>
            <a:ext cx="2236422" cy="553915"/>
            <a:chOff x="6224953" y="2795954"/>
            <a:chExt cx="2236422" cy="553915"/>
          </a:xfrm>
        </p:grpSpPr>
        <p:sp>
          <p:nvSpPr>
            <p:cNvPr id="9" name="Rectangle 8"/>
            <p:cNvSpPr/>
            <p:nvPr/>
          </p:nvSpPr>
          <p:spPr>
            <a:xfrm>
              <a:off x="7007469" y="2795954"/>
              <a:ext cx="1453906" cy="553915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Let’s look at this term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6224953" y="2916691"/>
              <a:ext cx="782515" cy="301294"/>
            </a:xfrm>
            <a:prstGeom prst="rightArrow">
              <a:avLst/>
            </a:prstGeom>
            <a:solidFill>
              <a:srgbClr val="66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600" dirty="0" smtClean="0"/>
              <a:t>The HEM in the AEP/EPRI use case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28407" y="1098675"/>
            <a:ext cx="5647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HEM stands for “Home Energy Management System”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does that really mean?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2885" y="4518853"/>
            <a:ext cx="3951730" cy="6592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piece of hardware and/or software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(an Actor)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56650" y="2352169"/>
            <a:ext cx="4586410" cy="818707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Home Energy Management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52745" y="4518853"/>
            <a:ext cx="3951730" cy="6592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…that performs a set of Services</a:t>
            </a:r>
          </a:p>
        </p:txBody>
      </p:sp>
      <p:cxnSp>
        <p:nvCxnSpPr>
          <p:cNvPr id="34" name="Straight Arrow Connector 33"/>
          <p:cNvCxnSpPr>
            <a:stCxn id="25" idx="4"/>
          </p:cNvCxnSpPr>
          <p:nvPr/>
        </p:nvCxnSpPr>
        <p:spPr>
          <a:xfrm flipH="1">
            <a:off x="4635783" y="3170876"/>
            <a:ext cx="14072" cy="1199108"/>
          </a:xfrm>
          <a:prstGeom prst="straightConnector1">
            <a:avLst/>
          </a:prstGeom>
          <a:ln w="476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06172" y="3381155"/>
            <a:ext cx="659219" cy="64858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=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600" dirty="0" smtClean="0"/>
              <a:t>The HEM in the AEP/EPRI use case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552885" y="1190847"/>
            <a:ext cx="3951730" cy="659218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piece of hardware and/or software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(an Actor)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780" y="2083973"/>
            <a:ext cx="4027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different kinds of hardware.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kind of hardware?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0145" y="2923954"/>
            <a:ext cx="1975865" cy="51036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Sensor 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0145" y="3673550"/>
            <a:ext cx="2126189" cy="51036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Actuator 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30145" y="4423145"/>
            <a:ext cx="1975865" cy="51036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Control 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79698" y="4497576"/>
            <a:ext cx="624072" cy="3296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69114" y="2098144"/>
            <a:ext cx="419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different grades of hardware.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14479" y="2938125"/>
            <a:ext cx="2296144" cy="51036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Commercial grade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14479" y="3687721"/>
            <a:ext cx="2126189" cy="51036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Industrial grade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14479" y="4437316"/>
            <a:ext cx="2126189" cy="51036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Residential grade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664032" y="4511747"/>
            <a:ext cx="624072" cy="3296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sz="3600" dirty="0" smtClean="0"/>
              <a:t>The HEM in the AEP/EPRI use case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3" y="1031360"/>
            <a:ext cx="882566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86419</TotalTime>
  <Words>518</Words>
  <Application>Microsoft Office PowerPoint</Application>
  <PresentationFormat>On-screen Show (4:3)</PresentationFormat>
  <Paragraphs>121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1_Default Design</vt:lpstr>
      <vt:lpstr>Modeling and Mapping Smart Grid Vocabulary</vt:lpstr>
      <vt:lpstr>Challenge</vt:lpstr>
      <vt:lpstr>Approach</vt:lpstr>
      <vt:lpstr>Approach (continued)</vt:lpstr>
      <vt:lpstr>Approach (continued)</vt:lpstr>
      <vt:lpstr>Mapping Use Case Terms</vt:lpstr>
      <vt:lpstr>The HEM in the AEP/EPRI use case</vt:lpstr>
      <vt:lpstr>The HEM in the AEP/EPRI use case</vt:lpstr>
      <vt:lpstr>The HEM in the AEP/EPRI use case</vt:lpstr>
      <vt:lpstr>The HEM in the AEP/EPRI use case</vt:lpstr>
      <vt:lpstr>The HEM in the AEP/EPRI use case</vt:lpstr>
      <vt:lpstr>The HEM in the AEP/EPRI use case</vt:lpstr>
      <vt:lpstr>“BuildingManagementSystem”</vt:lpstr>
      <vt:lpstr>“BuildingManagementSystem”</vt:lpstr>
      <vt:lpstr>“BuildingAutomationSystem”</vt:lpstr>
      <vt:lpstr>Implications</vt:lpstr>
    </vt:vector>
  </TitlesOfParts>
  <Company>Carnegie Mellon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Transforming, Testing &amp; Explaining Smart Grid Interoperability Models</dc:title>
  <dc:creator>Steve Ray</dc:creator>
  <cp:lastModifiedBy>Steve</cp:lastModifiedBy>
  <cp:revision>2631</cp:revision>
  <cp:lastPrinted>2012-11-07T14:51:15Z</cp:lastPrinted>
  <dcterms:created xsi:type="dcterms:W3CDTF">2002-08-23T15:26:08Z</dcterms:created>
  <dcterms:modified xsi:type="dcterms:W3CDTF">2016-10-31T18:14:09Z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1MpzMJvpc2_gP-s30D4aTKUE3UWk8upSRN6x4sJMHt1g</vt:lpwstr>
  </property>
  <property fmtid="{D5CDD505-2E9C-101B-9397-08002B2CF9AE}" pid="3" name="Google.Documents.RevisionId">
    <vt:lpwstr>00590516212335318651</vt:lpwstr>
  </property>
  <property fmtid="{D5CDD505-2E9C-101B-9397-08002B2CF9AE}" pid="4" name="Google.Documents.PreviousRevisionId">
    <vt:lpwstr>07214289534329033167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