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15"/>
  </p:notesMasterIdLst>
  <p:sldIdLst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430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74A6E-9D89-48ED-B884-EB7F5CB62F7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17973-D9B4-4FAA-B158-6E2ADC9715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28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74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6566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79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567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105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465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36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698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1328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0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70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44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96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035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73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7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12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662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891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42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0FE-8D95-0049-AA14-B0C4467149C4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86A-656D-0E49-95DE-6A5A6E929D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32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0FE-8D95-0049-AA14-B0C4467149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86A-656D-0E49-95DE-6A5A6E929D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50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03773" y="2497465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Neutral Concepts Approach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Picture 7" descr="sgip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8920" y="279936"/>
            <a:ext cx="1463040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26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7625"/>
            <a:ext cx="9144000" cy="37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899" y="845584"/>
            <a:ext cx="872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this help? Because if you want to interface with something that provides </a:t>
            </a:r>
            <a:r>
              <a:rPr lang="en-US" dirty="0" err="1" smtClean="0"/>
              <a:t>HVACManagementService</a:t>
            </a:r>
            <a:r>
              <a:rPr lang="en-US" dirty="0" smtClean="0"/>
              <a:t>, then you are guaranteed that it can perform </a:t>
            </a:r>
            <a:r>
              <a:rPr lang="en-US" dirty="0" err="1" smtClean="0"/>
              <a:t>HeatingControlService</a:t>
            </a:r>
            <a:r>
              <a:rPr lang="en-US" dirty="0" smtClean="0"/>
              <a:t> (for example).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8" name="Picture 7" descr="sgip-templatefoot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10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0" name="Picture 9" descr="sgip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2800" b="1" dirty="0" err="1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BuildingManagementSystem</a:t>
            </a: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”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5822288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899" y="845584"/>
            <a:ext cx="87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</a:t>
            </a:r>
            <a:r>
              <a:rPr lang="en-US" dirty="0" err="1" smtClean="0"/>
              <a:t>BuildingAutomationSystem</a:t>
            </a:r>
            <a:r>
              <a:rPr lang="en-US" dirty="0" smtClean="0"/>
              <a:t> can do everything </a:t>
            </a:r>
            <a:r>
              <a:rPr lang="en-US" dirty="0" err="1" smtClean="0"/>
              <a:t>BuildingManagementSystem</a:t>
            </a:r>
            <a:r>
              <a:rPr lang="en-US" dirty="0" smtClean="0"/>
              <a:t> can do because of the </a:t>
            </a:r>
            <a:r>
              <a:rPr lang="en-US" dirty="0" err="1" smtClean="0"/>
              <a:t>skos:narrower</a:t>
            </a:r>
            <a:r>
              <a:rPr lang="en-US" dirty="0" smtClean="0"/>
              <a:t> relation.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34551"/>
            <a:ext cx="9144000" cy="43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20022635">
            <a:off x="1873434" y="3126674"/>
            <a:ext cx="1056314" cy="301294"/>
          </a:xfrm>
          <a:prstGeom prst="righ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0" y="3229230"/>
            <a:ext cx="1962623" cy="55391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Actor (from TC8 WG6)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0" y="1813285"/>
            <a:ext cx="2690037" cy="553915"/>
            <a:chOff x="1900386" y="1485171"/>
            <a:chExt cx="2951014" cy="553915"/>
          </a:xfrm>
        </p:grpSpPr>
        <p:sp>
          <p:nvSpPr>
            <p:cNvPr id="11" name="Right Arrow 10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CSWG NISTIR 7628)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14" name="Picture 13" descr="sgip-templatefoot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11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6" name="Picture 15" descr="sgip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2800" b="1" dirty="0" err="1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BuildingAutomationSystem</a:t>
            </a: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”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900" y="1297755"/>
            <a:ext cx="75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correctly categorize systems and services, we can begin to identify where interoperability is possible, and where there will be problems.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167" y="3604437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Vendor A and Vendor B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8" name="Picture 7" descr="sgip-templatefoote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12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0" name="Picture 9" descr="sgip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Implications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1508" y="3176936"/>
            <a:ext cx="4602492" cy="282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435412"/>
            <a:ext cx="5097298" cy="252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47106" y="4964704"/>
            <a:ext cx="1670463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Vendor 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497" y="2435412"/>
            <a:ext cx="1670463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Vendor 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09" y="1081213"/>
            <a:ext cx="3928766" cy="506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874" y="1301022"/>
            <a:ext cx="4782424" cy="49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/>
          <p:nvPr/>
        </p:nvGrpSpPr>
        <p:grpSpPr>
          <a:xfrm>
            <a:off x="6907578" y="5443110"/>
            <a:ext cx="2236422" cy="553915"/>
            <a:chOff x="6224953" y="3306579"/>
            <a:chExt cx="2236422" cy="553915"/>
          </a:xfrm>
        </p:grpSpPr>
        <p:sp>
          <p:nvSpPr>
            <p:cNvPr id="9" name="Rectangle 8"/>
            <p:cNvSpPr/>
            <p:nvPr/>
          </p:nvSpPr>
          <p:spPr>
            <a:xfrm>
              <a:off x="7007469" y="3306579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Let’s look at this term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6224953" y="3427316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Mapping Use Case Terms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15" name="Picture 14" descr="sgip-template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2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7" name="Picture 16" descr="sgip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1383675"/>
            <a:ext cx="5152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HEM stands for “Home Energy Management System”</a:t>
            </a:r>
          </a:p>
          <a:p>
            <a:endParaRPr lang="en-US" dirty="0" smtClean="0"/>
          </a:p>
          <a:p>
            <a:r>
              <a:rPr lang="en-US" dirty="0" smtClean="0"/>
              <a:t>What does that really mean?</a:t>
            </a:r>
          </a:p>
          <a:p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552885" y="4518853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piece of hardware and/or software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(an Actor)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56650" y="2352169"/>
            <a:ext cx="4586410" cy="818707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Energy Management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52745" y="4518853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…that performs a set of Services</a:t>
            </a:r>
          </a:p>
        </p:txBody>
      </p:sp>
      <p:cxnSp>
        <p:nvCxnSpPr>
          <p:cNvPr id="34" name="Straight Arrow Connector 33"/>
          <p:cNvCxnSpPr>
            <a:stCxn id="25" idx="4"/>
          </p:cNvCxnSpPr>
          <p:nvPr/>
        </p:nvCxnSpPr>
        <p:spPr>
          <a:xfrm flipH="1">
            <a:off x="4635783" y="3170876"/>
            <a:ext cx="14072" cy="119910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6172" y="3381155"/>
            <a:ext cx="659219" cy="6485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=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11" name="Picture 10" descr="sgip-templatefoote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3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3" name="Picture 12" descr="sgip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4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The HEM in the AEP/EPRI use case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885" y="1594597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piece of hardware and/or software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(an Actor)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780" y="2487723"/>
            <a:ext cx="374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different kinds of hardware.</a:t>
            </a:r>
          </a:p>
          <a:p>
            <a:r>
              <a:rPr lang="en-US" dirty="0" smtClean="0"/>
              <a:t>What kind of hardware?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30145" y="3327704"/>
            <a:ext cx="1975865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Sensor 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145" y="4077300"/>
            <a:ext cx="2126189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Actuator 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0145" y="4826895"/>
            <a:ext cx="1975865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 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79698" y="4901326"/>
            <a:ext cx="624072" cy="3296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9114" y="2501894"/>
            <a:ext cx="387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different grades of hardware.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4479" y="4077300"/>
            <a:ext cx="2296144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Commercial 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14479" y="3327704"/>
            <a:ext cx="2126189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Industrial 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14479" y="4841066"/>
            <a:ext cx="2126189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Residential 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664032" y="4915497"/>
            <a:ext cx="624072" cy="3296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21" name="Picture 20" descr="sgip-templatefoote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4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23" name="Picture 22" descr="sgip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37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The HEM in the AEP/EPRI use case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3" y="1256985"/>
            <a:ext cx="882566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6" name="Picture 5" descr="sgip-templatefoot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5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8" name="Picture 7" descr="sgip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1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The HEM in the AEP/EPRI use case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1098675"/>
            <a:ext cx="4033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we have characterized the hardware.</a:t>
            </a:r>
          </a:p>
          <a:p>
            <a:r>
              <a:rPr lang="en-US" dirty="0" smtClean="0"/>
              <a:t>What about the Services it performs?</a:t>
            </a:r>
          </a:p>
          <a:p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11" name="Picture 10" descr="sgip-templatefooter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6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13" name="Picture 12" descr="sgip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6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The HEM in the AEP/EPRI use case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2885" y="4269478"/>
            <a:ext cx="3951730" cy="659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A piece of hardware and/or software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(an Actor)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56650" y="2102794"/>
            <a:ext cx="4586410" cy="81870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Home Energy Management System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745" y="4269478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…that performs a set of Services</a:t>
            </a:r>
          </a:p>
        </p:txBody>
      </p:sp>
      <p:cxnSp>
        <p:nvCxnSpPr>
          <p:cNvPr id="27" name="Straight Arrow Connector 26"/>
          <p:cNvCxnSpPr>
            <a:stCxn id="23" idx="4"/>
          </p:cNvCxnSpPr>
          <p:nvPr/>
        </p:nvCxnSpPr>
        <p:spPr>
          <a:xfrm flipH="1">
            <a:off x="4635783" y="2921501"/>
            <a:ext cx="14072" cy="119910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306172" y="3131780"/>
            <a:ext cx="659219" cy="6485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=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901" y="1180214"/>
            <a:ext cx="2442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Services</a:t>
            </a:r>
          </a:p>
          <a:p>
            <a:endParaRPr lang="en-US" dirty="0" smtClean="0"/>
          </a:p>
          <a:p>
            <a:r>
              <a:rPr lang="en-US" dirty="0" smtClean="0"/>
              <a:t>We can define a hierarchy of Services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DR use case, we know the HEM provides at least a DR service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5219" y="978196"/>
            <a:ext cx="6198781" cy="48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7" name="Picture 6" descr="sgip-templatefoot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7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9" name="Picture 8" descr="sgip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The HEM in the AEP/EPRI use case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901" y="967563"/>
            <a:ext cx="807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Definition of HEM</a:t>
            </a:r>
          </a:p>
          <a:p>
            <a:endParaRPr lang="en-US" dirty="0" smtClean="0"/>
          </a:p>
          <a:p>
            <a:r>
              <a:rPr lang="en-US" dirty="0" smtClean="0"/>
              <a:t>So, a definition of the HEM in this use case might be captured as follows: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426351"/>
            <a:ext cx="9144000" cy="343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7" name="Picture 6" descr="sgip-templatefoot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8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9" name="Picture 8" descr="sgip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The HEM in the AEP/EPRI use case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901" y="967563"/>
            <a:ext cx="8077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Definition from the EU</a:t>
            </a:r>
          </a:p>
          <a:p>
            <a:endParaRPr lang="en-US" dirty="0" smtClean="0"/>
          </a:p>
          <a:p>
            <a:r>
              <a:rPr lang="en-US" dirty="0" smtClean="0"/>
              <a:t>A system consisting of several decentralized controllers and a centralized management system to monitor and control the heating, ventilation, air conditioning, light and other facilities within a building.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6743"/>
            <a:ext cx="9144000" cy="37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-28436" y="89936"/>
            <a:ext cx="9214421" cy="6970092"/>
            <a:chOff x="-28436" y="279936"/>
            <a:chExt cx="9214421" cy="6970092"/>
          </a:xfrm>
        </p:grpSpPr>
        <p:pic>
          <p:nvPicPr>
            <p:cNvPr id="7" name="Picture 6" descr="sgip-templatefooter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28436" y="6618980"/>
              <a:ext cx="9214421" cy="6310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0" y="6627332"/>
              <a:ext cx="91440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1313">
                <a:tabLst>
                  <a:tab pos="4454525" algn="ctr"/>
                  <a:tab pos="8518525" algn="r"/>
                </a:tabLst>
              </a:pPr>
              <a:r>
                <a:rPr lang="en-US" sz="900" dirty="0" smtClean="0">
                  <a:solidFill>
                    <a:schemeClr val="bg1"/>
                  </a:solidFill>
                  <a:cs typeface="Calibri"/>
                </a:rPr>
                <a:t>2016 </a:t>
              </a:r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Copyright © SGIP, Inc.	CONFIDENTIAL.  ALL RIGHTS RESERVED	Page </a:t>
              </a:r>
              <a:fld id="{96F29905-E6A6-2849-B7EA-0F4C724A8363}" type="slidenum">
                <a:rPr lang="en-US" sz="900" smtClean="0">
                  <a:solidFill>
                    <a:schemeClr val="bg1"/>
                  </a:solidFill>
                  <a:latin typeface="Calibri"/>
                  <a:cs typeface="Calibri"/>
                </a:rPr>
                <a:pPr marL="341313">
                  <a:tabLst>
                    <a:tab pos="4454525" algn="ctr"/>
                    <a:tab pos="8518525" algn="r"/>
                  </a:tabLst>
                </a:pPr>
                <a:t>9</a:t>
              </a:fld>
              <a:r>
                <a:rPr lang="en-US" sz="900" dirty="0" smtClean="0">
                  <a:solidFill>
                    <a:schemeClr val="bg1"/>
                  </a:solidFill>
                  <a:latin typeface="Calibri"/>
                  <a:cs typeface="Calibri"/>
                </a:rPr>
                <a:t>  	</a:t>
              </a:r>
              <a:endParaRPr lang="en-US" sz="900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pic>
          <p:nvPicPr>
            <p:cNvPr id="9" name="Picture 8" descr="sgip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48920" y="279936"/>
              <a:ext cx="1463040" cy="530352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457200" y="188502"/>
            <a:ext cx="6504281" cy="664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en-US" sz="2800" b="1" dirty="0" err="1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BuildingManagementSystem</a:t>
            </a:r>
            <a:r>
              <a:rPr lang="en-US" sz="2800" b="1" dirty="0" smtClean="0">
                <a:solidFill>
                  <a:srgbClr val="1A5EAB"/>
                </a:solidFill>
                <a:latin typeface="+mj-lt"/>
                <a:ea typeface="+mj-ea"/>
                <a:cs typeface="+mj-cs"/>
              </a:rPr>
              <a:t>”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A5EAB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451</Words>
  <Application>Microsoft Office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Jaguar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Tarah McCormick</dc:creator>
  <cp:lastModifiedBy>Steve</cp:lastModifiedBy>
  <cp:revision>26</cp:revision>
  <dcterms:created xsi:type="dcterms:W3CDTF">2016-09-27T14:09:16Z</dcterms:created>
  <dcterms:modified xsi:type="dcterms:W3CDTF">2016-11-01T03:15:23Z</dcterms:modified>
</cp:coreProperties>
</file>