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1175" r:id="rId2"/>
    <p:sldId id="1176" r:id="rId3"/>
    <p:sldId id="1184" r:id="rId4"/>
    <p:sldId id="1185" r:id="rId5"/>
    <p:sldId id="1186" r:id="rId6"/>
    <p:sldId id="1187" r:id="rId7"/>
    <p:sldId id="1188" r:id="rId8"/>
    <p:sldId id="1189" r:id="rId9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00000"/>
    <a:srgbClr val="FF9900"/>
    <a:srgbClr val="0000FF"/>
    <a:srgbClr val="00D05E"/>
    <a:srgbClr val="FFFFFF"/>
    <a:srgbClr val="FFFF89"/>
    <a:srgbClr val="7E0000"/>
    <a:srgbClr val="3BFF94"/>
    <a:srgbClr val="FD0000"/>
    <a:srgbClr val="CC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7" autoAdjust="0"/>
    <p:restoredTop sz="81110" autoAdjust="0"/>
  </p:normalViewPr>
  <p:slideViewPr>
    <p:cSldViewPr snapToGrid="0" snapToObjects="1">
      <p:cViewPr varScale="1">
        <p:scale>
          <a:sx n="87" d="100"/>
          <a:sy n="87" d="100"/>
        </p:scale>
        <p:origin x="-2220" y="-84"/>
      </p:cViewPr>
      <p:guideLst>
        <p:guide orient="horz" pos="1070"/>
        <p:guide orient="horz" pos="3247"/>
        <p:guide orient="horz" pos="2150"/>
        <p:guide pos="2880"/>
        <p:guide pos="1176"/>
        <p:guide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0" d="100"/>
          <a:sy n="40" d="100"/>
        </p:scale>
        <p:origin x="-2515" y="-96"/>
      </p:cViewPr>
      <p:guideLst>
        <p:guide orient="horz" pos="2952"/>
        <p:guide pos="2233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5433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5433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5B3827-B630-4010-893D-CCC07B7EF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85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5433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1675"/>
            <a:ext cx="4686300" cy="3516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969" y="4452296"/>
            <a:ext cx="5668664" cy="421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5433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81675A-82DA-48EF-9B86-3CC2752D2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05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5"/>
          <p:cNvSpPr>
            <a:spLocks noChangeArrowheads="1"/>
          </p:cNvSpPr>
          <p:nvPr userDrawn="1"/>
        </p:nvSpPr>
        <p:spPr bwMode="auto">
          <a:xfrm>
            <a:off x="0" y="1"/>
            <a:ext cx="9144000" cy="6172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59"/>
          <p:cNvSpPr>
            <a:spLocks noChangeArrowheads="1"/>
          </p:cNvSpPr>
          <p:nvPr/>
        </p:nvSpPr>
        <p:spPr bwMode="black">
          <a:xfrm>
            <a:off x="4684713" y="46672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 dirty="0"/>
              <a:t>© </a:t>
            </a:r>
            <a:r>
              <a:rPr lang="en-US" altLang="en-US" sz="1000" dirty="0" smtClean="0"/>
              <a:t>2013</a:t>
            </a:r>
            <a:endParaRPr lang="en-US" altLang="en-US" sz="1000" dirty="0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90525" y="1739900"/>
            <a:ext cx="7954963" cy="22240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dirty="0"/>
              <a:t>Presentation Title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014788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pic>
        <p:nvPicPr>
          <p:cNvPr id="9" name="Picture 5" descr="campus_Umark_footer_990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Shape 30"/>
          <p:cNvPicPr preferRelativeResize="0"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5868077"/>
            <a:ext cx="9143999" cy="101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0049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EDC41-A240-46A7-8FAC-AA9EEC549A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97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4313" y="641350"/>
            <a:ext cx="2135187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641350"/>
            <a:ext cx="62579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BE66-1AE2-4017-AE78-2ECA2B2E1D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732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89255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C435-B618-4B39-B949-889CC1B5BF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162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E38C2-6157-4729-9DB6-5D4D797002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59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8" y="324436"/>
            <a:ext cx="8079238" cy="498475"/>
          </a:xfrm>
          <a:ln>
            <a:noFill/>
          </a:ln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634435"/>
            <a:ext cx="8447964" cy="4518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2155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9256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3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4831F-2E08-4201-9EC2-A13F599B72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394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09649-BB05-4425-A828-28268F6BE2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243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EFBB8-8B2C-4CBE-ACC3-FF229B26F5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418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7FD4-4D2D-45ED-A8E3-098D8F2E22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2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1210-5111-48EB-AF20-4346F8277A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2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85900"/>
            <a:ext cx="82042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Text Box 222"/>
          <p:cNvSpPr txBox="1">
            <a:spLocks noChangeArrowheads="1"/>
          </p:cNvSpPr>
          <p:nvPr/>
        </p:nvSpPr>
        <p:spPr bwMode="black">
          <a:xfrm>
            <a:off x="1447800" y="5238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IBM Research</a:t>
            </a:r>
          </a:p>
        </p:txBody>
      </p:sp>
      <p:sp>
        <p:nvSpPr>
          <p:cNvPr id="1029" name="Line 233"/>
          <p:cNvSpPr>
            <a:spLocks noChangeShapeType="1"/>
          </p:cNvSpPr>
          <p:nvPr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0" name="Line 236"/>
          <p:cNvSpPr>
            <a:spLocks noChangeShapeType="1"/>
          </p:cNvSpPr>
          <p:nvPr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92075"/>
            <a:ext cx="8245475" cy="4984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4" name="Slide Number Placeholder 11"/>
          <p:cNvSpPr txBox="1">
            <a:spLocks/>
          </p:cNvSpPr>
          <p:nvPr userDrawn="1"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F9FC6F2B-67CA-46A1-A72C-CAB3C9AF64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5" descr="campus_Umark_footer_990000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Shape 30"/>
          <p:cNvPicPr preferRelativeResize="0"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" y="5868077"/>
            <a:ext cx="9143999" cy="101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0" i="0">
          <a:ln>
            <a:solidFill>
              <a:schemeClr val="bg1"/>
            </a:solidFill>
          </a:ln>
          <a:solidFill>
            <a:schemeClr val="bg1"/>
          </a:solidFill>
          <a:latin typeface="Arial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2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1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1739900"/>
            <a:ext cx="8343572" cy="2224088"/>
          </a:xfrm>
          <a:ln>
            <a:noFill/>
          </a:ln>
        </p:spPr>
        <p:txBody>
          <a:bodyPr/>
          <a:lstStyle/>
          <a:p>
            <a:pPr algn="ctr"/>
            <a:r>
              <a:rPr lang="en-US" dirty="0" smtClean="0"/>
              <a:t>Modeling and Mapping Smart Grid Vocabulary</a:t>
            </a:r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5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1357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Clearly </a:t>
            </a:r>
            <a:r>
              <a:rPr lang="en-US" u="sng" dirty="0" smtClean="0"/>
              <a:t>define</a:t>
            </a:r>
            <a:r>
              <a:rPr lang="en-US" dirty="0" smtClean="0"/>
              <a:t> </a:t>
            </a:r>
            <a:r>
              <a:rPr lang="en-US" dirty="0" smtClean="0"/>
              <a:t>some neutral </a:t>
            </a:r>
            <a:r>
              <a:rPr lang="en-US" dirty="0" smtClean="0"/>
              <a:t>terms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HomeEnergyManagementLogicalDevice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HomeEnergyManagementLogicalServices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Map use case concepts to those terms</a:t>
            </a:r>
          </a:p>
          <a:p>
            <a:pPr>
              <a:buNone/>
            </a:pPr>
            <a:r>
              <a:rPr lang="en-US" dirty="0" smtClean="0"/>
              <a:t>Map our vocabulary set to those terms</a:t>
            </a:r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Home Energy Management Device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0" y="2916691"/>
            <a:ext cx="36195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215900" y="1186543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…is defined as something that provides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HomeEnergyManagementLogicalServices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nd that collection of services is defined below.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Providing the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HomeEnergyManagementLogicalServices</a:t>
            </a:r>
            <a:r>
              <a:rPr lang="en-US" dirty="0" smtClean="0">
                <a:solidFill>
                  <a:schemeClr val="bg1"/>
                </a:solidFill>
              </a:rPr>
              <a:t> means that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ou can perform all of the services in the collection.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Some Logical Service Collections</a:t>
            </a:r>
            <a:endParaRPr lang="en-US" dirty="0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4025" y="1023938"/>
            <a:ext cx="56959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The HEM in the use case</a:t>
            </a:r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1590675"/>
            <a:ext cx="70008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8407" y="729343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…fulfills the definition of the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HomeEnergyManagementLogicalDevice</a:t>
            </a:r>
            <a:r>
              <a:rPr lang="en-US" dirty="0" smtClean="0">
                <a:solidFill>
                  <a:schemeClr val="bg1"/>
                </a:solidFill>
              </a:rPr>
              <a:t>, plus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t provides the </a:t>
            </a:r>
            <a:r>
              <a:rPr lang="en-US" dirty="0" err="1" smtClean="0">
                <a:solidFill>
                  <a:schemeClr val="bg1"/>
                </a:solidFill>
              </a:rPr>
              <a:t>LoadForecasting</a:t>
            </a:r>
            <a:r>
              <a:rPr lang="en-US" dirty="0" smtClean="0">
                <a:solidFill>
                  <a:schemeClr val="bg1"/>
                </a:solidFill>
              </a:rPr>
              <a:t> service and </a:t>
            </a:r>
            <a:r>
              <a:rPr lang="en-US" dirty="0" err="1" smtClean="0">
                <a:solidFill>
                  <a:schemeClr val="bg1"/>
                </a:solidFill>
              </a:rPr>
              <a:t>DeviceHealthMonitoring</a:t>
            </a:r>
            <a:r>
              <a:rPr lang="en-US" dirty="0" smtClean="0">
                <a:solidFill>
                  <a:schemeClr val="bg1"/>
                </a:solidFill>
              </a:rPr>
              <a:t> service.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BuildingManagementSystem-89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407" y="729343"/>
            <a:ext cx="823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…also fulfills the definition of the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HomeEnergyManagementLogicalDevice</a:t>
            </a:r>
            <a:r>
              <a:rPr lang="en-US" dirty="0" smtClean="0">
                <a:solidFill>
                  <a:schemeClr val="bg1"/>
                </a:solidFill>
              </a:rPr>
              <a:t>, plus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t probably also provides other services. 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7013" y="1375674"/>
            <a:ext cx="36099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0486" y="4963878"/>
            <a:ext cx="8109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does this help? Because if you want to interface with something that is a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skos:narrowMatch</a:t>
            </a:r>
            <a:r>
              <a:rPr lang="en-US" dirty="0" smtClean="0">
                <a:solidFill>
                  <a:schemeClr val="bg1"/>
                </a:solidFill>
              </a:rPr>
              <a:t> to a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HomeEnergyManagementLogicalDevice</a:t>
            </a:r>
            <a:r>
              <a:rPr lang="en-US" dirty="0" smtClean="0">
                <a:solidFill>
                  <a:schemeClr val="bg1"/>
                </a:solidFill>
              </a:rPr>
              <a:t>, then you are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guaranteed that it can perform </a:t>
            </a:r>
            <a:r>
              <a:rPr lang="en-US" dirty="0" err="1" smtClean="0">
                <a:solidFill>
                  <a:schemeClr val="bg1"/>
                </a:solidFill>
              </a:rPr>
              <a:t>LoadManagement</a:t>
            </a:r>
            <a:r>
              <a:rPr lang="en-US" dirty="0" smtClean="0">
                <a:solidFill>
                  <a:schemeClr val="bg1"/>
                </a:solidFill>
              </a:rPr>
              <a:t> (for example).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BuildingAutomationSystem-86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900" y="1606505"/>
            <a:ext cx="4410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…is also guaranteed to do </a:t>
            </a:r>
            <a:r>
              <a:rPr lang="en-US" dirty="0" err="1" smtClean="0">
                <a:solidFill>
                  <a:schemeClr val="bg1"/>
                </a:solidFill>
              </a:rPr>
              <a:t>LoadManagement</a:t>
            </a:r>
            <a:r>
              <a:rPr lang="en-US" dirty="0" smtClean="0">
                <a:solidFill>
                  <a:schemeClr val="bg1"/>
                </a:solidFill>
              </a:rPr>
              <a:t>, because in this example it can do everything BuildingManagementSystem-89 can do, plus possibly more.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0423" y="864053"/>
            <a:ext cx="36099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900" y="1606505"/>
            <a:ext cx="750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we correctly categorize systems and services, we can begin to identify where interoperability is possible, and where there will be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86094</TotalTime>
  <Words>212</Words>
  <Application>Microsoft Office PowerPoint</Application>
  <PresentationFormat>On-screen Show (4:3)</PresentationFormat>
  <Paragraphs>45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1_Default Design</vt:lpstr>
      <vt:lpstr>Modeling and Mapping Smart Grid Vocabulary</vt:lpstr>
      <vt:lpstr>Approach</vt:lpstr>
      <vt:lpstr>Home Energy Management Device</vt:lpstr>
      <vt:lpstr>Some Logical Service Collections</vt:lpstr>
      <vt:lpstr>The HEM in the use case</vt:lpstr>
      <vt:lpstr>BuildingManagementSystem-89</vt:lpstr>
      <vt:lpstr>BuildingAutomationSystem-86</vt:lpstr>
      <vt:lpstr>Implications</vt:lpstr>
    </vt:vector>
  </TitlesOfParts>
  <Company>Carnegie Mellon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Transforming, Testing &amp; Explaining Smart Grid Interoperability Models</dc:title>
  <dc:creator>Steve Ray</dc:creator>
  <cp:lastModifiedBy>Steve</cp:lastModifiedBy>
  <cp:revision>2599</cp:revision>
  <cp:lastPrinted>2012-11-07T14:51:15Z</cp:lastPrinted>
  <dcterms:created xsi:type="dcterms:W3CDTF">2002-08-23T15:26:08Z</dcterms:created>
  <dcterms:modified xsi:type="dcterms:W3CDTF">2016-10-14T18:39:21Z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1MpzMJvpc2_gP-s30D4aTKUE3UWk8upSRN6x4sJMHt1g</vt:lpwstr>
  </property>
  <property fmtid="{D5CDD505-2E9C-101B-9397-08002B2CF9AE}" pid="3" name="Google.Documents.RevisionId">
    <vt:lpwstr>00590516212335318651</vt:lpwstr>
  </property>
  <property fmtid="{D5CDD505-2E9C-101B-9397-08002B2CF9AE}" pid="4" name="Google.Documents.PreviousRevisionId">
    <vt:lpwstr>07214289534329033167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