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63" r:id="rId4"/>
    <p:sldId id="258" r:id="rId5"/>
    <p:sldId id="317" r:id="rId6"/>
    <p:sldId id="264" r:id="rId7"/>
    <p:sldId id="260" r:id="rId8"/>
    <p:sldId id="261" r:id="rId9"/>
    <p:sldId id="318" r:id="rId10"/>
    <p:sldId id="265" r:id="rId11"/>
    <p:sldId id="309" r:id="rId12"/>
    <p:sldId id="310" r:id="rId13"/>
    <p:sldId id="311" r:id="rId14"/>
    <p:sldId id="312" r:id="rId15"/>
    <p:sldId id="313" r:id="rId16"/>
    <p:sldId id="314" r:id="rId17"/>
    <p:sldId id="315" r:id="rId18"/>
    <p:sldId id="316" r:id="rId19"/>
    <p:sldId id="266"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67"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268" r:id="rId52"/>
    <p:sldId id="262" r:id="rId53"/>
    <p:sldId id="270" r:id="rId54"/>
    <p:sldId id="271" r:id="rId55"/>
    <p:sldId id="272" r:id="rId56"/>
    <p:sldId id="273" r:id="rId57"/>
    <p:sldId id="274" r:id="rId58"/>
    <p:sldId id="275" r:id="rId59"/>
    <p:sldId id="276" r:id="rId60"/>
    <p:sldId id="277" r:id="rId61"/>
    <p:sldId id="278" r:id="rId62"/>
    <p:sldId id="269" r:id="rId63"/>
    <p:sldId id="259" r:id="rId64"/>
  </p:sldIdLst>
  <p:sldSz cx="9144000" cy="6858000" type="screen4x3"/>
  <p:notesSz cx="6980238"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BE3AB"/>
    <a:srgbClr val="B6E8DB"/>
    <a:srgbClr val="94DECB"/>
    <a:srgbClr val="7ED47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524" autoAdjust="0"/>
  </p:normalViewPr>
  <p:slideViewPr>
    <p:cSldViewPr>
      <p:cViewPr varScale="1">
        <p:scale>
          <a:sx n="73" d="100"/>
          <a:sy n="73" d="100"/>
        </p:scale>
        <p:origin x="-4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E7FAC-78F0-4543-B2B0-3C6E5BB1DE24}"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997C1E3-E745-4DAF-8935-5DDD1C4FC078}">
      <dgm:prSet phldrT="[Text]"/>
      <dgm:spPr/>
      <dgm:t>
        <a:bodyPr/>
        <a:lstStyle/>
        <a:p>
          <a:r>
            <a:rPr lang="en-US" dirty="0" smtClean="0"/>
            <a:t>IEC 61968, 61970</a:t>
          </a:r>
          <a:endParaRPr lang="en-US" dirty="0"/>
        </a:p>
      </dgm:t>
    </dgm:pt>
    <dgm:pt modelId="{190F6DDF-27B4-422B-A639-04F6DD8E24C8}" type="parTrans" cxnId="{C15C38AA-FEB9-4AF6-9BEE-A1FED398F9C2}">
      <dgm:prSet/>
      <dgm:spPr/>
      <dgm:t>
        <a:bodyPr/>
        <a:lstStyle/>
        <a:p>
          <a:endParaRPr lang="en-US"/>
        </a:p>
      </dgm:t>
    </dgm:pt>
    <dgm:pt modelId="{9DEDFDCF-073D-4CF3-BA1E-831566607F5E}" type="sibTrans" cxnId="{C15C38AA-FEB9-4AF6-9BEE-A1FED398F9C2}">
      <dgm:prSet/>
      <dgm:spPr/>
      <dgm:t>
        <a:bodyPr/>
        <a:lstStyle/>
        <a:p>
          <a:endParaRPr lang="en-US"/>
        </a:p>
      </dgm:t>
    </dgm:pt>
    <dgm:pt modelId="{1E0E4BAB-CCB8-43B8-8C9A-1818AD5631A4}">
      <dgm:prSet phldrT="[Text]"/>
      <dgm:spPr/>
      <dgm:t>
        <a:bodyPr/>
        <a:lstStyle/>
        <a:p>
          <a:r>
            <a:rPr lang="en-US" dirty="0" smtClean="0"/>
            <a:t>SEP 2.0</a:t>
          </a:r>
          <a:endParaRPr lang="en-US" dirty="0"/>
        </a:p>
      </dgm:t>
    </dgm:pt>
    <dgm:pt modelId="{94890E3D-BC3A-4A3D-846E-3526A29D3D02}" type="parTrans" cxnId="{9099162E-36E6-4781-B1CA-668F3A3EA873}">
      <dgm:prSet/>
      <dgm:spPr/>
      <dgm:t>
        <a:bodyPr/>
        <a:lstStyle/>
        <a:p>
          <a:endParaRPr lang="en-US"/>
        </a:p>
      </dgm:t>
    </dgm:pt>
    <dgm:pt modelId="{9665ED85-4A17-4295-894B-32791E326513}" type="sibTrans" cxnId="{9099162E-36E6-4781-B1CA-668F3A3EA873}">
      <dgm:prSet/>
      <dgm:spPr/>
      <dgm:t>
        <a:bodyPr/>
        <a:lstStyle/>
        <a:p>
          <a:endParaRPr lang="en-US"/>
        </a:p>
      </dgm:t>
    </dgm:pt>
    <dgm:pt modelId="{34499709-19DE-4B99-9520-78A0867237FB}">
      <dgm:prSet phldrT="[Text]"/>
      <dgm:spPr/>
      <dgm:t>
        <a:bodyPr/>
        <a:lstStyle/>
        <a:p>
          <a:r>
            <a:rPr lang="en-US" dirty="0" smtClean="0"/>
            <a:t>NAESB PAP10</a:t>
          </a:r>
          <a:endParaRPr lang="en-US" dirty="0"/>
        </a:p>
      </dgm:t>
    </dgm:pt>
    <dgm:pt modelId="{E493B661-0106-46F1-9FB5-6BA193414F84}" type="parTrans" cxnId="{B9DDECBB-E1A2-4041-A8E8-77FCFC697188}">
      <dgm:prSet/>
      <dgm:spPr/>
      <dgm:t>
        <a:bodyPr/>
        <a:lstStyle/>
        <a:p>
          <a:endParaRPr lang="en-US"/>
        </a:p>
      </dgm:t>
    </dgm:pt>
    <dgm:pt modelId="{B3095F52-9C5A-47D9-BA96-4D359A3274CA}" type="sibTrans" cxnId="{B9DDECBB-E1A2-4041-A8E8-77FCFC697188}">
      <dgm:prSet/>
      <dgm:spPr/>
      <dgm:t>
        <a:bodyPr/>
        <a:lstStyle/>
        <a:p>
          <a:endParaRPr lang="en-US"/>
        </a:p>
      </dgm:t>
    </dgm:pt>
    <dgm:pt modelId="{472460BD-7F38-4347-97F5-8ECE1A79CBEF}">
      <dgm:prSet phldrT="[Text]"/>
      <dgm:spPr/>
      <dgm:t>
        <a:bodyPr/>
        <a:lstStyle/>
        <a:p>
          <a:r>
            <a:rPr lang="en-US" dirty="0" smtClean="0"/>
            <a:t>ASHRAE SPC201</a:t>
          </a:r>
          <a:endParaRPr lang="en-US" dirty="0"/>
        </a:p>
      </dgm:t>
    </dgm:pt>
    <dgm:pt modelId="{46D5C177-9346-429A-A37E-F8E4B69F10FC}" type="parTrans" cxnId="{B75DA844-1718-43EF-BA51-F8BB947AB2D3}">
      <dgm:prSet/>
      <dgm:spPr/>
      <dgm:t>
        <a:bodyPr/>
        <a:lstStyle/>
        <a:p>
          <a:endParaRPr lang="en-US"/>
        </a:p>
      </dgm:t>
    </dgm:pt>
    <dgm:pt modelId="{805BFAA5-DF7A-4697-A8C1-6C518F40386A}" type="sibTrans" cxnId="{B75DA844-1718-43EF-BA51-F8BB947AB2D3}">
      <dgm:prSet/>
      <dgm:spPr/>
      <dgm:t>
        <a:bodyPr/>
        <a:lstStyle/>
        <a:p>
          <a:endParaRPr lang="en-US"/>
        </a:p>
      </dgm:t>
    </dgm:pt>
    <dgm:pt modelId="{15D57480-D8A7-4A66-BB3F-8C305AB9A8DF}" type="pres">
      <dgm:prSet presAssocID="{8BAE7FAC-78F0-4543-B2B0-3C6E5BB1DE24}" presName="cycle" presStyleCnt="0">
        <dgm:presLayoutVars>
          <dgm:dir/>
          <dgm:resizeHandles val="exact"/>
        </dgm:presLayoutVars>
      </dgm:prSet>
      <dgm:spPr/>
      <dgm:t>
        <a:bodyPr/>
        <a:lstStyle/>
        <a:p>
          <a:endParaRPr lang="en-US"/>
        </a:p>
      </dgm:t>
    </dgm:pt>
    <dgm:pt modelId="{D2DA26F1-6A86-4CFC-BF64-53D087403718}" type="pres">
      <dgm:prSet presAssocID="{0997C1E3-E745-4DAF-8935-5DDD1C4FC078}" presName="node" presStyleLbl="node1" presStyleIdx="0" presStyleCnt="4">
        <dgm:presLayoutVars>
          <dgm:bulletEnabled val="1"/>
        </dgm:presLayoutVars>
      </dgm:prSet>
      <dgm:spPr/>
      <dgm:t>
        <a:bodyPr/>
        <a:lstStyle/>
        <a:p>
          <a:endParaRPr lang="en-US"/>
        </a:p>
      </dgm:t>
    </dgm:pt>
    <dgm:pt modelId="{179616EA-3065-4D86-9DBE-187BB9FCC567}" type="pres">
      <dgm:prSet presAssocID="{0997C1E3-E745-4DAF-8935-5DDD1C4FC078}" presName="spNode" presStyleCnt="0"/>
      <dgm:spPr/>
    </dgm:pt>
    <dgm:pt modelId="{42FE7297-BC53-4404-A7F4-4989D571729F}" type="pres">
      <dgm:prSet presAssocID="{9DEDFDCF-073D-4CF3-BA1E-831566607F5E}" presName="sibTrans" presStyleLbl="sibTrans1D1" presStyleIdx="0" presStyleCnt="4"/>
      <dgm:spPr/>
      <dgm:t>
        <a:bodyPr/>
        <a:lstStyle/>
        <a:p>
          <a:endParaRPr lang="en-US"/>
        </a:p>
      </dgm:t>
    </dgm:pt>
    <dgm:pt modelId="{20C136B5-F796-4881-955A-F508C3FB0D5F}" type="pres">
      <dgm:prSet presAssocID="{1E0E4BAB-CCB8-43B8-8C9A-1818AD5631A4}" presName="node" presStyleLbl="node1" presStyleIdx="1" presStyleCnt="4">
        <dgm:presLayoutVars>
          <dgm:bulletEnabled val="1"/>
        </dgm:presLayoutVars>
      </dgm:prSet>
      <dgm:spPr/>
      <dgm:t>
        <a:bodyPr/>
        <a:lstStyle/>
        <a:p>
          <a:endParaRPr lang="en-US"/>
        </a:p>
      </dgm:t>
    </dgm:pt>
    <dgm:pt modelId="{516BAE31-0C15-4434-8207-E353A025D466}" type="pres">
      <dgm:prSet presAssocID="{1E0E4BAB-CCB8-43B8-8C9A-1818AD5631A4}" presName="spNode" presStyleCnt="0"/>
      <dgm:spPr/>
    </dgm:pt>
    <dgm:pt modelId="{CC151A82-A309-4F14-95C8-C39003A805A2}" type="pres">
      <dgm:prSet presAssocID="{9665ED85-4A17-4295-894B-32791E326513}" presName="sibTrans" presStyleLbl="sibTrans1D1" presStyleIdx="1" presStyleCnt="4"/>
      <dgm:spPr/>
      <dgm:t>
        <a:bodyPr/>
        <a:lstStyle/>
        <a:p>
          <a:endParaRPr lang="en-US"/>
        </a:p>
      </dgm:t>
    </dgm:pt>
    <dgm:pt modelId="{486491AE-A6B9-43DD-9762-B4CE0CAA4373}" type="pres">
      <dgm:prSet presAssocID="{34499709-19DE-4B99-9520-78A0867237FB}" presName="node" presStyleLbl="node1" presStyleIdx="2" presStyleCnt="4">
        <dgm:presLayoutVars>
          <dgm:bulletEnabled val="1"/>
        </dgm:presLayoutVars>
      </dgm:prSet>
      <dgm:spPr/>
      <dgm:t>
        <a:bodyPr/>
        <a:lstStyle/>
        <a:p>
          <a:endParaRPr lang="en-US"/>
        </a:p>
      </dgm:t>
    </dgm:pt>
    <dgm:pt modelId="{C23EC752-C432-4534-AACD-99710D5E0933}" type="pres">
      <dgm:prSet presAssocID="{34499709-19DE-4B99-9520-78A0867237FB}" presName="spNode" presStyleCnt="0"/>
      <dgm:spPr/>
    </dgm:pt>
    <dgm:pt modelId="{7E94F9C2-EC87-4263-B0E6-C99047A17844}" type="pres">
      <dgm:prSet presAssocID="{B3095F52-9C5A-47D9-BA96-4D359A3274CA}" presName="sibTrans" presStyleLbl="sibTrans1D1" presStyleIdx="2" presStyleCnt="4"/>
      <dgm:spPr/>
      <dgm:t>
        <a:bodyPr/>
        <a:lstStyle/>
        <a:p>
          <a:endParaRPr lang="en-US"/>
        </a:p>
      </dgm:t>
    </dgm:pt>
    <dgm:pt modelId="{069581FF-F2F4-4D45-92C0-D5BC3154CB31}" type="pres">
      <dgm:prSet presAssocID="{472460BD-7F38-4347-97F5-8ECE1A79CBEF}" presName="node" presStyleLbl="node1" presStyleIdx="3" presStyleCnt="4">
        <dgm:presLayoutVars>
          <dgm:bulletEnabled val="1"/>
        </dgm:presLayoutVars>
      </dgm:prSet>
      <dgm:spPr/>
      <dgm:t>
        <a:bodyPr/>
        <a:lstStyle/>
        <a:p>
          <a:endParaRPr lang="en-US"/>
        </a:p>
      </dgm:t>
    </dgm:pt>
    <dgm:pt modelId="{65361D1E-D3ED-40C5-A9F0-B643C1B8AF2E}" type="pres">
      <dgm:prSet presAssocID="{472460BD-7F38-4347-97F5-8ECE1A79CBEF}" presName="spNode" presStyleCnt="0"/>
      <dgm:spPr/>
    </dgm:pt>
    <dgm:pt modelId="{003119B9-DB57-4B23-B455-D88E9D121702}" type="pres">
      <dgm:prSet presAssocID="{805BFAA5-DF7A-4697-A8C1-6C518F40386A}" presName="sibTrans" presStyleLbl="sibTrans1D1" presStyleIdx="3" presStyleCnt="4"/>
      <dgm:spPr/>
      <dgm:t>
        <a:bodyPr/>
        <a:lstStyle/>
        <a:p>
          <a:endParaRPr lang="en-US"/>
        </a:p>
      </dgm:t>
    </dgm:pt>
  </dgm:ptLst>
  <dgm:cxnLst>
    <dgm:cxn modelId="{3165D281-BE85-458B-9DB7-7C4447615C75}" type="presOf" srcId="{805BFAA5-DF7A-4697-A8C1-6C518F40386A}" destId="{003119B9-DB57-4B23-B455-D88E9D121702}" srcOrd="0" destOrd="0" presId="urn:microsoft.com/office/officeart/2005/8/layout/cycle5"/>
    <dgm:cxn modelId="{276564B2-6CFD-4EC4-8935-0DBC855F6DBE}" type="presOf" srcId="{9665ED85-4A17-4295-894B-32791E326513}" destId="{CC151A82-A309-4F14-95C8-C39003A805A2}" srcOrd="0" destOrd="0" presId="urn:microsoft.com/office/officeart/2005/8/layout/cycle5"/>
    <dgm:cxn modelId="{B75DA844-1718-43EF-BA51-F8BB947AB2D3}" srcId="{8BAE7FAC-78F0-4543-B2B0-3C6E5BB1DE24}" destId="{472460BD-7F38-4347-97F5-8ECE1A79CBEF}" srcOrd="3" destOrd="0" parTransId="{46D5C177-9346-429A-A37E-F8E4B69F10FC}" sibTransId="{805BFAA5-DF7A-4697-A8C1-6C518F40386A}"/>
    <dgm:cxn modelId="{CA49C87D-20C0-430A-9AB8-83C9C9003862}" type="presOf" srcId="{0997C1E3-E745-4DAF-8935-5DDD1C4FC078}" destId="{D2DA26F1-6A86-4CFC-BF64-53D087403718}" srcOrd="0" destOrd="0" presId="urn:microsoft.com/office/officeart/2005/8/layout/cycle5"/>
    <dgm:cxn modelId="{C15C38AA-FEB9-4AF6-9BEE-A1FED398F9C2}" srcId="{8BAE7FAC-78F0-4543-B2B0-3C6E5BB1DE24}" destId="{0997C1E3-E745-4DAF-8935-5DDD1C4FC078}" srcOrd="0" destOrd="0" parTransId="{190F6DDF-27B4-422B-A639-04F6DD8E24C8}" sibTransId="{9DEDFDCF-073D-4CF3-BA1E-831566607F5E}"/>
    <dgm:cxn modelId="{611F5B37-FBC0-4CAC-BC22-E2CBBFEA456C}" type="presOf" srcId="{9DEDFDCF-073D-4CF3-BA1E-831566607F5E}" destId="{42FE7297-BC53-4404-A7F4-4989D571729F}" srcOrd="0" destOrd="0" presId="urn:microsoft.com/office/officeart/2005/8/layout/cycle5"/>
    <dgm:cxn modelId="{269AB992-A9E0-42CF-88CD-E511EB61BEDE}" type="presOf" srcId="{472460BD-7F38-4347-97F5-8ECE1A79CBEF}" destId="{069581FF-F2F4-4D45-92C0-D5BC3154CB31}" srcOrd="0" destOrd="0" presId="urn:microsoft.com/office/officeart/2005/8/layout/cycle5"/>
    <dgm:cxn modelId="{91DDE7C5-7239-4914-9A8C-9C1AB2BD47E2}" type="presOf" srcId="{1E0E4BAB-CCB8-43B8-8C9A-1818AD5631A4}" destId="{20C136B5-F796-4881-955A-F508C3FB0D5F}" srcOrd="0" destOrd="0" presId="urn:microsoft.com/office/officeart/2005/8/layout/cycle5"/>
    <dgm:cxn modelId="{FB215EDD-2CDF-4F8D-98CA-D4FA9A3BCCE2}" type="presOf" srcId="{34499709-19DE-4B99-9520-78A0867237FB}" destId="{486491AE-A6B9-43DD-9762-B4CE0CAA4373}" srcOrd="0" destOrd="0" presId="urn:microsoft.com/office/officeart/2005/8/layout/cycle5"/>
    <dgm:cxn modelId="{F9E14C4B-4D58-42AF-A962-34CBA59A92E2}" type="presOf" srcId="{B3095F52-9C5A-47D9-BA96-4D359A3274CA}" destId="{7E94F9C2-EC87-4263-B0E6-C99047A17844}" srcOrd="0" destOrd="0" presId="urn:microsoft.com/office/officeart/2005/8/layout/cycle5"/>
    <dgm:cxn modelId="{B9DDECBB-E1A2-4041-A8E8-77FCFC697188}" srcId="{8BAE7FAC-78F0-4543-B2B0-3C6E5BB1DE24}" destId="{34499709-19DE-4B99-9520-78A0867237FB}" srcOrd="2" destOrd="0" parTransId="{E493B661-0106-46F1-9FB5-6BA193414F84}" sibTransId="{B3095F52-9C5A-47D9-BA96-4D359A3274CA}"/>
    <dgm:cxn modelId="{9099162E-36E6-4781-B1CA-668F3A3EA873}" srcId="{8BAE7FAC-78F0-4543-B2B0-3C6E5BB1DE24}" destId="{1E0E4BAB-CCB8-43B8-8C9A-1818AD5631A4}" srcOrd="1" destOrd="0" parTransId="{94890E3D-BC3A-4A3D-846E-3526A29D3D02}" sibTransId="{9665ED85-4A17-4295-894B-32791E326513}"/>
    <dgm:cxn modelId="{FC29C44F-319D-411F-9890-6E07A53A983C}" type="presOf" srcId="{8BAE7FAC-78F0-4543-B2B0-3C6E5BB1DE24}" destId="{15D57480-D8A7-4A66-BB3F-8C305AB9A8DF}" srcOrd="0" destOrd="0" presId="urn:microsoft.com/office/officeart/2005/8/layout/cycle5"/>
    <dgm:cxn modelId="{E828456B-D9D1-4D3C-ACCE-3AA374D51D0E}" type="presParOf" srcId="{15D57480-D8A7-4A66-BB3F-8C305AB9A8DF}" destId="{D2DA26F1-6A86-4CFC-BF64-53D087403718}" srcOrd="0" destOrd="0" presId="urn:microsoft.com/office/officeart/2005/8/layout/cycle5"/>
    <dgm:cxn modelId="{BADD87FC-E12D-457F-81A3-1465717C6D3D}" type="presParOf" srcId="{15D57480-D8A7-4A66-BB3F-8C305AB9A8DF}" destId="{179616EA-3065-4D86-9DBE-187BB9FCC567}" srcOrd="1" destOrd="0" presId="urn:microsoft.com/office/officeart/2005/8/layout/cycle5"/>
    <dgm:cxn modelId="{F95BA2BD-9ADB-4C48-8DA5-D64414CB590E}" type="presParOf" srcId="{15D57480-D8A7-4A66-BB3F-8C305AB9A8DF}" destId="{42FE7297-BC53-4404-A7F4-4989D571729F}" srcOrd="2" destOrd="0" presId="urn:microsoft.com/office/officeart/2005/8/layout/cycle5"/>
    <dgm:cxn modelId="{A031A4C0-28C5-4BC7-B9AC-EE54D5D33A67}" type="presParOf" srcId="{15D57480-D8A7-4A66-BB3F-8C305AB9A8DF}" destId="{20C136B5-F796-4881-955A-F508C3FB0D5F}" srcOrd="3" destOrd="0" presId="urn:microsoft.com/office/officeart/2005/8/layout/cycle5"/>
    <dgm:cxn modelId="{5ED71AA5-AB7B-4840-BF09-B8E20262CEFC}" type="presParOf" srcId="{15D57480-D8A7-4A66-BB3F-8C305AB9A8DF}" destId="{516BAE31-0C15-4434-8207-E353A025D466}" srcOrd="4" destOrd="0" presId="urn:microsoft.com/office/officeart/2005/8/layout/cycle5"/>
    <dgm:cxn modelId="{8D4CB49F-2CBF-4997-9DFD-CBB8D9A48117}" type="presParOf" srcId="{15D57480-D8A7-4A66-BB3F-8C305AB9A8DF}" destId="{CC151A82-A309-4F14-95C8-C39003A805A2}" srcOrd="5" destOrd="0" presId="urn:microsoft.com/office/officeart/2005/8/layout/cycle5"/>
    <dgm:cxn modelId="{5279D0F4-487D-4631-ACCC-37D073AC7394}" type="presParOf" srcId="{15D57480-D8A7-4A66-BB3F-8C305AB9A8DF}" destId="{486491AE-A6B9-43DD-9762-B4CE0CAA4373}" srcOrd="6" destOrd="0" presId="urn:microsoft.com/office/officeart/2005/8/layout/cycle5"/>
    <dgm:cxn modelId="{64CFD383-74B5-412F-B252-A78EEFB08E02}" type="presParOf" srcId="{15D57480-D8A7-4A66-BB3F-8C305AB9A8DF}" destId="{C23EC752-C432-4534-AACD-99710D5E0933}" srcOrd="7" destOrd="0" presId="urn:microsoft.com/office/officeart/2005/8/layout/cycle5"/>
    <dgm:cxn modelId="{A1212A97-7B47-439D-BF9A-9109331C6BEE}" type="presParOf" srcId="{15D57480-D8A7-4A66-BB3F-8C305AB9A8DF}" destId="{7E94F9C2-EC87-4263-B0E6-C99047A17844}" srcOrd="8" destOrd="0" presId="urn:microsoft.com/office/officeart/2005/8/layout/cycle5"/>
    <dgm:cxn modelId="{4D3B6C99-1F52-4E65-8EBF-F6346811C9BE}" type="presParOf" srcId="{15D57480-D8A7-4A66-BB3F-8C305AB9A8DF}" destId="{069581FF-F2F4-4D45-92C0-D5BC3154CB31}" srcOrd="9" destOrd="0" presId="urn:microsoft.com/office/officeart/2005/8/layout/cycle5"/>
    <dgm:cxn modelId="{65B5C00D-35AF-478F-B096-3B85E02B8D22}" type="presParOf" srcId="{15D57480-D8A7-4A66-BB3F-8C305AB9A8DF}" destId="{65361D1E-D3ED-40C5-A9F0-B643C1B8AF2E}" srcOrd="10" destOrd="0" presId="urn:microsoft.com/office/officeart/2005/8/layout/cycle5"/>
    <dgm:cxn modelId="{8E169D08-F137-4119-A8D7-DBE450E0C5BA}" type="presParOf" srcId="{15D57480-D8A7-4A66-BB3F-8C305AB9A8DF}" destId="{003119B9-DB57-4B23-B455-D88E9D121702}" srcOrd="11"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30BC6-076B-474F-80CA-DFB463632FA3}" type="doc">
      <dgm:prSet loTypeId="urn:microsoft.com/office/officeart/2005/8/layout/hProcess11" loCatId="process" qsTypeId="urn:microsoft.com/office/officeart/2005/8/quickstyle/simple1" qsCatId="simple" csTypeId="urn:microsoft.com/office/officeart/2005/8/colors/accent1_2" csCatId="accent1" phldr="1"/>
      <dgm:spPr/>
    </dgm:pt>
    <dgm:pt modelId="{EBCBE242-BF9D-483E-ABAF-33B4E5FAF843}">
      <dgm:prSet phldrT="[Text]"/>
      <dgm:spPr/>
      <dgm:t>
        <a:bodyPr/>
        <a:lstStyle/>
        <a:p>
          <a:r>
            <a:rPr lang="en-US" dirty="0" smtClean="0"/>
            <a:t>V_CIM1</a:t>
          </a:r>
          <a:endParaRPr lang="en-US" dirty="0"/>
        </a:p>
      </dgm:t>
    </dgm:pt>
    <dgm:pt modelId="{B9DE205A-4D6E-4857-A2C3-1B69E15CED75}" type="parTrans" cxnId="{3CB0DC4B-FA40-4F3F-8AC9-A49DF00D92DD}">
      <dgm:prSet/>
      <dgm:spPr/>
      <dgm:t>
        <a:bodyPr/>
        <a:lstStyle/>
        <a:p>
          <a:endParaRPr lang="en-US"/>
        </a:p>
      </dgm:t>
    </dgm:pt>
    <dgm:pt modelId="{0EA2525B-167A-4068-9275-198E4EB80BA2}" type="sibTrans" cxnId="{3CB0DC4B-FA40-4F3F-8AC9-A49DF00D92DD}">
      <dgm:prSet/>
      <dgm:spPr/>
      <dgm:t>
        <a:bodyPr/>
        <a:lstStyle/>
        <a:p>
          <a:endParaRPr lang="en-US"/>
        </a:p>
      </dgm:t>
    </dgm:pt>
    <dgm:pt modelId="{951F1713-FEDA-4EFA-8EED-754327AFE3A9}">
      <dgm:prSet phldrT="[Text]"/>
      <dgm:spPr/>
      <dgm:t>
        <a:bodyPr/>
        <a:lstStyle/>
        <a:p>
          <a:r>
            <a:rPr lang="en-US" dirty="0" smtClean="0"/>
            <a:t>V_NAESB1</a:t>
          </a:r>
          <a:endParaRPr lang="en-US" dirty="0"/>
        </a:p>
      </dgm:t>
    </dgm:pt>
    <dgm:pt modelId="{BE739768-6AA2-4EBD-A91A-73AA8305D598}" type="parTrans" cxnId="{79D050C1-9ED1-409F-B843-78D42C2B2985}">
      <dgm:prSet/>
      <dgm:spPr/>
      <dgm:t>
        <a:bodyPr/>
        <a:lstStyle/>
        <a:p>
          <a:endParaRPr lang="en-US"/>
        </a:p>
      </dgm:t>
    </dgm:pt>
    <dgm:pt modelId="{325100AC-C477-4390-BD09-FB8F2152D497}" type="sibTrans" cxnId="{79D050C1-9ED1-409F-B843-78D42C2B2985}">
      <dgm:prSet/>
      <dgm:spPr/>
      <dgm:t>
        <a:bodyPr/>
        <a:lstStyle/>
        <a:p>
          <a:endParaRPr lang="en-US"/>
        </a:p>
      </dgm:t>
    </dgm:pt>
    <dgm:pt modelId="{18ED127E-0515-4A03-AB16-EB0AEF464D9F}">
      <dgm:prSet phldrT="[Text]"/>
      <dgm:spPr/>
      <dgm:t>
        <a:bodyPr/>
        <a:lstStyle/>
        <a:p>
          <a:r>
            <a:rPr lang="en-US" dirty="0" smtClean="0"/>
            <a:t>V_CIM2</a:t>
          </a:r>
          <a:endParaRPr lang="en-US" dirty="0"/>
        </a:p>
      </dgm:t>
    </dgm:pt>
    <dgm:pt modelId="{2C70DCE4-8411-4E8C-A191-0F74FE4BD12B}" type="parTrans" cxnId="{BE473551-2015-4E6B-8FF1-92AF2A061749}">
      <dgm:prSet/>
      <dgm:spPr/>
      <dgm:t>
        <a:bodyPr/>
        <a:lstStyle/>
        <a:p>
          <a:endParaRPr lang="en-US"/>
        </a:p>
      </dgm:t>
    </dgm:pt>
    <dgm:pt modelId="{936FE450-13D7-4AE6-BC80-7F3F79C6B43D}" type="sibTrans" cxnId="{BE473551-2015-4E6B-8FF1-92AF2A061749}">
      <dgm:prSet/>
      <dgm:spPr/>
      <dgm:t>
        <a:bodyPr/>
        <a:lstStyle/>
        <a:p>
          <a:endParaRPr lang="en-US"/>
        </a:p>
      </dgm:t>
    </dgm:pt>
    <dgm:pt modelId="{7BAE46E5-A087-4C21-99E6-140805C0A877}" type="pres">
      <dgm:prSet presAssocID="{A8B30BC6-076B-474F-80CA-DFB463632FA3}" presName="Name0" presStyleCnt="0">
        <dgm:presLayoutVars>
          <dgm:dir/>
          <dgm:resizeHandles val="exact"/>
        </dgm:presLayoutVars>
      </dgm:prSet>
      <dgm:spPr/>
    </dgm:pt>
    <dgm:pt modelId="{4152DDCE-9191-435B-8EC0-7F64D8F42B9D}" type="pres">
      <dgm:prSet presAssocID="{A8B30BC6-076B-474F-80CA-DFB463632FA3}" presName="arrow" presStyleLbl="bgShp" presStyleIdx="0" presStyleCnt="1" custLinFactNeighborX="39623" custLinFactNeighborY="-989"/>
      <dgm:spPr/>
      <dgm:t>
        <a:bodyPr/>
        <a:lstStyle/>
        <a:p>
          <a:endParaRPr lang="en-US"/>
        </a:p>
      </dgm:t>
    </dgm:pt>
    <dgm:pt modelId="{23CC425F-A3D6-4626-A3D5-06E1E1622BEA}" type="pres">
      <dgm:prSet presAssocID="{A8B30BC6-076B-474F-80CA-DFB463632FA3}" presName="points" presStyleCnt="0"/>
      <dgm:spPr/>
    </dgm:pt>
    <dgm:pt modelId="{C174517C-0A2A-44FD-BE2D-EF277D20EFF8}" type="pres">
      <dgm:prSet presAssocID="{EBCBE242-BF9D-483E-ABAF-33B4E5FAF843}" presName="compositeA" presStyleCnt="0"/>
      <dgm:spPr/>
    </dgm:pt>
    <dgm:pt modelId="{57435E10-31AD-425F-9896-5E3B693F8C4C}" type="pres">
      <dgm:prSet presAssocID="{EBCBE242-BF9D-483E-ABAF-33B4E5FAF843}" presName="textA" presStyleLbl="revTx" presStyleIdx="0" presStyleCnt="3" custLinFactNeighborX="38880">
        <dgm:presLayoutVars>
          <dgm:bulletEnabled val="1"/>
        </dgm:presLayoutVars>
      </dgm:prSet>
      <dgm:spPr/>
      <dgm:t>
        <a:bodyPr/>
        <a:lstStyle/>
        <a:p>
          <a:endParaRPr lang="en-US"/>
        </a:p>
      </dgm:t>
    </dgm:pt>
    <dgm:pt modelId="{DCAFC237-0706-47F2-9BDB-7B2020F1E0D9}" type="pres">
      <dgm:prSet presAssocID="{EBCBE242-BF9D-483E-ABAF-33B4E5FAF843}" presName="circleA" presStyleLbl="node1" presStyleIdx="0" presStyleCnt="3"/>
      <dgm:spPr/>
    </dgm:pt>
    <dgm:pt modelId="{8FDA6334-3F2F-41FC-B561-16CC825063A7}" type="pres">
      <dgm:prSet presAssocID="{EBCBE242-BF9D-483E-ABAF-33B4E5FAF843}" presName="spaceA" presStyleCnt="0"/>
      <dgm:spPr/>
    </dgm:pt>
    <dgm:pt modelId="{8248C95F-9AAE-4D38-A08E-F1C9C070C655}" type="pres">
      <dgm:prSet presAssocID="{0EA2525B-167A-4068-9275-198E4EB80BA2}" presName="space" presStyleCnt="0"/>
      <dgm:spPr/>
    </dgm:pt>
    <dgm:pt modelId="{FF9C5D5D-390C-40DA-97FE-58F88117F9CC}" type="pres">
      <dgm:prSet presAssocID="{951F1713-FEDA-4EFA-8EED-754327AFE3A9}" presName="compositeB" presStyleCnt="0"/>
      <dgm:spPr/>
    </dgm:pt>
    <dgm:pt modelId="{3215889A-041B-4152-952A-7E48211D257E}" type="pres">
      <dgm:prSet presAssocID="{951F1713-FEDA-4EFA-8EED-754327AFE3A9}" presName="textB" presStyleLbl="revTx" presStyleIdx="1" presStyleCnt="3" custLinFactNeighborX="48555">
        <dgm:presLayoutVars>
          <dgm:bulletEnabled val="1"/>
        </dgm:presLayoutVars>
      </dgm:prSet>
      <dgm:spPr/>
      <dgm:t>
        <a:bodyPr/>
        <a:lstStyle/>
        <a:p>
          <a:endParaRPr lang="en-US"/>
        </a:p>
      </dgm:t>
    </dgm:pt>
    <dgm:pt modelId="{B1EC05FC-DA9F-4ACF-A036-2DDFC98CF90A}" type="pres">
      <dgm:prSet presAssocID="{951F1713-FEDA-4EFA-8EED-754327AFE3A9}" presName="circleB" presStyleLbl="node1" presStyleIdx="1" presStyleCnt="3"/>
      <dgm:spPr/>
    </dgm:pt>
    <dgm:pt modelId="{F96E8DBD-FCEF-411E-B143-1A5141E23BA9}" type="pres">
      <dgm:prSet presAssocID="{951F1713-FEDA-4EFA-8EED-754327AFE3A9}" presName="spaceB" presStyleCnt="0"/>
      <dgm:spPr/>
    </dgm:pt>
    <dgm:pt modelId="{CB82FDC6-8714-4447-95DF-AD7141003783}" type="pres">
      <dgm:prSet presAssocID="{325100AC-C477-4390-BD09-FB8F2152D497}" presName="space" presStyleCnt="0"/>
      <dgm:spPr/>
    </dgm:pt>
    <dgm:pt modelId="{77BC4B84-6CEA-45F8-B6BD-9E4A86594898}" type="pres">
      <dgm:prSet presAssocID="{18ED127E-0515-4A03-AB16-EB0AEF464D9F}" presName="compositeA" presStyleCnt="0"/>
      <dgm:spPr/>
    </dgm:pt>
    <dgm:pt modelId="{7CEFEE21-0AE0-4720-916C-7A128A091FB0}" type="pres">
      <dgm:prSet presAssocID="{18ED127E-0515-4A03-AB16-EB0AEF464D9F}" presName="textA" presStyleLbl="revTx" presStyleIdx="2" presStyleCnt="3" custLinFactNeighborX="34630">
        <dgm:presLayoutVars>
          <dgm:bulletEnabled val="1"/>
        </dgm:presLayoutVars>
      </dgm:prSet>
      <dgm:spPr/>
      <dgm:t>
        <a:bodyPr/>
        <a:lstStyle/>
        <a:p>
          <a:endParaRPr lang="en-US"/>
        </a:p>
      </dgm:t>
    </dgm:pt>
    <dgm:pt modelId="{2A1F7909-3E0A-4755-A7D1-EAED0DF846BB}" type="pres">
      <dgm:prSet presAssocID="{18ED127E-0515-4A03-AB16-EB0AEF464D9F}" presName="circleA" presStyleLbl="node1" presStyleIdx="2" presStyleCnt="3"/>
      <dgm:spPr/>
    </dgm:pt>
    <dgm:pt modelId="{90E879C7-90B2-4667-A097-77F0435987DF}" type="pres">
      <dgm:prSet presAssocID="{18ED127E-0515-4A03-AB16-EB0AEF464D9F}" presName="spaceA" presStyleCnt="0"/>
      <dgm:spPr/>
    </dgm:pt>
  </dgm:ptLst>
  <dgm:cxnLst>
    <dgm:cxn modelId="{D29CCA60-278A-41DF-9C00-E270DD58F924}" type="presOf" srcId="{A8B30BC6-076B-474F-80CA-DFB463632FA3}" destId="{7BAE46E5-A087-4C21-99E6-140805C0A877}" srcOrd="0" destOrd="0" presId="urn:microsoft.com/office/officeart/2005/8/layout/hProcess11"/>
    <dgm:cxn modelId="{CFD30D2B-50A1-4D5B-9BEE-2219CBCD5BC4}" type="presOf" srcId="{18ED127E-0515-4A03-AB16-EB0AEF464D9F}" destId="{7CEFEE21-0AE0-4720-916C-7A128A091FB0}" srcOrd="0" destOrd="0" presId="urn:microsoft.com/office/officeart/2005/8/layout/hProcess11"/>
    <dgm:cxn modelId="{79D050C1-9ED1-409F-B843-78D42C2B2985}" srcId="{A8B30BC6-076B-474F-80CA-DFB463632FA3}" destId="{951F1713-FEDA-4EFA-8EED-754327AFE3A9}" srcOrd="1" destOrd="0" parTransId="{BE739768-6AA2-4EBD-A91A-73AA8305D598}" sibTransId="{325100AC-C477-4390-BD09-FB8F2152D497}"/>
    <dgm:cxn modelId="{BE473551-2015-4E6B-8FF1-92AF2A061749}" srcId="{A8B30BC6-076B-474F-80CA-DFB463632FA3}" destId="{18ED127E-0515-4A03-AB16-EB0AEF464D9F}" srcOrd="2" destOrd="0" parTransId="{2C70DCE4-8411-4E8C-A191-0F74FE4BD12B}" sibTransId="{936FE450-13D7-4AE6-BC80-7F3F79C6B43D}"/>
    <dgm:cxn modelId="{3CB0DC4B-FA40-4F3F-8AC9-A49DF00D92DD}" srcId="{A8B30BC6-076B-474F-80CA-DFB463632FA3}" destId="{EBCBE242-BF9D-483E-ABAF-33B4E5FAF843}" srcOrd="0" destOrd="0" parTransId="{B9DE205A-4D6E-4857-A2C3-1B69E15CED75}" sibTransId="{0EA2525B-167A-4068-9275-198E4EB80BA2}"/>
    <dgm:cxn modelId="{770390DF-3A78-458B-97FC-DFBEBE135474}" type="presOf" srcId="{951F1713-FEDA-4EFA-8EED-754327AFE3A9}" destId="{3215889A-041B-4152-952A-7E48211D257E}" srcOrd="0" destOrd="0" presId="urn:microsoft.com/office/officeart/2005/8/layout/hProcess11"/>
    <dgm:cxn modelId="{59FB096F-6101-4A05-A9AE-3EE13A6CD243}" type="presOf" srcId="{EBCBE242-BF9D-483E-ABAF-33B4E5FAF843}" destId="{57435E10-31AD-425F-9896-5E3B693F8C4C}" srcOrd="0" destOrd="0" presId="urn:microsoft.com/office/officeart/2005/8/layout/hProcess11"/>
    <dgm:cxn modelId="{6573DBCE-ED00-4D22-8133-855F82629779}" type="presParOf" srcId="{7BAE46E5-A087-4C21-99E6-140805C0A877}" destId="{4152DDCE-9191-435B-8EC0-7F64D8F42B9D}" srcOrd="0" destOrd="0" presId="urn:microsoft.com/office/officeart/2005/8/layout/hProcess11"/>
    <dgm:cxn modelId="{8A0CB3C1-899B-4D31-9EB3-919126A52186}" type="presParOf" srcId="{7BAE46E5-A087-4C21-99E6-140805C0A877}" destId="{23CC425F-A3D6-4626-A3D5-06E1E1622BEA}" srcOrd="1" destOrd="0" presId="urn:microsoft.com/office/officeart/2005/8/layout/hProcess11"/>
    <dgm:cxn modelId="{A47C1408-EE2F-417F-961F-1345296E6C06}" type="presParOf" srcId="{23CC425F-A3D6-4626-A3D5-06E1E1622BEA}" destId="{C174517C-0A2A-44FD-BE2D-EF277D20EFF8}" srcOrd="0" destOrd="0" presId="urn:microsoft.com/office/officeart/2005/8/layout/hProcess11"/>
    <dgm:cxn modelId="{9081CF70-71ED-413E-A7B9-C81EAC419C21}" type="presParOf" srcId="{C174517C-0A2A-44FD-BE2D-EF277D20EFF8}" destId="{57435E10-31AD-425F-9896-5E3B693F8C4C}" srcOrd="0" destOrd="0" presId="urn:microsoft.com/office/officeart/2005/8/layout/hProcess11"/>
    <dgm:cxn modelId="{B28250C6-712C-4D5E-A521-F772E66063FA}" type="presParOf" srcId="{C174517C-0A2A-44FD-BE2D-EF277D20EFF8}" destId="{DCAFC237-0706-47F2-9BDB-7B2020F1E0D9}" srcOrd="1" destOrd="0" presId="urn:microsoft.com/office/officeart/2005/8/layout/hProcess11"/>
    <dgm:cxn modelId="{9FAEB373-794B-468E-B765-6832643C731A}" type="presParOf" srcId="{C174517C-0A2A-44FD-BE2D-EF277D20EFF8}" destId="{8FDA6334-3F2F-41FC-B561-16CC825063A7}" srcOrd="2" destOrd="0" presId="urn:microsoft.com/office/officeart/2005/8/layout/hProcess11"/>
    <dgm:cxn modelId="{D836701E-C004-4CAC-A664-0F140816E93E}" type="presParOf" srcId="{23CC425F-A3D6-4626-A3D5-06E1E1622BEA}" destId="{8248C95F-9AAE-4D38-A08E-F1C9C070C655}" srcOrd="1" destOrd="0" presId="urn:microsoft.com/office/officeart/2005/8/layout/hProcess11"/>
    <dgm:cxn modelId="{8828EA3D-861E-4022-B2C0-E99CEDB72C2F}" type="presParOf" srcId="{23CC425F-A3D6-4626-A3D5-06E1E1622BEA}" destId="{FF9C5D5D-390C-40DA-97FE-58F88117F9CC}" srcOrd="2" destOrd="0" presId="urn:microsoft.com/office/officeart/2005/8/layout/hProcess11"/>
    <dgm:cxn modelId="{6800C4CC-D675-45D3-8CFE-71435043354B}" type="presParOf" srcId="{FF9C5D5D-390C-40DA-97FE-58F88117F9CC}" destId="{3215889A-041B-4152-952A-7E48211D257E}" srcOrd="0" destOrd="0" presId="urn:microsoft.com/office/officeart/2005/8/layout/hProcess11"/>
    <dgm:cxn modelId="{5D56AEAA-7FC6-4386-A4E5-677CD0E70E96}" type="presParOf" srcId="{FF9C5D5D-390C-40DA-97FE-58F88117F9CC}" destId="{B1EC05FC-DA9F-4ACF-A036-2DDFC98CF90A}" srcOrd="1" destOrd="0" presId="urn:microsoft.com/office/officeart/2005/8/layout/hProcess11"/>
    <dgm:cxn modelId="{471FC213-421E-4222-886B-995F2F1C9549}" type="presParOf" srcId="{FF9C5D5D-390C-40DA-97FE-58F88117F9CC}" destId="{F96E8DBD-FCEF-411E-B143-1A5141E23BA9}" srcOrd="2" destOrd="0" presId="urn:microsoft.com/office/officeart/2005/8/layout/hProcess11"/>
    <dgm:cxn modelId="{C31B95C7-F159-4660-8209-789F2FAAB086}" type="presParOf" srcId="{23CC425F-A3D6-4626-A3D5-06E1E1622BEA}" destId="{CB82FDC6-8714-4447-95DF-AD7141003783}" srcOrd="3" destOrd="0" presId="urn:microsoft.com/office/officeart/2005/8/layout/hProcess11"/>
    <dgm:cxn modelId="{AC16B8C6-AF51-4E7A-B5B7-D334562565A8}" type="presParOf" srcId="{23CC425F-A3D6-4626-A3D5-06E1E1622BEA}" destId="{77BC4B84-6CEA-45F8-B6BD-9E4A86594898}" srcOrd="4" destOrd="0" presId="urn:microsoft.com/office/officeart/2005/8/layout/hProcess11"/>
    <dgm:cxn modelId="{D0E59735-C5A2-48DC-AE70-A8F07378049A}" type="presParOf" srcId="{77BC4B84-6CEA-45F8-B6BD-9E4A86594898}" destId="{7CEFEE21-0AE0-4720-916C-7A128A091FB0}" srcOrd="0" destOrd="0" presId="urn:microsoft.com/office/officeart/2005/8/layout/hProcess11"/>
    <dgm:cxn modelId="{99AF59DF-41E9-479B-B621-01AD7D57ACF0}" type="presParOf" srcId="{77BC4B84-6CEA-45F8-B6BD-9E4A86594898}" destId="{2A1F7909-3E0A-4755-A7D1-EAED0DF846BB}" srcOrd="1" destOrd="0" presId="urn:microsoft.com/office/officeart/2005/8/layout/hProcess11"/>
    <dgm:cxn modelId="{E6B98759-A401-4AAE-88E0-B5F3F5E5848F}" type="presParOf" srcId="{77BC4B84-6CEA-45F8-B6BD-9E4A86594898}" destId="{90E879C7-90B2-4667-A097-77F0435987DF}"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DA26F1-6A86-4CFC-BF64-53D087403718}">
      <dsp:nvSpPr>
        <dsp:cNvPr id="0" name=""/>
        <dsp:cNvSpPr/>
      </dsp:nvSpPr>
      <dsp:spPr>
        <a:xfrm>
          <a:off x="2321718" y="174"/>
          <a:ext cx="1452562" cy="94416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IEC 61968, 61970</a:t>
          </a:r>
          <a:endParaRPr lang="en-US" sz="2100" kern="1200" dirty="0"/>
        </a:p>
      </dsp:txBody>
      <dsp:txXfrm>
        <a:off x="2321718" y="174"/>
        <a:ext cx="1452562" cy="944165"/>
      </dsp:txXfrm>
    </dsp:sp>
    <dsp:sp modelId="{42FE7297-BC53-4404-A7F4-4989D571729F}">
      <dsp:nvSpPr>
        <dsp:cNvPr id="0" name=""/>
        <dsp:cNvSpPr/>
      </dsp:nvSpPr>
      <dsp:spPr>
        <a:xfrm>
          <a:off x="1488257" y="472257"/>
          <a:ext cx="3119485" cy="3119485"/>
        </a:xfrm>
        <a:custGeom>
          <a:avLst/>
          <a:gdLst/>
          <a:ahLst/>
          <a:cxnLst/>
          <a:rect l="0" t="0" r="0" b="0"/>
          <a:pathLst>
            <a:path>
              <a:moveTo>
                <a:pt x="2486503" y="305186"/>
              </a:moveTo>
              <a:arcTo wR="1559742" hR="1559742" stAng="18387232" swAng="1633569"/>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0C136B5-F796-4881-955A-F508C3FB0D5F}">
      <dsp:nvSpPr>
        <dsp:cNvPr id="0" name=""/>
        <dsp:cNvSpPr/>
      </dsp:nvSpPr>
      <dsp:spPr>
        <a:xfrm>
          <a:off x="3881461" y="1559917"/>
          <a:ext cx="1452562" cy="94416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SEP 2.0</a:t>
          </a:r>
          <a:endParaRPr lang="en-US" sz="2100" kern="1200" dirty="0"/>
        </a:p>
      </dsp:txBody>
      <dsp:txXfrm>
        <a:off x="3881461" y="1559917"/>
        <a:ext cx="1452562" cy="944165"/>
      </dsp:txXfrm>
    </dsp:sp>
    <dsp:sp modelId="{CC151A82-A309-4F14-95C8-C39003A805A2}">
      <dsp:nvSpPr>
        <dsp:cNvPr id="0" name=""/>
        <dsp:cNvSpPr/>
      </dsp:nvSpPr>
      <dsp:spPr>
        <a:xfrm>
          <a:off x="1488257" y="472257"/>
          <a:ext cx="3119485" cy="3119485"/>
        </a:xfrm>
        <a:custGeom>
          <a:avLst/>
          <a:gdLst/>
          <a:ahLst/>
          <a:cxnLst/>
          <a:rect l="0" t="0" r="0" b="0"/>
          <a:pathLst>
            <a:path>
              <a:moveTo>
                <a:pt x="2957789" y="2251307"/>
              </a:moveTo>
              <a:arcTo wR="1559742" hR="1559742" stAng="1579199" swAng="1633569"/>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6491AE-A6B9-43DD-9762-B4CE0CAA4373}">
      <dsp:nvSpPr>
        <dsp:cNvPr id="0" name=""/>
        <dsp:cNvSpPr/>
      </dsp:nvSpPr>
      <dsp:spPr>
        <a:xfrm>
          <a:off x="2321718" y="3119659"/>
          <a:ext cx="1452562" cy="94416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NAESB PAP10</a:t>
          </a:r>
          <a:endParaRPr lang="en-US" sz="2100" kern="1200" dirty="0"/>
        </a:p>
      </dsp:txBody>
      <dsp:txXfrm>
        <a:off x="2321718" y="3119659"/>
        <a:ext cx="1452562" cy="944165"/>
      </dsp:txXfrm>
    </dsp:sp>
    <dsp:sp modelId="{7E94F9C2-EC87-4263-B0E6-C99047A17844}">
      <dsp:nvSpPr>
        <dsp:cNvPr id="0" name=""/>
        <dsp:cNvSpPr/>
      </dsp:nvSpPr>
      <dsp:spPr>
        <a:xfrm>
          <a:off x="1488257" y="472257"/>
          <a:ext cx="3119485" cy="3119485"/>
        </a:xfrm>
        <a:custGeom>
          <a:avLst/>
          <a:gdLst/>
          <a:ahLst/>
          <a:cxnLst/>
          <a:rect l="0" t="0" r="0" b="0"/>
          <a:pathLst>
            <a:path>
              <a:moveTo>
                <a:pt x="632981" y="2814299"/>
              </a:moveTo>
              <a:arcTo wR="1559742" hR="1559742" stAng="7587232" swAng="1633569"/>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69581FF-F2F4-4D45-92C0-D5BC3154CB31}">
      <dsp:nvSpPr>
        <dsp:cNvPr id="0" name=""/>
        <dsp:cNvSpPr/>
      </dsp:nvSpPr>
      <dsp:spPr>
        <a:xfrm>
          <a:off x="761975" y="1559917"/>
          <a:ext cx="1452562" cy="94416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ASHRAE SPC201</a:t>
          </a:r>
          <a:endParaRPr lang="en-US" sz="2100" kern="1200" dirty="0"/>
        </a:p>
      </dsp:txBody>
      <dsp:txXfrm>
        <a:off x="761975" y="1559917"/>
        <a:ext cx="1452562" cy="944165"/>
      </dsp:txXfrm>
    </dsp:sp>
    <dsp:sp modelId="{003119B9-DB57-4B23-B455-D88E9D121702}">
      <dsp:nvSpPr>
        <dsp:cNvPr id="0" name=""/>
        <dsp:cNvSpPr/>
      </dsp:nvSpPr>
      <dsp:spPr>
        <a:xfrm>
          <a:off x="1488257" y="472257"/>
          <a:ext cx="3119485" cy="3119485"/>
        </a:xfrm>
        <a:custGeom>
          <a:avLst/>
          <a:gdLst/>
          <a:ahLst/>
          <a:cxnLst/>
          <a:rect l="0" t="0" r="0" b="0"/>
          <a:pathLst>
            <a:path>
              <a:moveTo>
                <a:pt x="161695" y="868178"/>
              </a:moveTo>
              <a:arcTo wR="1559742" hR="1559742" stAng="12379199" swAng="1633569"/>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52DDCE-9191-435B-8EC0-7F64D8F42B9D}">
      <dsp:nvSpPr>
        <dsp:cNvPr id="0" name=""/>
        <dsp:cNvSpPr/>
      </dsp:nvSpPr>
      <dsp:spPr>
        <a:xfrm>
          <a:off x="0" y="726361"/>
          <a:ext cx="4038600" cy="98142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35E10-31AD-425F-9896-5E3B693F8C4C}">
      <dsp:nvSpPr>
        <dsp:cNvPr id="0" name=""/>
        <dsp:cNvSpPr/>
      </dsp:nvSpPr>
      <dsp:spPr>
        <a:xfrm>
          <a:off x="457196" y="0"/>
          <a:ext cx="1171351" cy="981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sz="1700" kern="1200" dirty="0" smtClean="0"/>
            <a:t>V_CIM1</a:t>
          </a:r>
          <a:endParaRPr lang="en-US" sz="1700" kern="1200" dirty="0"/>
        </a:p>
      </dsp:txBody>
      <dsp:txXfrm>
        <a:off x="457196" y="0"/>
        <a:ext cx="1171351" cy="981423"/>
      </dsp:txXfrm>
    </dsp:sp>
    <dsp:sp modelId="{DCAFC237-0706-47F2-9BDB-7B2020F1E0D9}">
      <dsp:nvSpPr>
        <dsp:cNvPr id="0" name=""/>
        <dsp:cNvSpPr/>
      </dsp:nvSpPr>
      <dsp:spPr>
        <a:xfrm>
          <a:off x="464772" y="1104101"/>
          <a:ext cx="245355" cy="2453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5889A-041B-4152-952A-7E48211D257E}">
      <dsp:nvSpPr>
        <dsp:cNvPr id="0" name=""/>
        <dsp:cNvSpPr/>
      </dsp:nvSpPr>
      <dsp:spPr>
        <a:xfrm>
          <a:off x="1800443" y="1472134"/>
          <a:ext cx="1171351" cy="981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n-US" sz="1700" kern="1200" dirty="0" smtClean="0"/>
            <a:t>V_NAESB1</a:t>
          </a:r>
          <a:endParaRPr lang="en-US" sz="1700" kern="1200" dirty="0"/>
        </a:p>
      </dsp:txBody>
      <dsp:txXfrm>
        <a:off x="1800443" y="1472134"/>
        <a:ext cx="1171351" cy="981423"/>
      </dsp:txXfrm>
    </dsp:sp>
    <dsp:sp modelId="{B1EC05FC-DA9F-4ACF-A036-2DDFC98CF90A}">
      <dsp:nvSpPr>
        <dsp:cNvPr id="0" name=""/>
        <dsp:cNvSpPr/>
      </dsp:nvSpPr>
      <dsp:spPr>
        <a:xfrm>
          <a:off x="1694692" y="1104101"/>
          <a:ext cx="245355" cy="2453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FEE21-0AE0-4720-916C-7A128A091FB0}">
      <dsp:nvSpPr>
        <dsp:cNvPr id="0" name=""/>
        <dsp:cNvSpPr/>
      </dsp:nvSpPr>
      <dsp:spPr>
        <a:xfrm>
          <a:off x="2867248" y="0"/>
          <a:ext cx="1171351" cy="981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sz="1700" kern="1200" dirty="0" smtClean="0"/>
            <a:t>V_CIM2</a:t>
          </a:r>
          <a:endParaRPr lang="en-US" sz="1700" kern="1200" dirty="0"/>
        </a:p>
      </dsp:txBody>
      <dsp:txXfrm>
        <a:off x="2867248" y="0"/>
        <a:ext cx="1171351" cy="981423"/>
      </dsp:txXfrm>
    </dsp:sp>
    <dsp:sp modelId="{2A1F7909-3E0A-4755-A7D1-EAED0DF846BB}">
      <dsp:nvSpPr>
        <dsp:cNvPr id="0" name=""/>
        <dsp:cNvSpPr/>
      </dsp:nvSpPr>
      <dsp:spPr>
        <a:xfrm>
          <a:off x="2924611" y="1104101"/>
          <a:ext cx="245355" cy="2453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4463" y="0"/>
            <a:ext cx="3024187" cy="461963"/>
          </a:xfrm>
          <a:prstGeom prst="rect">
            <a:avLst/>
          </a:prstGeom>
        </p:spPr>
        <p:txBody>
          <a:bodyPr vert="horz" lIns="91440" tIns="45720" rIns="91440" bIns="45720" rtlCol="0"/>
          <a:lstStyle>
            <a:lvl1pPr algn="r">
              <a:defRPr sz="1200"/>
            </a:lvl1pPr>
          </a:lstStyle>
          <a:p>
            <a:fld id="{15E4E36B-F293-4667-930D-E65BCCAE3345}" type="datetimeFigureOut">
              <a:rPr lang="en-US" smtClean="0"/>
              <a:pPr/>
              <a:t>3/30/2011</a:t>
            </a:fld>
            <a:endParaRPr lang="en-US"/>
          </a:p>
        </p:txBody>
      </p:sp>
      <p:sp>
        <p:nvSpPr>
          <p:cNvPr id="4" name="Slide Image Placeholder 3"/>
          <p:cNvSpPr>
            <a:spLocks noGrp="1" noRot="1" noChangeAspect="1"/>
          </p:cNvSpPr>
          <p:nvPr>
            <p:ph type="sldImg" idx="2"/>
          </p:nvPr>
        </p:nvSpPr>
        <p:spPr>
          <a:xfrm>
            <a:off x="1184275" y="692150"/>
            <a:ext cx="4611688" cy="3459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381500"/>
            <a:ext cx="5583238" cy="41497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9825"/>
            <a:ext cx="3024188"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4463" y="8759825"/>
            <a:ext cx="3024187" cy="461963"/>
          </a:xfrm>
          <a:prstGeom prst="rect">
            <a:avLst/>
          </a:prstGeom>
        </p:spPr>
        <p:txBody>
          <a:bodyPr vert="horz" lIns="91440" tIns="45720" rIns="91440" bIns="45720" rtlCol="0" anchor="b"/>
          <a:lstStyle>
            <a:lvl1pPr algn="r">
              <a:defRPr sz="1200"/>
            </a:lvl1pPr>
          </a:lstStyle>
          <a:p>
            <a:fld id="{303341FC-79D8-467B-87D6-40588AD873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Intuitive graphical user interface optimized for fast editing</a:t>
            </a:r>
          </a:p>
          <a:p>
            <a:pPr eaLnBrk="1" hangingPunct="1">
              <a:spcBef>
                <a:spcPct val="0"/>
              </a:spcBef>
            </a:pPr>
            <a:r>
              <a:rPr lang="en-US" smtClean="0"/>
              <a:t>Multi-user support</a:t>
            </a:r>
          </a:p>
          <a:p>
            <a:pPr eaLnBrk="1" hangingPunct="1">
              <a:spcBef>
                <a:spcPct val="0"/>
              </a:spcBef>
            </a:pPr>
            <a:r>
              <a:rPr lang="en-US" smtClean="0"/>
              <a:t>Editing and review of multiple working copies of a vocabulary without affecting the production vocabulary until changes are published</a:t>
            </a:r>
          </a:p>
          <a:p>
            <a:pPr eaLnBrk="1" hangingPunct="1">
              <a:spcBef>
                <a:spcPct val="0"/>
              </a:spcBef>
            </a:pPr>
            <a:r>
              <a:rPr lang="en-US" smtClean="0"/>
              <a:t>Different access to vocabularies and working copies for different staff members depending on their assigned roles</a:t>
            </a:r>
          </a:p>
          <a:p>
            <a:pPr eaLnBrk="1" hangingPunct="1">
              <a:spcBef>
                <a:spcPct val="0"/>
              </a:spcBef>
            </a:pPr>
            <a:r>
              <a:rPr lang="en-US" smtClean="0"/>
              <a:t>Change tracking</a:t>
            </a:r>
          </a:p>
          <a:p>
            <a:pPr eaLnBrk="1" hangingPunct="1">
              <a:spcBef>
                <a:spcPct val="0"/>
              </a:spcBef>
            </a:pPr>
            <a:r>
              <a:rPr lang="en-US" smtClean="0"/>
              <a:t>Built-in and custom rules</a:t>
            </a:r>
          </a:p>
          <a:p>
            <a:pPr eaLnBrk="1" hangingPunct="1">
              <a:spcBef>
                <a:spcPct val="0"/>
              </a:spcBef>
            </a:pPr>
            <a:r>
              <a:rPr lang="en-US" smtClean="0"/>
              <a:t>Support of all relevant W3C standards e.g., SKOS and RDF</a:t>
            </a:r>
          </a:p>
          <a:p>
            <a:pPr eaLnBrk="1" hangingPunct="1">
              <a:spcBef>
                <a:spcPct val="0"/>
              </a:spcBef>
            </a:pPr>
            <a:r>
              <a:rPr lang="en-US" smtClean="0"/>
              <a:t>Import/Export and seamless integration using web services</a:t>
            </a:r>
          </a:p>
          <a:p>
            <a:pPr eaLnBrk="1" hangingPunct="1">
              <a:spcBef>
                <a:spcPct val="0"/>
              </a:spcBef>
            </a:pPr>
            <a:r>
              <a:rPr lang="en-US" smtClean="0"/>
              <a:t>Easy extensibility of features using TopQuadrant's TopBraid platform</a:t>
            </a:r>
          </a:p>
          <a:p>
            <a:pPr eaLnBrk="1" hangingPunct="1">
              <a:spcBef>
                <a:spcPct val="0"/>
              </a:spcBef>
            </a:pPr>
            <a:endParaRPr lang="en-US" smtClean="0"/>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7EBA62-1531-427A-B22F-1B1CFAE7A010}" type="slidenum">
              <a:rPr lang="en-US" smtClean="0"/>
              <a:pPr/>
              <a:t>15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Intuitive graphical user interface optimized for fast editing</a:t>
            </a:r>
          </a:p>
          <a:p>
            <a:pPr eaLnBrk="1" hangingPunct="1">
              <a:spcBef>
                <a:spcPct val="0"/>
              </a:spcBef>
            </a:pPr>
            <a:r>
              <a:rPr lang="en-US" smtClean="0"/>
              <a:t>Multi-user support</a:t>
            </a:r>
          </a:p>
          <a:p>
            <a:pPr eaLnBrk="1" hangingPunct="1">
              <a:spcBef>
                <a:spcPct val="0"/>
              </a:spcBef>
            </a:pPr>
            <a:r>
              <a:rPr lang="en-US" smtClean="0"/>
              <a:t>Editing and review of multiple working copies of a vocabulary without affecting the production vocabulary until changes are published</a:t>
            </a:r>
          </a:p>
          <a:p>
            <a:pPr eaLnBrk="1" hangingPunct="1">
              <a:spcBef>
                <a:spcPct val="0"/>
              </a:spcBef>
            </a:pPr>
            <a:r>
              <a:rPr lang="en-US" smtClean="0"/>
              <a:t>Different access to vocabularies and working copies for different staff members depending on their assigned roles</a:t>
            </a:r>
          </a:p>
          <a:p>
            <a:pPr eaLnBrk="1" hangingPunct="1">
              <a:spcBef>
                <a:spcPct val="0"/>
              </a:spcBef>
            </a:pPr>
            <a:r>
              <a:rPr lang="en-US" smtClean="0"/>
              <a:t>Change tracking</a:t>
            </a:r>
          </a:p>
          <a:p>
            <a:pPr eaLnBrk="1" hangingPunct="1">
              <a:spcBef>
                <a:spcPct val="0"/>
              </a:spcBef>
            </a:pPr>
            <a:r>
              <a:rPr lang="en-US" smtClean="0"/>
              <a:t>Built-in and custom rules</a:t>
            </a:r>
          </a:p>
          <a:p>
            <a:pPr eaLnBrk="1" hangingPunct="1">
              <a:spcBef>
                <a:spcPct val="0"/>
              </a:spcBef>
            </a:pPr>
            <a:r>
              <a:rPr lang="en-US" smtClean="0"/>
              <a:t>Support of all relevant W3C standards e.g., SKOS and RDF</a:t>
            </a:r>
          </a:p>
          <a:p>
            <a:pPr eaLnBrk="1" hangingPunct="1">
              <a:spcBef>
                <a:spcPct val="0"/>
              </a:spcBef>
            </a:pPr>
            <a:r>
              <a:rPr lang="en-US" smtClean="0"/>
              <a:t>Import/Export and seamless integration using web services</a:t>
            </a:r>
          </a:p>
          <a:p>
            <a:pPr eaLnBrk="1" hangingPunct="1">
              <a:spcBef>
                <a:spcPct val="0"/>
              </a:spcBef>
            </a:pPr>
            <a:r>
              <a:rPr lang="en-US" smtClean="0"/>
              <a:t>Easy extensibility of features using TopQuadrant's TopBraid platform</a:t>
            </a:r>
          </a:p>
          <a:p>
            <a:pPr eaLnBrk="1" hangingPunct="1">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578C77-9650-410B-9D61-B77B7EB93547}" type="slidenum">
              <a:rPr lang="en-US" smtClean="0"/>
              <a:pPr/>
              <a:t>16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Rot="1" noChangeAspect="1" noChangeArrowheads="1" noTextEdit="1"/>
          </p:cNvSpPr>
          <p:nvPr>
            <p:ph type="sldImg"/>
          </p:nvPr>
        </p:nvSpPr>
        <p:spPr>
          <a:ln/>
        </p:spPr>
      </p:sp>
      <p:sp>
        <p:nvSpPr>
          <p:cNvPr id="1346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10"/>
          <p:cNvSpPr/>
          <p:nvPr userDrawn="1"/>
        </p:nvSpPr>
        <p:spPr>
          <a:xfrm>
            <a:off x="0" y="0"/>
            <a:ext cx="9144000" cy="4038600"/>
          </a:xfrm>
          <a:prstGeom prst="rect">
            <a:avLst/>
          </a:prstGeom>
          <a:solidFill>
            <a:srgbClr val="3EB54A"/>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9" name="Rectangle 10"/>
          <p:cNvSpPr/>
          <p:nvPr userDrawn="1"/>
        </p:nvSpPr>
        <p:spPr>
          <a:xfrm>
            <a:off x="0" y="3505200"/>
            <a:ext cx="9144000" cy="1143000"/>
          </a:xfrm>
          <a:prstGeom prst="rect">
            <a:avLst/>
          </a:prstGeom>
          <a:solidFill>
            <a:srgbClr val="84CFC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Rectangle 10"/>
          <p:cNvSpPr/>
          <p:nvPr userDrawn="1"/>
        </p:nvSpPr>
        <p:spPr>
          <a:xfrm>
            <a:off x="0" y="4343400"/>
            <a:ext cx="9144000" cy="2514600"/>
          </a:xfrm>
          <a:prstGeom prst="rect">
            <a:avLst/>
          </a:prstGeom>
          <a:solidFill>
            <a:schemeClr val="bg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Title 1"/>
          <p:cNvSpPr>
            <a:spLocks noGrp="1"/>
          </p:cNvSpPr>
          <p:nvPr>
            <p:ph type="ctrTitle"/>
          </p:nvPr>
        </p:nvSpPr>
        <p:spPr>
          <a:xfrm>
            <a:off x="685800" y="3505200"/>
            <a:ext cx="7772400" cy="838200"/>
          </a:xfrm>
        </p:spPr>
        <p:txBody>
          <a:bodyPr>
            <a:normAutofit/>
          </a:bodyPr>
          <a:lstStyle>
            <a:lvl1pPr algn="ctr">
              <a:defRPr sz="4400">
                <a:solidFill>
                  <a:schemeClr val="accent5">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4343400"/>
            <a:ext cx="6400800" cy="1219200"/>
          </a:xfrm>
        </p:spPr>
        <p:txBody>
          <a:bodyPr/>
          <a:lstStyle>
            <a:lvl1pPr marL="0" indent="0" algn="ctr">
              <a:buNone/>
              <a:defRPr>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1" name="Picture 10" descr="SGIP-CM-NoTM-Large.png"/>
          <p:cNvPicPr>
            <a:picLocks noChangeAspect="1"/>
          </p:cNvPicPr>
          <p:nvPr userDrawn="1"/>
        </p:nvPicPr>
        <p:blipFill>
          <a:blip r:embed="rId2" cstate="print"/>
          <a:stretch>
            <a:fillRect/>
          </a:stretch>
        </p:blipFill>
        <p:spPr>
          <a:xfrm>
            <a:off x="3200400" y="4981247"/>
            <a:ext cx="2667000" cy="172435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00D13-A75B-44F4-B8C6-40857A590F24}"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Up">
    <p:spTree>
      <p:nvGrpSpPr>
        <p:cNvPr id="1" name=""/>
        <p:cNvGrpSpPr/>
        <p:nvPr/>
      </p:nvGrpSpPr>
      <p:grpSpPr>
        <a:xfrm>
          <a:off x="0" y="0"/>
          <a:ext cx="0" cy="0"/>
          <a:chOff x="0" y="0"/>
          <a:chExt cx="0" cy="0"/>
        </a:xfrm>
      </p:grpSpPr>
      <p:sp>
        <p:nvSpPr>
          <p:cNvPr id="4" name="Rectangle 7"/>
          <p:cNvSpPr/>
          <p:nvPr userDrawn="1"/>
        </p:nvSpPr>
        <p:spPr>
          <a:xfrm>
            <a:off x="6781800" y="5715000"/>
            <a:ext cx="1828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3" descr="SGIP-CM-NoTM-Large.png"/>
          <p:cNvPicPr>
            <a:picLocks noChangeAspect="1"/>
          </p:cNvPicPr>
          <p:nvPr userDrawn="1"/>
        </p:nvPicPr>
        <p:blipFill>
          <a:blip r:embed="rId2" cstate="print"/>
          <a:srcRect/>
          <a:stretch>
            <a:fillRect/>
          </a:stretch>
        </p:blipFill>
        <p:spPr bwMode="auto">
          <a:xfrm>
            <a:off x="7086600" y="5845175"/>
            <a:ext cx="1449388" cy="936625"/>
          </a:xfrm>
          <a:prstGeom prst="rect">
            <a:avLst/>
          </a:prstGeom>
          <a:noFill/>
          <a:ln w="9525">
            <a:noFill/>
            <a:miter lim="800000"/>
            <a:headEnd/>
            <a:tailEnd/>
          </a:ln>
        </p:spPr>
      </p:pic>
      <p:sp>
        <p:nvSpPr>
          <p:cNvPr id="11" name="Rectangle 11"/>
          <p:cNvSpPr>
            <a:spLocks noGrp="1"/>
          </p:cNvSpPr>
          <p:nvPr>
            <p:ph sz="quarter" idx="15"/>
          </p:nvPr>
        </p:nvSpPr>
        <p:spPr>
          <a:xfrm>
            <a:off x="304800" y="914400"/>
            <a:ext cx="8077200" cy="5334000"/>
          </a:xfrm>
        </p:spPr>
        <p:txBody>
          <a:bodyPr/>
          <a:lstStyle>
            <a:lvl1pPr>
              <a:defRPr sz="1800"/>
            </a:lvl1pPr>
            <a:lvl2pPr>
              <a:defRPr sz="1600"/>
            </a:lvl2pPr>
            <a:lvl3pPr>
              <a:defRPr sz="1400"/>
            </a:lvl3pPr>
            <a:lvl4pPr>
              <a:defRPr sz="1200"/>
            </a:lvl4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5" name="Rectangle 2"/>
          <p:cNvSpPr>
            <a:spLocks noGrp="1"/>
          </p:cNvSpPr>
          <p:nvPr>
            <p:ph type="title"/>
          </p:nvPr>
        </p:nvSpPr>
        <p:spPr>
          <a:xfrm>
            <a:off x="304800" y="304800"/>
            <a:ext cx="8077200" cy="685800"/>
          </a:xfrm>
        </p:spPr>
        <p:txBody>
          <a:bodyPr vert="horz"/>
          <a:lstStyle>
            <a:lvl1pPr>
              <a:defRPr sz="2800" b="1">
                <a:solidFill>
                  <a:schemeClr val="accent2"/>
                </a:solidFill>
              </a:defRPr>
            </a:lvl1pPr>
            <a:extLst/>
          </a:lstStyle>
          <a:p>
            <a:r>
              <a:rPr lang="en-US" dirty="0" smtClean="0"/>
              <a:t>Click to edit Master title style</a:t>
            </a:r>
            <a:endParaRPr dirty="0"/>
          </a:p>
        </p:txBody>
      </p:sp>
      <p:sp>
        <p:nvSpPr>
          <p:cNvPr id="6" name="Rectangle 9"/>
          <p:cNvSpPr>
            <a:spLocks noGrp="1"/>
          </p:cNvSpPr>
          <p:nvPr>
            <p:ph type="dt" sz="half" idx="16"/>
          </p:nvPr>
        </p:nvSpPr>
        <p:spPr/>
        <p:txBody>
          <a:bodyPr/>
          <a:lstStyle>
            <a:lvl1pPr>
              <a:defRPr/>
            </a:lvl1pPr>
            <a:extLst/>
          </a:lstStyle>
          <a:p>
            <a:pPr>
              <a:defRPr/>
            </a:pPr>
            <a:fld id="{9C7D5E36-42B5-4471-A07F-85895285F04C}" type="datetime1">
              <a:rPr lang="en-US"/>
              <a:pPr>
                <a:defRPr/>
              </a:pPr>
              <a:t>3/30/2011</a:t>
            </a:fld>
            <a:endParaRPr lang="en-US"/>
          </a:p>
        </p:txBody>
      </p:sp>
      <p:sp>
        <p:nvSpPr>
          <p:cNvPr id="7" name="Rectangle 10"/>
          <p:cNvSpPr>
            <a:spLocks noGrp="1"/>
          </p:cNvSpPr>
          <p:nvPr>
            <p:ph type="sldNum" sz="quarter" idx="17"/>
          </p:nvPr>
        </p:nvSpPr>
        <p:spPr/>
        <p:txBody>
          <a:bodyPr/>
          <a:lstStyle>
            <a:lvl1pPr>
              <a:defRPr/>
            </a:lvl1pPr>
            <a:extLst/>
          </a:lstStyle>
          <a:p>
            <a:pPr>
              <a:defRPr/>
            </a:pPr>
            <a:fld id="{6A22CE4C-35F1-4485-86DC-629C307A3BD8}" type="slidenum">
              <a:rPr lang="en-US"/>
              <a:pPr>
                <a:defRPr/>
              </a:pPr>
              <a:t>‹#›</a:t>
            </a:fld>
            <a:endParaRPr lang="en-US"/>
          </a:p>
        </p:txBody>
      </p:sp>
      <p:sp>
        <p:nvSpPr>
          <p:cNvPr id="8" name="Rectangle 12"/>
          <p:cNvSpPr>
            <a:spLocks noGrp="1"/>
          </p:cNvSpPr>
          <p:nvPr>
            <p:ph type="ftr" sz="quarter" idx="18"/>
          </p:nvPr>
        </p:nvSpPr>
        <p:spPr/>
        <p:txBody>
          <a:bodyPr/>
          <a:lstStyle>
            <a:lvl1pPr>
              <a:defRPr/>
            </a:lvl1pPr>
            <a:extLst/>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Only">
    <p:spTree>
      <p:nvGrpSpPr>
        <p:cNvPr id="1" name=""/>
        <p:cNvGrpSpPr/>
        <p:nvPr/>
      </p:nvGrpSpPr>
      <p:grpSpPr>
        <a:xfrm>
          <a:off x="0" y="0"/>
          <a:ext cx="0" cy="0"/>
          <a:chOff x="0" y="0"/>
          <a:chExt cx="0" cy="0"/>
        </a:xfrm>
      </p:grpSpPr>
      <p:sp>
        <p:nvSpPr>
          <p:cNvPr id="3" name="Rectangle 9"/>
          <p:cNvSpPr/>
          <p:nvPr userDrawn="1"/>
        </p:nvSpPr>
        <p:spPr>
          <a:xfrm>
            <a:off x="7391400" y="6019800"/>
            <a:ext cx="1219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12"/>
          <p:cNvSpPr/>
          <p:nvPr userDrawn="1"/>
        </p:nvSpPr>
        <p:spPr>
          <a:xfrm>
            <a:off x="6781800" y="5715000"/>
            <a:ext cx="1828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0" descr="SGIP-CM-NoTM-Large.png"/>
          <p:cNvPicPr>
            <a:picLocks noChangeAspect="1"/>
          </p:cNvPicPr>
          <p:nvPr userDrawn="1"/>
        </p:nvPicPr>
        <p:blipFill>
          <a:blip r:embed="rId2" cstate="print"/>
          <a:srcRect/>
          <a:stretch>
            <a:fillRect/>
          </a:stretch>
        </p:blipFill>
        <p:spPr bwMode="auto">
          <a:xfrm>
            <a:off x="7010400" y="5791200"/>
            <a:ext cx="1449388" cy="936625"/>
          </a:xfrm>
          <a:prstGeom prst="rect">
            <a:avLst/>
          </a:prstGeom>
          <a:noFill/>
          <a:ln w="9525">
            <a:noFill/>
            <a:miter lim="800000"/>
            <a:headEnd/>
            <a:tailEnd/>
          </a:ln>
        </p:spPr>
      </p:pic>
      <p:sp>
        <p:nvSpPr>
          <p:cNvPr id="12" name="Rectangle 2"/>
          <p:cNvSpPr>
            <a:spLocks noGrp="1"/>
          </p:cNvSpPr>
          <p:nvPr>
            <p:ph type="title"/>
          </p:nvPr>
        </p:nvSpPr>
        <p:spPr>
          <a:xfrm>
            <a:off x="304800" y="533400"/>
            <a:ext cx="8077200" cy="685800"/>
          </a:xfrm>
        </p:spPr>
        <p:txBody>
          <a:bodyPr vert="horz"/>
          <a:lstStyle>
            <a:lvl1pPr>
              <a:defRPr sz="2800" b="1">
                <a:solidFill>
                  <a:schemeClr val="accent2"/>
                </a:solidFill>
              </a:defRPr>
            </a:lvl1pPr>
            <a:extLst/>
          </a:lstStyle>
          <a:p>
            <a:r>
              <a:rPr lang="en-US" dirty="0" smtClean="0"/>
              <a:t>Click to edit Master title style</a:t>
            </a:r>
            <a:endParaRPr dirty="0"/>
          </a:p>
        </p:txBody>
      </p:sp>
      <p:sp>
        <p:nvSpPr>
          <p:cNvPr id="6" name="Rectangle 7"/>
          <p:cNvSpPr>
            <a:spLocks noGrp="1"/>
          </p:cNvSpPr>
          <p:nvPr>
            <p:ph type="dt" sz="half" idx="10"/>
          </p:nvPr>
        </p:nvSpPr>
        <p:spPr/>
        <p:txBody>
          <a:bodyPr/>
          <a:lstStyle>
            <a:lvl1pPr>
              <a:defRPr/>
            </a:lvl1pPr>
            <a:extLst/>
          </a:lstStyle>
          <a:p>
            <a:pPr>
              <a:defRPr/>
            </a:pPr>
            <a:fld id="{B9E4B714-DF8D-4F6B-BC06-4C860E758099}" type="datetime1">
              <a:rPr lang="en-US"/>
              <a:pPr>
                <a:defRPr/>
              </a:pPr>
              <a:t>3/30/2011</a:t>
            </a:fld>
            <a:endParaRPr lang="en-US"/>
          </a:p>
        </p:txBody>
      </p:sp>
      <p:sp>
        <p:nvSpPr>
          <p:cNvPr id="7" name="Rectangle 8"/>
          <p:cNvSpPr>
            <a:spLocks noGrp="1"/>
          </p:cNvSpPr>
          <p:nvPr>
            <p:ph type="sldNum" sz="quarter" idx="11"/>
          </p:nvPr>
        </p:nvSpPr>
        <p:spPr/>
        <p:txBody>
          <a:bodyPr/>
          <a:lstStyle>
            <a:lvl1pPr>
              <a:defRPr/>
            </a:lvl1pPr>
            <a:extLst/>
          </a:lstStyle>
          <a:p>
            <a:pPr>
              <a:defRPr/>
            </a:pPr>
            <a:fld id="{B2DC7DB5-13D0-476E-9CB3-A2815B515845}" type="slidenum">
              <a:rPr lang="en-US"/>
              <a:pPr>
                <a:defRPr/>
              </a:pPr>
              <a:t>‹#›</a:t>
            </a:fld>
            <a:endParaRPr lang="en-US"/>
          </a:p>
        </p:txBody>
      </p:sp>
      <p:sp>
        <p:nvSpPr>
          <p:cNvPr id="8" name="Rectangle 9"/>
          <p:cNvSpPr>
            <a:spLocks noGrp="1"/>
          </p:cNvSpPr>
          <p:nvPr>
            <p:ph type="ftr" sz="quarter" idx="12"/>
          </p:nvPr>
        </p:nvSpPr>
        <p:spPr/>
        <p:txBody>
          <a:bodyPr/>
          <a:lstStyle>
            <a:lvl1pPr>
              <a:defRPr/>
            </a:lvl1pPr>
            <a:extLst/>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0"/>
            <a:ext cx="9144000" cy="846138"/>
          </a:xfrm>
          <a:prstGeom prst="rect">
            <a:avLst/>
          </a:prstGeom>
          <a:solidFill>
            <a:srgbClr val="FDBE11"/>
          </a:solidFill>
          <a:ln w="9525">
            <a:noFill/>
            <a:miter lim="800000"/>
            <a:headEnd/>
            <a:tailEnd/>
          </a:ln>
          <a:effectLst/>
        </p:spPr>
        <p:txBody>
          <a:bodyPr wrap="none" anchor="ctr"/>
          <a:lstStyle/>
          <a:p>
            <a:pPr>
              <a:defRPr/>
            </a:pPr>
            <a:endParaRPr lang="en-US" b="1">
              <a:solidFill>
                <a:srgbClr val="000000"/>
              </a:solidFill>
            </a:endParaRPr>
          </a:p>
        </p:txBody>
      </p:sp>
      <p:pic>
        <p:nvPicPr>
          <p:cNvPr id="6" name="Picture 9" descr="TQ_Logo_Blue_Rectangle-compact.png"/>
          <p:cNvPicPr>
            <a:picLocks noChangeAspect="1"/>
          </p:cNvPicPr>
          <p:nvPr userDrawn="1"/>
        </p:nvPicPr>
        <p:blipFill>
          <a:blip r:embed="rId2" cstate="print"/>
          <a:srcRect/>
          <a:stretch>
            <a:fillRect/>
          </a:stretch>
        </p:blipFill>
        <p:spPr bwMode="auto">
          <a:xfrm>
            <a:off x="0" y="0"/>
            <a:ext cx="857250" cy="846138"/>
          </a:xfrm>
          <a:prstGeom prst="rect">
            <a:avLst/>
          </a:prstGeom>
          <a:noFill/>
          <a:ln w="9525">
            <a:noFill/>
            <a:miter lim="800000"/>
            <a:headEnd/>
            <a:tailEnd/>
          </a:ln>
        </p:spPr>
      </p:pic>
      <p:sp>
        <p:nvSpPr>
          <p:cNvPr id="7" name="Rectangle 2"/>
          <p:cNvSpPr txBox="1">
            <a:spLocks noGrp="1" noChangeArrowheads="1"/>
          </p:cNvSpPr>
          <p:nvPr userDrawn="1"/>
        </p:nvSpPr>
        <p:spPr bwMode="auto">
          <a:xfrm>
            <a:off x="228600" y="6629400"/>
            <a:ext cx="8763000" cy="228600"/>
          </a:xfrm>
          <a:prstGeom prst="rect">
            <a:avLst/>
          </a:prstGeom>
          <a:noFill/>
          <a:ln w="9525">
            <a:noFill/>
            <a:miter lim="800000"/>
            <a:headEnd/>
            <a:tailEnd/>
          </a:ln>
        </p:spPr>
        <p:txBody>
          <a:bodyPr wrap="none" lIns="92075" tIns="46038" rIns="92075" bIns="46038" anchor="ctr"/>
          <a:lstStyle/>
          <a:p>
            <a:pPr defTabSz="457200" eaLnBrk="0" hangingPunct="0">
              <a:tabLst>
                <a:tab pos="7027863" algn="l"/>
              </a:tabLst>
              <a:defRPr/>
            </a:pPr>
            <a:r>
              <a:rPr lang="en-US" sz="900" dirty="0">
                <a:solidFill>
                  <a:srgbClr val="595959"/>
                </a:solidFill>
                <a:latin typeface="Comic Sans MS" pitchFamily="66" charset="0"/>
                <a:ea typeface="ＭＳ Ｐゴシック" pitchFamily="34" charset="-128"/>
              </a:rPr>
              <a:t>© Copyright 2007-2010TopQuadrant Inc.	                         Slide </a:t>
            </a:r>
            <a:fld id="{3E41EB29-D4EE-4D82-94EA-DD796D30C024}" type="slidenum">
              <a:rPr lang="en-US" sz="900">
                <a:solidFill>
                  <a:srgbClr val="595959"/>
                </a:solidFill>
                <a:latin typeface="Comic Sans MS" pitchFamily="66" charset="0"/>
                <a:ea typeface="ＭＳ Ｐゴシック" pitchFamily="34" charset="-128"/>
              </a:rPr>
              <a:pPr defTabSz="457200" eaLnBrk="0" hangingPunct="0">
                <a:tabLst>
                  <a:tab pos="7027863" algn="l"/>
                </a:tabLst>
                <a:defRPr/>
              </a:pPr>
              <a:t>‹#›</a:t>
            </a:fld>
            <a:endParaRPr lang="en-US" sz="900" dirty="0">
              <a:solidFill>
                <a:srgbClr val="595959"/>
              </a:solidFill>
              <a:latin typeface="Comic Sans MS" pitchFamily="66" charset="0"/>
              <a:ea typeface="ＭＳ Ｐゴシック" pitchFamily="34" charset="-128"/>
            </a:endParaRPr>
          </a:p>
        </p:txBody>
      </p:sp>
      <p:sp>
        <p:nvSpPr>
          <p:cNvPr id="2" name="Title 1"/>
          <p:cNvSpPr>
            <a:spLocks noGrp="1"/>
          </p:cNvSpPr>
          <p:nvPr>
            <p:ph type="title"/>
          </p:nvPr>
        </p:nvSpPr>
        <p:spPr>
          <a:xfrm>
            <a:off x="857325" y="0"/>
            <a:ext cx="8286675" cy="846667"/>
          </a:xfrm>
          <a:noFill/>
        </p:spPr>
        <p:txBody>
          <a:bodyPr/>
          <a:lstStyle>
            <a:lvl1pPr>
              <a:defRPr sz="3600">
                <a:solidFill>
                  <a:srgbClr val="004897"/>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28600" y="1066800"/>
            <a:ext cx="8686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15792C-F9C8-4336-8B4F-C05AD80396E0}"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10"/>
          <p:cNvSpPr/>
          <p:nvPr userDrawn="1"/>
        </p:nvSpPr>
        <p:spPr>
          <a:xfrm>
            <a:off x="0" y="3505200"/>
            <a:ext cx="9144000" cy="1143000"/>
          </a:xfrm>
          <a:prstGeom prst="rect">
            <a:avLst/>
          </a:prstGeom>
          <a:solidFill>
            <a:srgbClr val="84CFC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9" name="Title 1"/>
          <p:cNvSpPr>
            <a:spLocks noGrp="1"/>
          </p:cNvSpPr>
          <p:nvPr>
            <p:ph type="ctrTitle"/>
          </p:nvPr>
        </p:nvSpPr>
        <p:spPr>
          <a:xfrm>
            <a:off x="685800" y="3505200"/>
            <a:ext cx="7772400" cy="1143000"/>
          </a:xfrm>
        </p:spPr>
        <p:txBody>
          <a:bodyPr>
            <a:normAutofit/>
          </a:bodyPr>
          <a:lstStyle>
            <a:lvl1pPr algn="ctr">
              <a:defRPr sz="4400">
                <a:solidFill>
                  <a:schemeClr val="accent5">
                    <a:lumMod val="50000"/>
                  </a:schemeClr>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C62F76-323E-4CFF-AE13-C471CD390153}" type="datetime1">
              <a:rPr lang="en-US" smtClean="0"/>
              <a:pPr/>
              <a:t>3/30/2011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6F8964-32B7-43CD-AA22-EAA25E189642}" type="datetime1">
              <a:rPr lang="en-US" smtClean="0"/>
              <a:pPr/>
              <a:t>3/30/2011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B585D-4D92-4BB3-AFB0-20B53EE6E6C8}" type="datetime1">
              <a:rPr lang="en-US" smtClean="0"/>
              <a:pPr/>
              <a:t>3/30/2011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277F-5F08-47A1-8B83-CD12CFCB563B}" type="datetime1">
              <a:rPr lang="en-US" smtClean="0"/>
              <a:pPr/>
              <a:t>3/30/2011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51963-1A0A-405D-B891-8AE7139EBECD}" type="datetime1">
              <a:rPr lang="en-US" smtClean="0"/>
              <a:pPr/>
              <a:t>3/30/2011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7B4F2-0D11-4F75-B8F3-76A9D352894E}" type="datetime1">
              <a:rPr lang="en-US" smtClean="0"/>
              <a:pPr/>
              <a:t>3/30/2011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D18F-7A52-4883-BB02-4667F5C3BF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229600" cy="7159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066800"/>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867400" y="6324600"/>
            <a:ext cx="1066800" cy="365125"/>
          </a:xfrm>
          <a:prstGeom prst="rect">
            <a:avLst/>
          </a:prstGeom>
        </p:spPr>
        <p:txBody>
          <a:bodyPr vert="horz" lIns="91440" tIns="45720" rIns="91440" bIns="45720" rtlCol="0" anchor="ctr"/>
          <a:lstStyle>
            <a:lvl1pPr algn="l">
              <a:defRPr sz="1200">
                <a:solidFill>
                  <a:schemeClr val="accent5">
                    <a:lumMod val="50000"/>
                  </a:schemeClr>
                </a:solidFill>
              </a:defRPr>
            </a:lvl1pPr>
          </a:lstStyle>
          <a:p>
            <a:fld id="{B4BD6657-5CAF-46D7-8BD6-4299BAC83979}" type="datetime1">
              <a:rPr lang="en-US" smtClean="0"/>
              <a:pPr/>
              <a:t>3/30/2011</a:t>
            </a:fld>
            <a:endParaRPr lang="en-US" dirty="0"/>
          </a:p>
        </p:txBody>
      </p:sp>
      <p:sp>
        <p:nvSpPr>
          <p:cNvPr id="5" name="Footer Placeholder 4"/>
          <p:cNvSpPr>
            <a:spLocks noGrp="1"/>
          </p:cNvSpPr>
          <p:nvPr>
            <p:ph type="ftr" sz="quarter" idx="3"/>
          </p:nvPr>
        </p:nvSpPr>
        <p:spPr>
          <a:xfrm>
            <a:off x="2209800" y="6324600"/>
            <a:ext cx="3581400" cy="365125"/>
          </a:xfrm>
          <a:prstGeom prst="rect">
            <a:avLst/>
          </a:prstGeom>
        </p:spPr>
        <p:txBody>
          <a:bodyPr vert="horz" lIns="91440" tIns="45720" rIns="91440" bIns="45720" rtlCol="0" anchor="ctr"/>
          <a:lstStyle>
            <a:lvl1pPr algn="l">
              <a:defRPr sz="1200">
                <a:solidFill>
                  <a:schemeClr val="accent5">
                    <a:lumMod val="50000"/>
                  </a:schemeClr>
                </a:solidFill>
              </a:defRPr>
            </a:lvl1pPr>
          </a:lstStyle>
          <a:p>
            <a:endParaRPr lang="en-US" dirty="0"/>
          </a:p>
        </p:txBody>
      </p:sp>
      <p:sp>
        <p:nvSpPr>
          <p:cNvPr id="7" name="Rectangle 6"/>
          <p:cNvSpPr/>
          <p:nvPr userDrawn="1"/>
        </p:nvSpPr>
        <p:spPr>
          <a:xfrm>
            <a:off x="0" y="0"/>
            <a:ext cx="76200" cy="6858000"/>
          </a:xfrm>
          <a:prstGeom prst="rect">
            <a:avLst/>
          </a:prstGeom>
          <a:solidFill>
            <a:srgbClr val="3EB54A"/>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8" name="Rectangle 10"/>
          <p:cNvSpPr/>
          <p:nvPr userDrawn="1"/>
        </p:nvSpPr>
        <p:spPr>
          <a:xfrm>
            <a:off x="8610600" y="0"/>
            <a:ext cx="533400" cy="6858000"/>
          </a:xfrm>
          <a:prstGeom prst="rect">
            <a:avLst/>
          </a:prstGeom>
          <a:solidFill>
            <a:srgbClr val="84CFC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pic>
        <p:nvPicPr>
          <p:cNvPr id="9" name="Picture 8" descr="SGIP-CM-NoTM-Large.png"/>
          <p:cNvPicPr>
            <a:picLocks noChangeAspect="1"/>
          </p:cNvPicPr>
          <p:nvPr userDrawn="1"/>
        </p:nvPicPr>
        <p:blipFill>
          <a:blip r:embed="rId15" cstate="print"/>
          <a:stretch>
            <a:fillRect/>
          </a:stretch>
        </p:blipFill>
        <p:spPr>
          <a:xfrm>
            <a:off x="7086600" y="5845065"/>
            <a:ext cx="1448815" cy="936735"/>
          </a:xfrm>
          <a:prstGeom prst="rect">
            <a:avLst/>
          </a:prstGeom>
        </p:spPr>
      </p:pic>
      <p:sp>
        <p:nvSpPr>
          <p:cNvPr id="6" name="Slide Number Placeholder 5"/>
          <p:cNvSpPr>
            <a:spLocks noGrp="1"/>
          </p:cNvSpPr>
          <p:nvPr>
            <p:ph type="sldNum" sz="quarter" idx="4"/>
          </p:nvPr>
        </p:nvSpPr>
        <p:spPr>
          <a:xfrm>
            <a:off x="8534400" y="6356350"/>
            <a:ext cx="533400" cy="365125"/>
          </a:xfrm>
          <a:prstGeom prst="rect">
            <a:avLst/>
          </a:prstGeom>
        </p:spPr>
        <p:txBody>
          <a:bodyPr vert="horz" lIns="91440" tIns="45720" rIns="91440" bIns="45720" rtlCol="0" anchor="ctr"/>
          <a:lstStyle>
            <a:lvl1pPr algn="r">
              <a:defRPr sz="1200">
                <a:solidFill>
                  <a:schemeClr val="accent5">
                    <a:lumMod val="50000"/>
                  </a:schemeClr>
                </a:solidFill>
              </a:defRPr>
            </a:lvl1pPr>
          </a:lstStyle>
          <a:p>
            <a:fld id="{5420D18F-7A52-4883-BB02-4667F5C3BF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Lst>
  <p:hf hdr="0" ftr="0"/>
  <p:txStyles>
    <p:titleStyle>
      <a:lvl1pPr algn="l" defTabSz="914400" rtl="0" eaLnBrk="1" latinLnBrk="0" hangingPunct="1">
        <a:spcBef>
          <a:spcPct val="0"/>
        </a:spcBef>
        <a:buNone/>
        <a:defRPr sz="4000" b="1" kern="1200" cap="small" baseline="0">
          <a:solidFill>
            <a:srgbClr val="00B050"/>
          </a:solidFill>
          <a:effectLst>
            <a:outerShdw blurRad="50800" dist="38100" dir="10800000" algn="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Clr>
          <a:srgbClr val="00B050"/>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B05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00B05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B05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elog.rttr5.com/eis-cgi-bin/elog2?s=3530&amp;m=101202.1157.0001&amp;e=robert@topquadrant.com&amp;u=4"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elog.rttr5.com/eis-cgi-bin/elog2?s=3530&amp;m=101202.1157.0001&amp;e=robert@topquadrant.com&amp;u=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4.png"/><Relationship Id="rId3" Type="http://schemas.openxmlformats.org/officeDocument/2006/relationships/image" Target="../media/image15.wmf"/><Relationship Id="rId7" Type="http://schemas.openxmlformats.org/officeDocument/2006/relationships/image" Target="../media/image19.gif"/><Relationship Id="rId12"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8.png"/><Relationship Id="rId11" Type="http://schemas.openxmlformats.org/officeDocument/2006/relationships/oleObject" Target="../embeddings/oleObject2.bin"/><Relationship Id="rId5" Type="http://schemas.openxmlformats.org/officeDocument/2006/relationships/image" Target="../media/image17.png"/><Relationship Id="rId10" Type="http://schemas.openxmlformats.org/officeDocument/2006/relationships/image" Target="../media/image22.wmf"/><Relationship Id="rId4" Type="http://schemas.openxmlformats.org/officeDocument/2006/relationships/image" Target="../media/image16.png"/><Relationship Id="rId9" Type="http://schemas.openxmlformats.org/officeDocument/2006/relationships/image" Target="../media/image21.wmf"/><Relationship Id="rId1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imea.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SGIP Nashville 2011 Meeting</a:t>
            </a:r>
            <a:endParaRPr lang="en-US" dirty="0"/>
          </a:p>
        </p:txBody>
      </p:sp>
      <p:sp>
        <p:nvSpPr>
          <p:cNvPr id="3" name="Subtitle 2"/>
          <p:cNvSpPr>
            <a:spLocks noGrp="1"/>
          </p:cNvSpPr>
          <p:nvPr>
            <p:ph type="subTitle" idx="1"/>
          </p:nvPr>
        </p:nvSpPr>
        <p:spPr/>
        <p:txBody>
          <a:bodyPr/>
          <a:lstStyle/>
          <a:p>
            <a:r>
              <a:rPr lang="en-US" dirty="0" smtClean="0"/>
              <a:t>Semantic Working Party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2800" dirty="0" smtClean="0"/>
              <a:t>Determining role of OWL and other semantic tools in semantic working party – primary or accessory</a:t>
            </a:r>
            <a:endParaRPr lang="en-US" sz="2800" dirty="0"/>
          </a:p>
        </p:txBody>
      </p:sp>
      <p:sp>
        <p:nvSpPr>
          <p:cNvPr id="3" name="Date Placeholder 2"/>
          <p:cNvSpPr>
            <a:spLocks noGrp="1"/>
          </p:cNvSpPr>
          <p:nvPr>
            <p:ph type="dt" sz="half" idx="4294967295"/>
          </p:nvPr>
        </p:nvSpPr>
        <p:spPr>
          <a:xfrm>
            <a:off x="8077200" y="6324600"/>
            <a:ext cx="1066800" cy="365125"/>
          </a:xfrm>
        </p:spPr>
        <p:txBody>
          <a:bodyPr/>
          <a:lstStyle/>
          <a:p>
            <a:fld id="{F3AB585D-4D92-4BB3-AFB0-20B53EE6E6C8}" type="datetime1">
              <a:rPr lang="en-US" smtClean="0"/>
              <a:pPr/>
              <a:t>3/30/2011</a:t>
            </a:fld>
            <a:endParaRPr lang="en-US"/>
          </a:p>
        </p:txBody>
      </p:sp>
      <p:sp>
        <p:nvSpPr>
          <p:cNvPr id="4" name="Slide Number Placeholder 3"/>
          <p:cNvSpPr>
            <a:spLocks noGrp="1"/>
          </p:cNvSpPr>
          <p:nvPr>
            <p:ph type="sldNum" sz="quarter" idx="4294967295"/>
          </p:nvPr>
        </p:nvSpPr>
        <p:spPr>
          <a:xfrm>
            <a:off x="8610600" y="6356350"/>
            <a:ext cx="533400" cy="365125"/>
          </a:xfrm>
        </p:spPr>
        <p:txBody>
          <a:bodyPr/>
          <a:lstStyle/>
          <a:p>
            <a:fld id="{5420D18F-7A52-4883-BB02-4667F5C3BF3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rtlCol="0">
            <a:normAutofit fontScale="90000"/>
          </a:bodyPr>
          <a:lstStyle/>
          <a:p>
            <a:pPr eaLnBrk="1" fontAlgn="auto" hangingPunct="1">
              <a:spcAft>
                <a:spcPts val="0"/>
              </a:spcAft>
              <a:defRPr/>
            </a:pPr>
            <a:r>
              <a:rPr lang="en-US" dirty="0" smtClean="0"/>
              <a:t>Challenge: How to reconcile vocabularies, concepts and relations among all the smart grid standards?</a:t>
            </a:r>
          </a:p>
        </p:txBody>
      </p:sp>
      <p:sp>
        <p:nvSpPr>
          <p:cNvPr id="3" name="Content Placeholder 2"/>
          <p:cNvSpPr>
            <a:spLocks noGrp="1"/>
          </p:cNvSpPr>
          <p:nvPr>
            <p:ph idx="1"/>
          </p:nvPr>
        </p:nvSpPr>
        <p:spPr>
          <a:xfrm>
            <a:off x="457200" y="2514600"/>
            <a:ext cx="8229600" cy="3611563"/>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Currently 82 standards in the SGIP Catalog of Standards</a:t>
            </a:r>
          </a:p>
          <a:p>
            <a:pPr lvl="1" eaLnBrk="1" fontAlgn="auto" hangingPunct="1">
              <a:spcAft>
                <a:spcPts val="0"/>
              </a:spcAft>
              <a:buFont typeface="Arial" pitchFamily="34" charset="0"/>
              <a:buChar char="–"/>
              <a:defRPr/>
            </a:pPr>
            <a:r>
              <a:rPr lang="en-US" dirty="0" smtClean="0"/>
              <a:t>Overlapping, different, sometimes contradictory vocabularies and definitions </a:t>
            </a:r>
          </a:p>
          <a:p>
            <a:pPr eaLnBrk="1" fontAlgn="auto" hangingPunct="1">
              <a:spcAft>
                <a:spcPts val="0"/>
              </a:spcAft>
              <a:buFont typeface="Arial" pitchFamily="34" charset="0"/>
              <a:buChar char="•"/>
              <a:defRPr/>
            </a:pPr>
            <a:r>
              <a:rPr lang="en-US" dirty="0" smtClean="0"/>
              <a:t>We need a way to manage </a:t>
            </a:r>
          </a:p>
          <a:p>
            <a:pPr lvl="1" eaLnBrk="1" fontAlgn="auto" hangingPunct="1">
              <a:spcAft>
                <a:spcPts val="0"/>
              </a:spcAft>
              <a:buFont typeface="Arial" pitchFamily="34" charset="0"/>
              <a:buChar char="–"/>
              <a:defRPr/>
            </a:pPr>
            <a:r>
              <a:rPr lang="en-US" dirty="0" smtClean="0"/>
              <a:t>Differences</a:t>
            </a:r>
          </a:p>
          <a:p>
            <a:pPr lvl="1" eaLnBrk="1" fontAlgn="auto" hangingPunct="1">
              <a:spcAft>
                <a:spcPts val="0"/>
              </a:spcAft>
              <a:buFont typeface="Arial" pitchFamily="34" charset="0"/>
              <a:buChar char="–"/>
              <a:defRPr/>
            </a:pPr>
            <a:r>
              <a:rPr lang="en-US" dirty="0" smtClean="0"/>
              <a:t>Constraints on usage</a:t>
            </a:r>
          </a:p>
          <a:p>
            <a:pPr lvl="1" eaLnBrk="1" fontAlgn="auto" hangingPunct="1">
              <a:spcAft>
                <a:spcPts val="0"/>
              </a:spcAft>
              <a:buFont typeface="Arial" pitchFamily="34" charset="0"/>
              <a:buChar char="–"/>
              <a:defRPr/>
            </a:pPr>
            <a:r>
              <a:rPr lang="en-US" dirty="0" smtClean="0"/>
              <a:t>Relationships between vocabularies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How to proceed?</a:t>
            </a:r>
          </a:p>
        </p:txBody>
      </p:sp>
      <p:sp>
        <p:nvSpPr>
          <p:cNvPr id="5123" name="Content Placeholder 2"/>
          <p:cNvSpPr>
            <a:spLocks noGrp="1"/>
          </p:cNvSpPr>
          <p:nvPr>
            <p:ph idx="1"/>
          </p:nvPr>
        </p:nvSpPr>
        <p:spPr/>
        <p:txBody>
          <a:bodyPr/>
          <a:lstStyle/>
          <a:p>
            <a:pPr marL="514350" indent="-514350" eaLnBrk="1" hangingPunct="1">
              <a:buFont typeface="Calibri" pitchFamily="34" charset="0"/>
              <a:buAutoNum type="arabicPeriod"/>
            </a:pPr>
            <a:r>
              <a:rPr lang="en-US" smtClean="0"/>
              <a:t>Align vocabularies</a:t>
            </a:r>
          </a:p>
          <a:p>
            <a:pPr marL="514350" indent="-514350" eaLnBrk="1" hangingPunct="1">
              <a:buFont typeface="Calibri" pitchFamily="34" charset="0"/>
              <a:buAutoNum type="arabicPeriod"/>
            </a:pPr>
            <a:r>
              <a:rPr lang="en-US" smtClean="0"/>
              <a:t>Capture relationships and constraints</a:t>
            </a:r>
          </a:p>
          <a:p>
            <a:pPr marL="514350" indent="-514350" eaLnBrk="1" hangingPunct="1">
              <a:buFont typeface="Calibri" pitchFamily="34" charset="0"/>
              <a:buAutoNum type="arabicPeriod"/>
            </a:pPr>
            <a:r>
              <a:rPr lang="en-US" smtClean="0"/>
              <a:t>Create mappings among standards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What are the alternatives?</a:t>
            </a:r>
          </a:p>
        </p:txBody>
      </p:sp>
      <p:sp>
        <p:nvSpPr>
          <p:cNvPr id="6147" name="Content Placeholder 2"/>
          <p:cNvSpPr>
            <a:spLocks noGrp="1"/>
          </p:cNvSpPr>
          <p:nvPr>
            <p:ph idx="1"/>
          </p:nvPr>
        </p:nvSpPr>
        <p:spPr/>
        <p:txBody>
          <a:bodyPr/>
          <a:lstStyle/>
          <a:p>
            <a:pPr eaLnBrk="1" hangingPunct="1"/>
            <a:r>
              <a:rPr lang="en-US" sz="2800" smtClean="0"/>
              <a:t>Spreadsheets</a:t>
            </a:r>
          </a:p>
          <a:p>
            <a:pPr eaLnBrk="1" hangingPunct="1"/>
            <a:r>
              <a:rPr lang="en-US" sz="2800" smtClean="0"/>
              <a:t>UML tools</a:t>
            </a:r>
          </a:p>
          <a:p>
            <a:pPr lvl="1" eaLnBrk="1" hangingPunct="1"/>
            <a:r>
              <a:rPr lang="en-US" sz="2400" smtClean="0"/>
              <a:t>Enterprise Architect  (Sparx Systems)</a:t>
            </a:r>
          </a:p>
          <a:p>
            <a:pPr lvl="1" eaLnBrk="1" hangingPunct="1"/>
            <a:r>
              <a:rPr lang="en-US" sz="2400" smtClean="0"/>
              <a:t>Rational Software Architect (IBM)</a:t>
            </a:r>
          </a:p>
          <a:p>
            <a:pPr lvl="1" eaLnBrk="1" hangingPunct="1"/>
            <a:r>
              <a:rPr lang="en-US" sz="2400" smtClean="0"/>
              <a:t>MagicDraw (No Magic)</a:t>
            </a:r>
          </a:p>
          <a:p>
            <a:pPr lvl="1" eaLnBrk="1" hangingPunct="1"/>
            <a:r>
              <a:rPr lang="en-US" sz="2400" smtClean="0"/>
              <a:t>Visual Ontology Modeler (Sandpiper)</a:t>
            </a:r>
          </a:p>
          <a:p>
            <a:pPr eaLnBrk="1" hangingPunct="1"/>
            <a:r>
              <a:rPr lang="en-US" sz="2800" smtClean="0"/>
              <a:t>Other semantic tools haven’t tackled vocabulary management among multiple models</a:t>
            </a:r>
          </a:p>
          <a:p>
            <a:pPr lvl="1" eaLnBrk="1" hangingPunct="1"/>
            <a:r>
              <a:rPr lang="en-US" sz="2400" smtClean="0"/>
              <a:t>Protégé (Stanford)</a:t>
            </a:r>
          </a:p>
          <a:p>
            <a:pPr lvl="1" eaLnBrk="1" hangingPunct="1"/>
            <a:r>
              <a:rPr lang="en-US" sz="2400" smtClean="0"/>
              <a:t>Anzo (Cambridge Semantics)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One option:	</a:t>
            </a:r>
          </a:p>
        </p:txBody>
      </p:sp>
      <p:sp>
        <p:nvSpPr>
          <p:cNvPr id="7171" name="Content Placeholder 2"/>
          <p:cNvSpPr>
            <a:spLocks noGrp="1"/>
          </p:cNvSpPr>
          <p:nvPr>
            <p:ph idx="1"/>
          </p:nvPr>
        </p:nvSpPr>
        <p:spPr/>
        <p:txBody>
          <a:bodyPr/>
          <a:lstStyle/>
          <a:p>
            <a:pPr eaLnBrk="1" hangingPunct="1"/>
            <a:r>
              <a:rPr lang="en-US" smtClean="0"/>
              <a:t>TopBraid’s Enterprise Vocabulary Net (EVN)</a:t>
            </a:r>
          </a:p>
          <a:p>
            <a:pPr lvl="1" eaLnBrk="1" hangingPunct="1"/>
            <a:r>
              <a:rPr lang="en-US" smtClean="0"/>
              <a:t>Runs from the cloud</a:t>
            </a:r>
          </a:p>
        </p:txBody>
      </p:sp>
      <p:pic>
        <p:nvPicPr>
          <p:cNvPr id="7172" name="Picture 2"/>
          <p:cNvPicPr>
            <a:picLocks noChangeAspect="1" noChangeArrowheads="1"/>
          </p:cNvPicPr>
          <p:nvPr/>
        </p:nvPicPr>
        <p:blipFill>
          <a:blip r:embed="rId2" cstate="print"/>
          <a:srcRect/>
          <a:stretch>
            <a:fillRect/>
          </a:stretch>
        </p:blipFill>
        <p:spPr bwMode="auto">
          <a:xfrm>
            <a:off x="2133600" y="3048000"/>
            <a:ext cx="4684713"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57250" y="0"/>
            <a:ext cx="8286750" cy="846138"/>
          </a:xfrm>
        </p:spPr>
        <p:txBody>
          <a:bodyPr/>
          <a:lstStyle/>
          <a:p>
            <a:pPr eaLnBrk="1" hangingPunct="1"/>
            <a:r>
              <a:rPr lang="en-US" smtClean="0"/>
              <a:t>TopBraid EVN Features include:</a:t>
            </a:r>
          </a:p>
        </p:txBody>
      </p:sp>
      <p:sp>
        <p:nvSpPr>
          <p:cNvPr id="8195" name="Content Placeholder 2"/>
          <p:cNvSpPr>
            <a:spLocks noGrp="1"/>
          </p:cNvSpPr>
          <p:nvPr>
            <p:ph sz="quarter" idx="10"/>
          </p:nvPr>
        </p:nvSpPr>
        <p:spPr/>
        <p:txBody>
          <a:bodyPr/>
          <a:lstStyle/>
          <a:p>
            <a:pPr eaLnBrk="1" hangingPunct="1"/>
            <a:r>
              <a:rPr lang="en-US" sz="2000" b="1" smtClean="0"/>
              <a:t>Intuitive graphical user interface</a:t>
            </a:r>
          </a:p>
          <a:p>
            <a:pPr eaLnBrk="1" hangingPunct="1"/>
            <a:r>
              <a:rPr lang="en-US" sz="2000" b="1" smtClean="0"/>
              <a:t>Multi-user support</a:t>
            </a:r>
          </a:p>
          <a:p>
            <a:pPr eaLnBrk="1" hangingPunct="1"/>
            <a:r>
              <a:rPr lang="en-US" sz="2000" b="1" smtClean="0"/>
              <a:t>Editing and review of multiple working copies is supported</a:t>
            </a:r>
          </a:p>
          <a:p>
            <a:pPr lvl="1" eaLnBrk="1" hangingPunct="1"/>
            <a:r>
              <a:rPr lang="en-US" sz="1600" smtClean="0"/>
              <a:t>Working copies of a vocabulary can be provisionally changed and reviewed </a:t>
            </a:r>
            <a:br>
              <a:rPr lang="en-US" sz="1600" smtClean="0"/>
            </a:br>
            <a:r>
              <a:rPr lang="en-US" sz="1600" smtClean="0"/>
              <a:t>without affecting the production vocabulary until changes are published</a:t>
            </a:r>
            <a:endParaRPr lang="en-US" sz="1400" smtClean="0"/>
          </a:p>
          <a:p>
            <a:pPr eaLnBrk="1" hangingPunct="1"/>
            <a:r>
              <a:rPr lang="en-US" sz="2000" b="1" smtClean="0"/>
              <a:t>Controlled role-based access </a:t>
            </a:r>
          </a:p>
          <a:p>
            <a:pPr lvl="1" eaLnBrk="1" hangingPunct="1"/>
            <a:r>
              <a:rPr lang="en-US" sz="1600" smtClean="0"/>
              <a:t>staff members can be provided appropriate access to vocabularies and working copies depending on their assigned roles </a:t>
            </a:r>
          </a:p>
          <a:p>
            <a:pPr eaLnBrk="1" hangingPunct="1"/>
            <a:r>
              <a:rPr lang="en-US" sz="2000" b="1" smtClean="0"/>
              <a:t>Change tracking</a:t>
            </a:r>
          </a:p>
          <a:p>
            <a:pPr eaLnBrk="1" hangingPunct="1"/>
            <a:r>
              <a:rPr lang="en-US" sz="2000" b="1" smtClean="0"/>
              <a:t>Built-in and custom rules</a:t>
            </a:r>
          </a:p>
          <a:p>
            <a:pPr eaLnBrk="1" hangingPunct="1"/>
            <a:r>
              <a:rPr lang="en-US" sz="2000" b="1" smtClean="0"/>
              <a:t>Support of all relevant W3C standards </a:t>
            </a:r>
          </a:p>
          <a:p>
            <a:pPr lvl="1" eaLnBrk="1" hangingPunct="1"/>
            <a:r>
              <a:rPr lang="en-US" sz="1600" smtClean="0"/>
              <a:t>e.g., SKOS and RDF</a:t>
            </a:r>
          </a:p>
          <a:p>
            <a:pPr eaLnBrk="1" hangingPunct="1"/>
            <a:r>
              <a:rPr lang="en-US" sz="2000" b="1" smtClean="0"/>
              <a:t>Import/Export and seamless integration using web services</a:t>
            </a:r>
          </a:p>
          <a:p>
            <a:pPr eaLnBrk="1" hangingPunct="1"/>
            <a:r>
              <a:rPr lang="en-US" sz="2000" b="1" smtClean="0"/>
              <a:t>Easy extensibility of features </a:t>
            </a:r>
          </a:p>
          <a:p>
            <a:pPr lvl="1" eaLnBrk="1" hangingPunct="1"/>
            <a:r>
              <a:rPr lang="en-US" sz="1600" smtClean="0"/>
              <a:t>using TopQuadrant's TopBraid platform</a:t>
            </a:r>
            <a:endParaRPr lang="en-US" sz="20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57250" y="0"/>
            <a:ext cx="8286750" cy="846138"/>
          </a:xfrm>
        </p:spPr>
        <p:txBody>
          <a:bodyPr/>
          <a:lstStyle/>
          <a:p>
            <a:pPr eaLnBrk="1" hangingPunct="1"/>
            <a:r>
              <a:rPr lang="en-US" smtClean="0"/>
              <a:t>TopBraid EVN Capabilities include:</a:t>
            </a:r>
          </a:p>
        </p:txBody>
      </p:sp>
      <p:sp>
        <p:nvSpPr>
          <p:cNvPr id="9219" name="Content Placeholder 2"/>
          <p:cNvSpPr>
            <a:spLocks noGrp="1"/>
          </p:cNvSpPr>
          <p:nvPr>
            <p:ph sz="quarter" idx="10"/>
          </p:nvPr>
        </p:nvSpPr>
        <p:spPr>
          <a:xfrm>
            <a:off x="152400" y="914400"/>
            <a:ext cx="8991600" cy="5562600"/>
          </a:xfrm>
        </p:spPr>
        <p:txBody>
          <a:bodyPr/>
          <a:lstStyle/>
          <a:p>
            <a:pPr eaLnBrk="1" hangingPunct="1"/>
            <a:r>
              <a:rPr lang="en-US" sz="2400" b="1" smtClean="0"/>
              <a:t>Vocabulary Editing: </a:t>
            </a:r>
            <a:r>
              <a:rPr lang="en-US" sz="1800" smtClean="0"/>
              <a:t>Cloning, merging, repositioning and re-numbering of concepts; global edit operations for selected groups of concepts</a:t>
            </a:r>
          </a:p>
          <a:p>
            <a:pPr eaLnBrk="1" hangingPunct="1"/>
            <a:r>
              <a:rPr lang="en-US" sz="2400" b="1" smtClean="0"/>
              <a:t>Easy Customization: </a:t>
            </a:r>
            <a:r>
              <a:rPr lang="en-US" sz="1800" smtClean="0"/>
              <a:t>Easy customization of user interfaces, custom validation rules and processing via </a:t>
            </a:r>
            <a:r>
              <a:rPr lang="en-US" sz="1800" smtClean="0">
                <a:hlinkClick r:id="rId3"/>
              </a:rPr>
              <a:t>SPARQL Rules</a:t>
            </a:r>
            <a:r>
              <a:rPr lang="en-US" sz="1800" smtClean="0"/>
              <a:t> and </a:t>
            </a:r>
            <a:r>
              <a:rPr lang="en-US" sz="1800" smtClean="0">
                <a:hlinkClick r:id="rId4"/>
              </a:rPr>
              <a:t>SPARQLMotion</a:t>
            </a:r>
            <a:endParaRPr lang="en-US" sz="1800" smtClean="0"/>
          </a:p>
          <a:p>
            <a:pPr eaLnBrk="1" hangingPunct="1"/>
            <a:r>
              <a:rPr lang="en-US" sz="2400" b="1" smtClean="0"/>
              <a:t>Unlimited Work-in-Progress Copies: </a:t>
            </a:r>
            <a:r>
              <a:rPr lang="en-US" sz="1800" smtClean="0"/>
              <a:t>Virtual work-in-progress copies of vocabularies enable controlled publishing, review and approval </a:t>
            </a:r>
          </a:p>
          <a:p>
            <a:pPr eaLnBrk="1" hangingPunct="1"/>
            <a:r>
              <a:rPr lang="en-US" sz="2400" b="1" smtClean="0"/>
              <a:t>Reporting: </a:t>
            </a:r>
            <a:r>
              <a:rPr lang="en-US" sz="1800" smtClean="0"/>
              <a:t>Built-in reports as well as advanced query-building tools and reporting through graphical interfaces</a:t>
            </a:r>
          </a:p>
          <a:p>
            <a:pPr eaLnBrk="1" hangingPunct="1"/>
            <a:r>
              <a:rPr lang="en-US" sz="2400" b="1" smtClean="0"/>
              <a:t>Merging, Importing, and Exporting: </a:t>
            </a:r>
            <a:r>
              <a:rPr lang="en-US" sz="1800" smtClean="0"/>
              <a:t>From and to RDBMs, spreadsheets (CSV &amp; Excel), XML, RSS feeds, SPARQL endpoints, RDF and OWL</a:t>
            </a:r>
          </a:p>
          <a:p>
            <a:pPr eaLnBrk="1" hangingPunct="1"/>
            <a:r>
              <a:rPr lang="en-US" sz="2400" b="1" smtClean="0"/>
              <a:t>Systems Integration: </a:t>
            </a:r>
            <a:r>
              <a:rPr lang="en-US" sz="1800" smtClean="0"/>
              <a:t>Integrates with existing enterprise or vocabulary management systems via Web Services interfaces and APIs</a:t>
            </a:r>
          </a:p>
          <a:p>
            <a:pPr eaLnBrk="1" hangingPunct="1"/>
            <a:r>
              <a:rPr lang="en-US" sz="2400" b="1" smtClean="0"/>
              <a:t>Enterprise-ready: </a:t>
            </a:r>
            <a:r>
              <a:rPr lang="en-US" sz="1800" smtClean="0"/>
              <a:t>Scalable architecture offers a choice of relational and RDF database repositories with LDAP integration for access control</a:t>
            </a:r>
          </a:p>
          <a:p>
            <a:pPr eaLnBrk="1" hangingPunct="1"/>
            <a:endParaRPr lang="en-US" sz="240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pPr eaLnBrk="1" hangingPunct="1"/>
            <a:r>
              <a:rPr lang="en-US" smtClean="0"/>
              <a:t>How can the output be used?</a:t>
            </a:r>
          </a:p>
        </p:txBody>
      </p:sp>
      <p:sp>
        <p:nvSpPr>
          <p:cNvPr id="10243" name="Content Placeholder 3"/>
          <p:cNvSpPr>
            <a:spLocks noGrp="1"/>
          </p:cNvSpPr>
          <p:nvPr>
            <p:ph idx="1"/>
          </p:nvPr>
        </p:nvSpPr>
        <p:spPr/>
        <p:txBody>
          <a:bodyPr/>
          <a:lstStyle/>
          <a:p>
            <a:pPr eaLnBrk="1" hangingPunct="1"/>
            <a:r>
              <a:rPr lang="en-US" smtClean="0"/>
              <a:t>What is the output?</a:t>
            </a:r>
          </a:p>
          <a:p>
            <a:pPr lvl="1" eaLnBrk="1" hangingPunct="1"/>
            <a:r>
              <a:rPr lang="en-US" smtClean="0"/>
              <a:t>SKOS, RDF, OWL --  </a:t>
            </a:r>
            <a:r>
              <a:rPr lang="en-US" b="1" smtClean="0"/>
              <a:t>W3C standards </a:t>
            </a:r>
          </a:p>
          <a:p>
            <a:pPr lvl="1" eaLnBrk="1" hangingPunct="1"/>
            <a:r>
              <a:rPr lang="en-US" smtClean="0"/>
              <a:t>UML diagrams, XML Schema, XSD</a:t>
            </a:r>
          </a:p>
          <a:p>
            <a:pPr eaLnBrk="1" hangingPunct="1"/>
            <a:r>
              <a:rPr lang="en-US" smtClean="0"/>
              <a:t>How can the output be used without EVN?</a:t>
            </a:r>
          </a:p>
          <a:p>
            <a:pPr lvl="1" eaLnBrk="1" hangingPunct="1"/>
            <a:r>
              <a:rPr lang="en-US" smtClean="0"/>
              <a:t>Resulting models can be imported into other mainstream modeling tools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pPr eaLnBrk="1" hangingPunct="1"/>
            <a:r>
              <a:rPr lang="en-US" smtClean="0"/>
              <a:t>TopQuadrant is in discussions with the SGIP PMO-EnerNex to formally offer the EVN free of charge to SGIP.</a:t>
            </a:r>
          </a:p>
          <a:p>
            <a:pPr eaLnBrk="1" hangingPunct="1"/>
            <a:r>
              <a:rPr lang="en-US" smtClean="0"/>
              <a:t>Philip Bane from TopQuadrant is at SGIP meeting if you have any questions.</a:t>
            </a:r>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Fleshing out further the SGAC Semantic Framework paper that describes how to determine where alignment exists and where</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28600" y="2133600"/>
            <a:ext cx="8229600" cy="4038600"/>
          </a:xfrm>
        </p:spPr>
        <p:txBody>
          <a:bodyPr>
            <a:normAutofit fontScale="62500" lnSpcReduction="20000"/>
          </a:bodyPr>
          <a:lstStyle/>
          <a:p>
            <a:pPr marL="514350" lvl="0" indent="-514350">
              <a:buFont typeface="+mj-lt"/>
              <a:buAutoNum type="arabicPeriod"/>
            </a:pPr>
            <a:r>
              <a:rPr lang="en-US" dirty="0" smtClean="0"/>
              <a:t>[20 min] Managing a Smart Grid semantic model repository containing CIM, 61850, C12.19, SEP2.0, EMIX, ASHRAE 201, ...</a:t>
            </a:r>
          </a:p>
          <a:p>
            <a:pPr marL="514350" indent="-514350">
              <a:buFont typeface="+mj-lt"/>
              <a:buAutoNum type="arabicPeriod"/>
            </a:pPr>
            <a:r>
              <a:rPr lang="en-US" dirty="0" smtClean="0"/>
              <a:t>[20 min] Defining the relationship between models based on CIM and CIM itself</a:t>
            </a:r>
          </a:p>
          <a:p>
            <a:pPr marL="514350" lvl="0" indent="-514350">
              <a:buFont typeface="+mj-lt"/>
              <a:buAutoNum type="arabicPeriod"/>
            </a:pPr>
            <a:r>
              <a:rPr lang="en-US" dirty="0" smtClean="0"/>
              <a:t>[30 min] Determining role of OWL and other semantic tools in semantic working party – primary or accessory</a:t>
            </a:r>
          </a:p>
          <a:p>
            <a:pPr marL="514350" lvl="0" indent="-514350">
              <a:buFont typeface="+mj-lt"/>
              <a:buAutoNum type="arabicPeriod"/>
            </a:pPr>
            <a:r>
              <a:rPr lang="en-US" dirty="0" smtClean="0"/>
              <a:t>[20 min] Fleshing out further the SGAC Semantic Framework paper that describes how to determine where alignment exists and where translations need to occur.</a:t>
            </a:r>
          </a:p>
          <a:p>
            <a:pPr marL="514350" lvl="0" indent="-514350">
              <a:buFont typeface="+mj-lt"/>
              <a:buAutoNum type="arabicPeriod"/>
            </a:pPr>
            <a:r>
              <a:rPr lang="en-US" dirty="0" smtClean="0"/>
              <a:t>[15 min] PAP14 – Overview of priority process to identify key Use Cases necessary for Smart Grid in the T&amp;D Domains.</a:t>
            </a:r>
          </a:p>
          <a:p>
            <a:pPr marL="514350" lvl="0" indent="-514350">
              <a:buFont typeface="+mj-lt"/>
              <a:buAutoNum type="arabicPeriod"/>
            </a:pPr>
            <a:r>
              <a:rPr lang="en-US" dirty="0" smtClean="0"/>
              <a:t>[60 min] Dig into specific examples of semantic harmonization use cases in more detail - We are inviting attendees to bring examples to discuss.</a:t>
            </a:r>
          </a:p>
          <a:p>
            <a:pPr marL="514350" indent="-514350">
              <a:buFont typeface="+mj-lt"/>
              <a:buAutoNum type="arabicPeriod"/>
            </a:pPr>
            <a:endParaRPr lang="en-US" dirty="0" smtClean="0"/>
          </a:p>
          <a:p>
            <a:pPr marL="514350" lvl="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TextBox 3"/>
          <p:cNvSpPr txBox="1"/>
          <p:nvPr/>
        </p:nvSpPr>
        <p:spPr>
          <a:xfrm>
            <a:off x="304800" y="1066800"/>
            <a:ext cx="8229600" cy="923330"/>
          </a:xfrm>
          <a:prstGeom prst="rect">
            <a:avLst/>
          </a:prstGeom>
          <a:noFill/>
        </p:spPr>
        <p:txBody>
          <a:bodyPr wrap="square" rtlCol="0">
            <a:spAutoFit/>
          </a:bodyPr>
          <a:lstStyle/>
          <a:p>
            <a:r>
              <a:rPr lang="en-US" dirty="0" smtClean="0"/>
              <a:t>The SGAC Semantic Modeling Working Party will be meeting to further discuss topics related to harmonizing various semantic models primarily under construction by the PAPs and Working Groups of the SGIP. The following topics will be discussed:</a:t>
            </a:r>
          </a:p>
        </p:txBody>
      </p:sp>
      <p:sp>
        <p:nvSpPr>
          <p:cNvPr id="5" name="Date Placeholder 4"/>
          <p:cNvSpPr>
            <a:spLocks noGrp="1"/>
          </p:cNvSpPr>
          <p:nvPr>
            <p:ph type="dt" sz="half" idx="10"/>
          </p:nvPr>
        </p:nvSpPr>
        <p:spPr/>
        <p:txBody>
          <a:bodyPr/>
          <a:lstStyle/>
          <a:p>
            <a:fld id="{AA67A0C4-8027-4696-9B2C-0CEAF14B4ED1}" type="datetime1">
              <a:rPr lang="en-US" smtClean="0"/>
              <a:pPr/>
              <a:t>3/30/2011</a:t>
            </a:fld>
            <a:endParaRPr lang="en-US"/>
          </a:p>
        </p:txBody>
      </p:sp>
      <p:sp>
        <p:nvSpPr>
          <p:cNvPr id="6" name="Slide Number Placeholder 5"/>
          <p:cNvSpPr>
            <a:spLocks noGrp="1"/>
          </p:cNvSpPr>
          <p:nvPr>
            <p:ph type="sldNum" sz="quarter" idx="12"/>
          </p:nvPr>
        </p:nvSpPr>
        <p:spPr/>
        <p:txBody>
          <a:bodyPr/>
          <a:lstStyle/>
          <a:p>
            <a:fld id="{5420D18F-7A52-4883-BB02-4667F5C3BF3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40" name="Rectangle 4"/>
          <p:cNvSpPr>
            <a:spLocks noGrp="1" noChangeArrowheads="1"/>
          </p:cNvSpPr>
          <p:nvPr>
            <p:ph type="title"/>
          </p:nvPr>
        </p:nvSpPr>
        <p:spPr/>
        <p:txBody>
          <a:bodyPr/>
          <a:lstStyle/>
          <a:p>
            <a:r>
              <a:rPr lang="en-US"/>
              <a:t>GWAC Stack</a:t>
            </a:r>
          </a:p>
        </p:txBody>
      </p:sp>
      <p:graphicFrame>
        <p:nvGraphicFramePr>
          <p:cNvPr id="1345541" name="Object 5"/>
          <p:cNvGraphicFramePr>
            <a:graphicFrameLocks noChangeAspect="1"/>
          </p:cNvGraphicFramePr>
          <p:nvPr>
            <p:ph idx="1"/>
          </p:nvPr>
        </p:nvGraphicFramePr>
        <p:xfrm>
          <a:off x="1219200" y="914400"/>
          <a:ext cx="6705600" cy="5028526"/>
        </p:xfrm>
        <a:graphic>
          <a:graphicData uri="http://schemas.openxmlformats.org/presentationml/2006/ole">
            <p:oleObj spid="_x0000_s1026" name="Slide" r:id="rId4" imgW="4448393" imgH="3335878" progId="PowerPoint.Slide.8">
              <p:embed/>
            </p:oleObj>
          </a:graphicData>
        </a:graphic>
      </p:graphicFrame>
      <p:sp>
        <p:nvSpPr>
          <p:cNvPr id="4" name="Oval 3"/>
          <p:cNvSpPr/>
          <p:nvPr/>
        </p:nvSpPr>
        <p:spPr>
          <a:xfrm>
            <a:off x="2819400" y="3657600"/>
            <a:ext cx="33528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chemeClr val="accent1">
                    <a:lumMod val="75000"/>
                  </a:schemeClr>
                </a:solidFill>
              </a:rPr>
              <a:t>Some definitions…</a:t>
            </a:r>
            <a:endParaRPr lang="en-US" dirty="0">
              <a:solidFill>
                <a:schemeClr val="accent1">
                  <a:lumMod val="75000"/>
                </a:schemeClr>
              </a:solidFill>
            </a:endParaRPr>
          </a:p>
        </p:txBody>
      </p:sp>
      <p:sp>
        <p:nvSpPr>
          <p:cNvPr id="3" name="Content Placeholder 2"/>
          <p:cNvSpPr>
            <a:spLocks noGrp="1"/>
          </p:cNvSpPr>
          <p:nvPr>
            <p:ph idx="1"/>
          </p:nvPr>
        </p:nvSpPr>
        <p:spPr>
          <a:xfrm>
            <a:off x="304800" y="1143000"/>
            <a:ext cx="8229600" cy="5181600"/>
          </a:xfrm>
        </p:spPr>
        <p:txBody>
          <a:bodyPr>
            <a:normAutofit fontScale="77500" lnSpcReduction="20000"/>
          </a:bodyPr>
          <a:lstStyle/>
          <a:p>
            <a:r>
              <a:rPr lang="en-US" b="1" i="1" dirty="0" smtClean="0">
                <a:solidFill>
                  <a:srgbClr val="FF0000"/>
                </a:solidFill>
              </a:rPr>
              <a:t>Semantics</a:t>
            </a:r>
            <a:r>
              <a:rPr lang="en-US" b="1" dirty="0" smtClean="0">
                <a:solidFill>
                  <a:srgbClr val="FF0000"/>
                </a:solidFill>
              </a:rPr>
              <a:t> </a:t>
            </a:r>
            <a:r>
              <a:rPr lang="en-US" dirty="0" smtClean="0"/>
              <a:t>refers to the meaning of a set of information. </a:t>
            </a:r>
          </a:p>
          <a:p>
            <a:r>
              <a:rPr lang="en-US" dirty="0" smtClean="0"/>
              <a:t> A </a:t>
            </a:r>
            <a:r>
              <a:rPr lang="en-US" b="1" i="1" dirty="0" smtClean="0">
                <a:solidFill>
                  <a:srgbClr val="FF0000"/>
                </a:solidFill>
              </a:rPr>
              <a:t>semantic model</a:t>
            </a:r>
            <a:r>
              <a:rPr lang="en-US" b="1" dirty="0" smtClean="0">
                <a:solidFill>
                  <a:srgbClr val="FF0000"/>
                </a:solidFill>
              </a:rPr>
              <a:t> </a:t>
            </a:r>
            <a:r>
              <a:rPr lang="en-US" dirty="0" smtClean="0"/>
              <a:t>is a structured description of the semantics of a set of information, using some information modeling language (e.g. UML). </a:t>
            </a:r>
          </a:p>
          <a:p>
            <a:pPr lvl="1"/>
            <a:r>
              <a:rPr lang="en-US" dirty="0" smtClean="0"/>
              <a:t>A semantic model contains ‘metadata’.</a:t>
            </a:r>
          </a:p>
          <a:p>
            <a:pPr lvl="1"/>
            <a:r>
              <a:rPr lang="en-US" dirty="0" smtClean="0"/>
              <a:t>Many different semantic models are possible for the same semantics, even within one modeling language. </a:t>
            </a:r>
          </a:p>
          <a:p>
            <a:pPr lvl="1"/>
            <a:r>
              <a:rPr lang="en-US" dirty="0" smtClean="0"/>
              <a:t>Semantic modeling only represents information content – it does not include formatting/encoding (syntactical) specifications.</a:t>
            </a:r>
          </a:p>
          <a:p>
            <a:r>
              <a:rPr lang="en-US" dirty="0" smtClean="0"/>
              <a:t> A </a:t>
            </a:r>
            <a:r>
              <a:rPr lang="en-US" b="1" i="1" dirty="0" smtClean="0">
                <a:solidFill>
                  <a:srgbClr val="FF0000"/>
                </a:solidFill>
              </a:rPr>
              <a:t>semantic transformation</a:t>
            </a:r>
            <a:r>
              <a:rPr lang="en-US" b="1" dirty="0" smtClean="0">
                <a:solidFill>
                  <a:srgbClr val="FF0000"/>
                </a:solidFill>
              </a:rPr>
              <a:t> </a:t>
            </a:r>
            <a:r>
              <a:rPr lang="en-US" dirty="0" smtClean="0"/>
              <a:t>is a procedure for converting a given semantic from one semantic model representation to another. </a:t>
            </a:r>
          </a:p>
          <a:p>
            <a:pPr lvl="1"/>
            <a:r>
              <a:rPr lang="en-US" dirty="0" smtClean="0"/>
              <a:t>This is to be distinguished from a syntactic transformation that would convert a set of information governed by one semantic model from one format to another.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2" name="Rectangle 4"/>
          <p:cNvSpPr>
            <a:spLocks noGrp="1" noChangeArrowheads="1"/>
          </p:cNvSpPr>
          <p:nvPr>
            <p:ph type="title"/>
          </p:nvPr>
        </p:nvSpPr>
        <p:spPr/>
        <p:txBody>
          <a:bodyPr>
            <a:normAutofit fontScale="90000"/>
          </a:bodyPr>
          <a:lstStyle/>
          <a:p>
            <a:pPr algn="l"/>
            <a:r>
              <a:rPr lang="en-US" sz="2400" dirty="0" smtClean="0"/>
              <a:t>A </a:t>
            </a:r>
            <a:r>
              <a:rPr lang="en-US" sz="2400" b="1" i="1" dirty="0" smtClean="0">
                <a:solidFill>
                  <a:srgbClr val="FF0000"/>
                </a:solidFill>
              </a:rPr>
              <a:t>canonical data model</a:t>
            </a:r>
            <a:r>
              <a:rPr lang="en-US" sz="2400" b="1" dirty="0" smtClean="0">
                <a:solidFill>
                  <a:srgbClr val="FF0000"/>
                </a:solidFill>
              </a:rPr>
              <a:t> </a:t>
            </a:r>
            <a:r>
              <a:rPr lang="en-US" sz="2400" dirty="0" smtClean="0"/>
              <a:t>(CDM) is a semantic model chosen as a </a:t>
            </a:r>
            <a:r>
              <a:rPr lang="en-US" sz="2400" i="1" dirty="0" smtClean="0"/>
              <a:t>unifying</a:t>
            </a:r>
            <a:r>
              <a:rPr lang="en-US" sz="2400" dirty="0" smtClean="0"/>
              <a:t> model that will govern a collection of data specifications.</a:t>
            </a:r>
            <a:endParaRPr lang="en-US" sz="2800" dirty="0"/>
          </a:p>
        </p:txBody>
      </p:sp>
      <p:pic>
        <p:nvPicPr>
          <p:cNvPr id="1404934" name="Picture 6" descr="CanonicalDataModel"/>
          <p:cNvPicPr>
            <a:picLocks noChangeAspect="1" noChangeArrowheads="1"/>
          </p:cNvPicPr>
          <p:nvPr/>
        </p:nvPicPr>
        <p:blipFill>
          <a:blip r:embed="rId2" cstate="print"/>
          <a:srcRect/>
          <a:stretch>
            <a:fillRect/>
          </a:stretch>
        </p:blipFill>
        <p:spPr bwMode="auto">
          <a:xfrm>
            <a:off x="457200" y="1219200"/>
            <a:ext cx="5619750" cy="1933575"/>
          </a:xfrm>
          <a:prstGeom prst="rect">
            <a:avLst/>
          </a:prstGeom>
          <a:noFill/>
        </p:spPr>
      </p:pic>
      <p:pic>
        <p:nvPicPr>
          <p:cNvPr id="1404936" name="Picture 8" descr="080108_hoberman_fig1_M"/>
          <p:cNvPicPr>
            <a:picLocks noChangeAspect="1" noChangeArrowheads="1"/>
          </p:cNvPicPr>
          <p:nvPr/>
        </p:nvPicPr>
        <p:blipFill>
          <a:blip r:embed="rId3" cstate="print"/>
          <a:srcRect/>
          <a:stretch>
            <a:fillRect/>
          </a:stretch>
        </p:blipFill>
        <p:spPr bwMode="auto">
          <a:xfrm>
            <a:off x="4114800" y="3200400"/>
            <a:ext cx="4191000" cy="264795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dirty="0" smtClean="0">
                <a:solidFill>
                  <a:schemeClr val="accent1">
                    <a:lumMod val="75000"/>
                  </a:schemeClr>
                </a:solidFill>
              </a:rPr>
              <a:t>Example usage of CDM to define a collection of standard interfaces.</a:t>
            </a:r>
            <a:endParaRPr lang="en-US" sz="2800" dirty="0">
              <a:solidFill>
                <a:schemeClr val="accent1">
                  <a:lumMod val="75000"/>
                </a:schemeClr>
              </a:solidFill>
            </a:endParaRPr>
          </a:p>
        </p:txBody>
      </p:sp>
      <p:grpSp>
        <p:nvGrpSpPr>
          <p:cNvPr id="12" name="Group 11"/>
          <p:cNvGrpSpPr/>
          <p:nvPr/>
        </p:nvGrpSpPr>
        <p:grpSpPr>
          <a:xfrm>
            <a:off x="304800" y="1295400"/>
            <a:ext cx="8077200" cy="4630405"/>
            <a:chOff x="0" y="1616032"/>
            <a:chExt cx="9144000" cy="5241968"/>
          </a:xfrm>
        </p:grpSpPr>
        <p:pic>
          <p:nvPicPr>
            <p:cNvPr id="17410" name="Picture 2"/>
            <p:cNvPicPr>
              <a:picLocks noChangeAspect="1" noChangeArrowheads="1"/>
            </p:cNvPicPr>
            <p:nvPr/>
          </p:nvPicPr>
          <p:blipFill>
            <a:blip r:embed="rId2" cstate="print"/>
            <a:srcRect/>
            <a:stretch>
              <a:fillRect/>
            </a:stretch>
          </p:blipFill>
          <p:spPr bwMode="auto">
            <a:xfrm>
              <a:off x="0" y="1616032"/>
              <a:ext cx="7758112" cy="5241968"/>
            </a:xfrm>
            <a:prstGeom prst="rect">
              <a:avLst/>
            </a:prstGeom>
            <a:noFill/>
            <a:ln w="9525">
              <a:noFill/>
              <a:miter lim="800000"/>
              <a:headEnd/>
              <a:tailEnd/>
            </a:ln>
          </p:spPr>
        </p:pic>
        <p:sp>
          <p:nvSpPr>
            <p:cNvPr id="5" name="TextBox 4"/>
            <p:cNvSpPr txBox="1"/>
            <p:nvPr/>
          </p:nvSpPr>
          <p:spPr>
            <a:xfrm>
              <a:off x="7772400" y="1828800"/>
              <a:ext cx="1371600" cy="646331"/>
            </a:xfrm>
            <a:prstGeom prst="rect">
              <a:avLst/>
            </a:prstGeom>
            <a:noFill/>
            <a:ln>
              <a:solidFill>
                <a:schemeClr val="tx1"/>
              </a:solidFill>
            </a:ln>
          </p:spPr>
          <p:txBody>
            <a:bodyPr wrap="square" rtlCol="0">
              <a:spAutoFit/>
            </a:bodyPr>
            <a:lstStyle/>
            <a:p>
              <a:pPr algn="ctr"/>
              <a:r>
                <a:rPr lang="en-US" dirty="0" smtClean="0"/>
                <a:t>Canonical Data Model</a:t>
              </a:r>
              <a:endParaRPr lang="en-US" dirty="0"/>
            </a:p>
          </p:txBody>
        </p:sp>
        <p:sp>
          <p:nvSpPr>
            <p:cNvPr id="6" name="TextBox 5"/>
            <p:cNvSpPr txBox="1"/>
            <p:nvPr/>
          </p:nvSpPr>
          <p:spPr>
            <a:xfrm>
              <a:off x="7772400" y="3276600"/>
              <a:ext cx="1371600" cy="646331"/>
            </a:xfrm>
            <a:prstGeom prst="rect">
              <a:avLst/>
            </a:prstGeom>
            <a:noFill/>
            <a:ln>
              <a:solidFill>
                <a:schemeClr val="tx1"/>
              </a:solidFill>
            </a:ln>
          </p:spPr>
          <p:txBody>
            <a:bodyPr wrap="square" rtlCol="0">
              <a:spAutoFit/>
            </a:bodyPr>
            <a:lstStyle/>
            <a:p>
              <a:pPr algn="ctr"/>
              <a:r>
                <a:rPr lang="en-US" dirty="0" smtClean="0"/>
                <a:t>Exchange Profiles</a:t>
              </a:r>
              <a:endParaRPr lang="en-US" dirty="0"/>
            </a:p>
          </p:txBody>
        </p:sp>
        <p:sp>
          <p:nvSpPr>
            <p:cNvPr id="7" name="TextBox 6"/>
            <p:cNvSpPr txBox="1"/>
            <p:nvPr/>
          </p:nvSpPr>
          <p:spPr>
            <a:xfrm>
              <a:off x="7772400" y="5181600"/>
              <a:ext cx="1371600" cy="923330"/>
            </a:xfrm>
            <a:prstGeom prst="rect">
              <a:avLst/>
            </a:prstGeom>
            <a:noFill/>
            <a:ln>
              <a:solidFill>
                <a:schemeClr val="tx1"/>
              </a:solidFill>
            </a:ln>
          </p:spPr>
          <p:txBody>
            <a:bodyPr wrap="square" rtlCol="0">
              <a:spAutoFit/>
            </a:bodyPr>
            <a:lstStyle/>
            <a:p>
              <a:pPr algn="ctr"/>
              <a:r>
                <a:rPr lang="en-US" dirty="0" smtClean="0"/>
                <a:t>Exchange</a:t>
              </a:r>
            </a:p>
            <a:p>
              <a:pPr algn="ctr"/>
              <a:r>
                <a:rPr lang="en-US" dirty="0" smtClean="0"/>
                <a:t>Payload Instances</a:t>
              </a:r>
              <a:endParaRPr lang="en-US" dirty="0"/>
            </a:p>
          </p:txBody>
        </p:sp>
        <p:sp>
          <p:nvSpPr>
            <p:cNvPr id="8" name="Right Arrow 7"/>
            <p:cNvSpPr/>
            <p:nvPr/>
          </p:nvSpPr>
          <p:spPr>
            <a:xfrm rot="16200000">
              <a:off x="7848600" y="4419600"/>
              <a:ext cx="1219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p:cNvSpPr/>
            <p:nvPr/>
          </p:nvSpPr>
          <p:spPr>
            <a:xfrm rot="16200000">
              <a:off x="8039100" y="2705100"/>
              <a:ext cx="838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96200" y="2667000"/>
              <a:ext cx="1447800" cy="369332"/>
            </a:xfrm>
            <a:prstGeom prst="rect">
              <a:avLst/>
            </a:prstGeom>
            <a:noFill/>
          </p:spPr>
          <p:txBody>
            <a:bodyPr wrap="square" rtlCol="0">
              <a:spAutoFit/>
            </a:bodyPr>
            <a:lstStyle/>
            <a:p>
              <a:r>
                <a:rPr lang="en-US" dirty="0" smtClean="0">
                  <a:solidFill>
                    <a:srgbClr val="FF0000"/>
                  </a:solidFill>
                </a:rPr>
                <a:t>derived from</a:t>
              </a:r>
              <a:endParaRPr lang="en-US" dirty="0">
                <a:solidFill>
                  <a:srgbClr val="FF0000"/>
                </a:solidFill>
              </a:endParaRPr>
            </a:p>
          </p:txBody>
        </p:sp>
        <p:sp>
          <p:nvSpPr>
            <p:cNvPr id="11" name="TextBox 10"/>
            <p:cNvSpPr txBox="1"/>
            <p:nvPr/>
          </p:nvSpPr>
          <p:spPr>
            <a:xfrm>
              <a:off x="7848600" y="4343400"/>
              <a:ext cx="1295400" cy="369332"/>
            </a:xfrm>
            <a:prstGeom prst="rect">
              <a:avLst/>
            </a:prstGeom>
            <a:noFill/>
          </p:spPr>
          <p:txBody>
            <a:bodyPr wrap="square" rtlCol="0">
              <a:spAutoFit/>
            </a:bodyPr>
            <a:lstStyle/>
            <a:p>
              <a:r>
                <a:rPr lang="en-US" dirty="0" smtClean="0">
                  <a:solidFill>
                    <a:srgbClr val="FF0000"/>
                  </a:solidFill>
                </a:rPr>
                <a:t>defined by</a:t>
              </a:r>
              <a:endParaRPr lang="en-US" dirty="0">
                <a:solidFill>
                  <a:srgbClr val="FF0000"/>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solidFill>
                  <a:schemeClr val="accent1">
                    <a:lumMod val="75000"/>
                  </a:schemeClr>
                </a:solidFill>
              </a:rPr>
              <a:t>Standard semantic integration </a:t>
            </a:r>
            <a:r>
              <a:rPr lang="en-US" dirty="0" smtClean="0">
                <a:solidFill>
                  <a:schemeClr val="accent1">
                    <a:lumMod val="75000"/>
                  </a:schemeClr>
                </a:solidFill>
              </a:rPr>
              <a:t>within a unified domain – one CDM.</a:t>
            </a:r>
            <a:endParaRPr lang="en-US" dirty="0">
              <a:solidFill>
                <a:schemeClr val="accent1">
                  <a:lumMod val="75000"/>
                </a:schemeClr>
              </a:solidFill>
            </a:endParaRPr>
          </a:p>
        </p:txBody>
      </p:sp>
      <p:pic>
        <p:nvPicPr>
          <p:cNvPr id="17412" name="Picture 4"/>
          <p:cNvPicPr>
            <a:picLocks noChangeAspect="1" noChangeArrowheads="1"/>
          </p:cNvPicPr>
          <p:nvPr/>
        </p:nvPicPr>
        <p:blipFill>
          <a:blip r:embed="rId2" cstate="print"/>
          <a:srcRect/>
          <a:stretch>
            <a:fillRect/>
          </a:stretch>
        </p:blipFill>
        <p:spPr bwMode="auto">
          <a:xfrm>
            <a:off x="473927" y="1774416"/>
            <a:ext cx="7831873" cy="3330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solidFill>
                  <a:schemeClr val="accent1">
                    <a:lumMod val="75000"/>
                  </a:schemeClr>
                </a:solidFill>
              </a:rPr>
              <a:t>Considering the possibility of a</a:t>
            </a:r>
            <a:br>
              <a:rPr lang="en-US" sz="3200" dirty="0" smtClean="0">
                <a:solidFill>
                  <a:schemeClr val="accent1">
                    <a:lumMod val="75000"/>
                  </a:schemeClr>
                </a:solidFill>
              </a:rPr>
            </a:br>
            <a:r>
              <a:rPr lang="en-US" sz="3200" dirty="0" smtClean="0">
                <a:solidFill>
                  <a:schemeClr val="accent1">
                    <a:lumMod val="75000"/>
                  </a:schemeClr>
                </a:solidFill>
              </a:rPr>
              <a:t> single unified model.</a:t>
            </a:r>
            <a:endParaRPr lang="en-US" sz="3200"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Definition: a </a:t>
            </a:r>
            <a:r>
              <a:rPr lang="en-US" b="1" i="1" dirty="0" smtClean="0">
                <a:solidFill>
                  <a:srgbClr val="FF0000"/>
                </a:solidFill>
              </a:rPr>
              <a:t>unified</a:t>
            </a:r>
            <a:r>
              <a:rPr lang="en-US" dirty="0" smtClean="0"/>
              <a:t> model:</a:t>
            </a:r>
          </a:p>
          <a:p>
            <a:pPr lvl="1"/>
            <a:r>
              <a:rPr lang="en-US" dirty="0" smtClean="0"/>
              <a:t>Is ‘normalized’ (no duplicate modeling of the same semantic).</a:t>
            </a:r>
          </a:p>
          <a:p>
            <a:pPr lvl="1"/>
            <a:r>
              <a:rPr lang="en-US" dirty="0" smtClean="0"/>
              <a:t>Covers the entire problem scope of Smart Grid.</a:t>
            </a:r>
          </a:p>
          <a:p>
            <a:r>
              <a:rPr lang="en-US" dirty="0" smtClean="0"/>
              <a:t>Challenges:</a:t>
            </a:r>
          </a:p>
          <a:p>
            <a:pPr lvl="1"/>
            <a:r>
              <a:rPr lang="en-US" dirty="0" smtClean="0"/>
              <a:t>A scope as large as Smart Grid has to be partitioned somehow into domains so that different focus groups can operate in parallel. </a:t>
            </a:r>
          </a:p>
          <a:p>
            <a:pPr lvl="1"/>
            <a:r>
              <a:rPr lang="en-US" dirty="0" smtClean="0"/>
              <a:t>The difficulty of coordinating normalized modeling goes up exponentially with the number of different domains. </a:t>
            </a:r>
          </a:p>
          <a:p>
            <a:pPr lvl="1"/>
            <a:r>
              <a:rPr lang="en-US" dirty="0" smtClean="0"/>
              <a:t>There is already significant investment in separate domain models which would have to be changed to achieve a global normalization.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In the real world, there are multiple CDMs.</a:t>
            </a:r>
            <a:endParaRPr lang="en-US" sz="2400" dirty="0"/>
          </a:p>
        </p:txBody>
      </p:sp>
      <p:pic>
        <p:nvPicPr>
          <p:cNvPr id="18434" name="Picture 2"/>
          <p:cNvPicPr>
            <a:picLocks noChangeAspect="1" noChangeArrowheads="1"/>
          </p:cNvPicPr>
          <p:nvPr/>
        </p:nvPicPr>
        <p:blipFill>
          <a:blip r:embed="rId2" cstate="print"/>
          <a:srcRect/>
          <a:stretch>
            <a:fillRect/>
          </a:stretch>
        </p:blipFill>
        <p:spPr bwMode="auto">
          <a:xfrm>
            <a:off x="381000" y="1143000"/>
            <a:ext cx="8160886" cy="4953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1">
                    <a:lumMod val="75000"/>
                  </a:schemeClr>
                </a:solidFill>
              </a:rPr>
              <a:t>Harmonization: the next best thing for coordinating CDMs.</a:t>
            </a:r>
            <a:endParaRPr lang="en-US" sz="3200"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Definition: two CDMs are </a:t>
            </a:r>
            <a:r>
              <a:rPr lang="en-US" b="1" i="1" dirty="0" smtClean="0">
                <a:solidFill>
                  <a:srgbClr val="FF0000"/>
                </a:solidFill>
              </a:rPr>
              <a:t>harmonized</a:t>
            </a:r>
            <a:r>
              <a:rPr lang="en-US" dirty="0" smtClean="0"/>
              <a:t> if:</a:t>
            </a:r>
          </a:p>
          <a:p>
            <a:pPr lvl="1"/>
            <a:r>
              <a:rPr lang="en-US" dirty="0" smtClean="0"/>
              <a:t>There is a lossless transformation defined between all duplicated semantics.</a:t>
            </a:r>
          </a:p>
          <a:p>
            <a:pPr lvl="1"/>
            <a:r>
              <a:rPr lang="en-US" dirty="0" smtClean="0"/>
              <a:t>Both sides undertake to maintain the harmony, once established.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Standard semantic integration between harmonized domains – two CDMS.</a:t>
            </a:r>
            <a:endParaRPr lang="en-US" sz="3600" dirty="0"/>
          </a:p>
        </p:txBody>
      </p:sp>
      <p:pic>
        <p:nvPicPr>
          <p:cNvPr id="18435" name="Picture 3"/>
          <p:cNvPicPr>
            <a:picLocks noChangeAspect="1" noChangeArrowheads="1"/>
          </p:cNvPicPr>
          <p:nvPr/>
        </p:nvPicPr>
        <p:blipFill>
          <a:blip r:embed="rId2" cstate="print"/>
          <a:srcRect/>
          <a:stretch>
            <a:fillRect/>
          </a:stretch>
        </p:blipFill>
        <p:spPr bwMode="auto">
          <a:xfrm>
            <a:off x="304800" y="1676400"/>
            <a:ext cx="8039331" cy="345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639762"/>
          </a:xfrm>
        </p:spPr>
        <p:txBody>
          <a:bodyPr>
            <a:noAutofit/>
          </a:bodyPr>
          <a:lstStyle/>
          <a:p>
            <a:r>
              <a:rPr lang="en-US" sz="2400" dirty="0" smtClean="0"/>
              <a:t>In the real world, semantic models and standards need to evolve.</a:t>
            </a:r>
            <a:endParaRPr lang="en-US" sz="2400" dirty="0"/>
          </a:p>
        </p:txBody>
      </p:sp>
      <p:pic>
        <p:nvPicPr>
          <p:cNvPr id="19459" name="Picture 3"/>
          <p:cNvPicPr>
            <a:picLocks noChangeAspect="1" noChangeArrowheads="1"/>
          </p:cNvPicPr>
          <p:nvPr/>
        </p:nvPicPr>
        <p:blipFill>
          <a:blip r:embed="rId2" cstate="print"/>
          <a:srcRect/>
          <a:stretch>
            <a:fillRect/>
          </a:stretch>
        </p:blipFill>
        <p:spPr bwMode="auto">
          <a:xfrm>
            <a:off x="626064" y="838200"/>
            <a:ext cx="7451136" cy="5197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2800" dirty="0" smtClean="0"/>
              <a:t> Managing a Smart Grid semantic model repository containing CIM, 61850, C12.19, SEP2.0, EMIX, ASHRAE 201, ...</a:t>
            </a:r>
            <a:endParaRPr lang="en-US" sz="2800" dirty="0"/>
          </a:p>
        </p:txBody>
      </p:sp>
      <p:sp>
        <p:nvSpPr>
          <p:cNvPr id="4" name="Date Placeholder 3"/>
          <p:cNvSpPr>
            <a:spLocks noGrp="1"/>
          </p:cNvSpPr>
          <p:nvPr>
            <p:ph type="dt" sz="half" idx="4294967295"/>
          </p:nvPr>
        </p:nvSpPr>
        <p:spPr>
          <a:xfrm>
            <a:off x="8077200" y="6324600"/>
            <a:ext cx="1066800" cy="365125"/>
          </a:xfrm>
        </p:spPr>
        <p:txBody>
          <a:bodyPr/>
          <a:lstStyle/>
          <a:p>
            <a:fld id="{F415792C-F9C8-4336-8B4F-C05AD80396E0}" type="datetime1">
              <a:rPr lang="en-US" smtClean="0"/>
              <a:pPr/>
              <a:t>3/30/2011</a:t>
            </a:fld>
            <a:endParaRPr lang="en-US"/>
          </a:p>
        </p:txBody>
      </p:sp>
      <p:sp>
        <p:nvSpPr>
          <p:cNvPr id="5" name="Slide Number Placeholder 4"/>
          <p:cNvSpPr>
            <a:spLocks noGrp="1"/>
          </p:cNvSpPr>
          <p:nvPr>
            <p:ph type="sldNum" sz="quarter" idx="4294967295"/>
          </p:nvPr>
        </p:nvSpPr>
        <p:spPr>
          <a:xfrm>
            <a:off x="8610600" y="6356350"/>
            <a:ext cx="533400" cy="365125"/>
          </a:xfrm>
        </p:spPr>
        <p:txBody>
          <a:bodyPr/>
          <a:lstStyle/>
          <a:p>
            <a:fld id="{5420D18F-7A52-4883-BB02-4667F5C3BF3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dirty="0" smtClean="0"/>
              <a:t>Version migration within a profile.</a:t>
            </a:r>
            <a:endParaRPr lang="en-US" sz="2400" dirty="0"/>
          </a:p>
        </p:txBody>
      </p:sp>
      <p:pic>
        <p:nvPicPr>
          <p:cNvPr id="20483" name="Picture 3"/>
          <p:cNvPicPr>
            <a:picLocks noChangeAspect="1" noChangeArrowheads="1"/>
          </p:cNvPicPr>
          <p:nvPr/>
        </p:nvPicPr>
        <p:blipFill>
          <a:blip r:embed="rId2" cstate="print"/>
          <a:srcRect/>
          <a:stretch>
            <a:fillRect/>
          </a:stretch>
        </p:blipFill>
        <p:spPr bwMode="auto">
          <a:xfrm>
            <a:off x="304800" y="1143000"/>
            <a:ext cx="8077200" cy="47909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IEC Profile Group</a:t>
            </a:r>
            <a:endParaRPr lang="en-US" dirty="0"/>
          </a:p>
        </p:txBody>
      </p:sp>
      <p:sp>
        <p:nvSpPr>
          <p:cNvPr id="3" name="Content Placeholder 2"/>
          <p:cNvSpPr>
            <a:spLocks noGrp="1"/>
          </p:cNvSpPr>
          <p:nvPr>
            <p:ph idx="1"/>
          </p:nvPr>
        </p:nvSpPr>
        <p:spPr/>
        <p:txBody>
          <a:bodyPr>
            <a:normAutofit lnSpcReduction="10000"/>
          </a:bodyPr>
          <a:lstStyle/>
          <a:p>
            <a:r>
              <a:rPr lang="en-US" dirty="0" smtClean="0"/>
              <a:t>IEC TC57 </a:t>
            </a:r>
            <a:r>
              <a:rPr lang="en-US" smtClean="0"/>
              <a:t>has recently </a:t>
            </a:r>
            <a:r>
              <a:rPr lang="en-US" dirty="0" smtClean="0"/>
              <a:t>launched an effort to define more precisely the notion of a ‘profile’.</a:t>
            </a:r>
          </a:p>
          <a:p>
            <a:r>
              <a:rPr lang="en-US" dirty="0" smtClean="0"/>
              <a:t>This comes from a growing recognition that:</a:t>
            </a:r>
          </a:p>
          <a:p>
            <a:pPr lvl="1"/>
            <a:r>
              <a:rPr lang="en-US" dirty="0" smtClean="0"/>
              <a:t>Profiles have a different purpose than CDMs.</a:t>
            </a:r>
          </a:p>
          <a:p>
            <a:pPr lvl="1"/>
            <a:r>
              <a:rPr lang="en-US" dirty="0" smtClean="0"/>
              <a:t>Profiles are where the software investment is made.</a:t>
            </a:r>
          </a:p>
          <a:p>
            <a:pPr lvl="1"/>
            <a:r>
              <a:rPr lang="en-US" dirty="0" smtClean="0"/>
              <a:t>Profiles are what is tested.</a:t>
            </a:r>
          </a:p>
          <a:p>
            <a:pPr lvl="1"/>
            <a:r>
              <a:rPr lang="en-US" dirty="0" smtClean="0"/>
              <a:t>Profiles are where backward compatibility and versioning must be dealt with.</a:t>
            </a:r>
          </a:p>
          <a:p>
            <a:r>
              <a:rPr lang="en-US" dirty="0" smtClean="0"/>
              <a:t>The group is reporting to WG19 with membership from a variety of WGs.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many CDMs does it take to screw in a light bulb?</a:t>
            </a:r>
            <a:endParaRPr lang="en-US" sz="2800" dirty="0"/>
          </a:p>
        </p:txBody>
      </p:sp>
      <p:sp>
        <p:nvSpPr>
          <p:cNvPr id="3" name="Content Placeholder 2"/>
          <p:cNvSpPr>
            <a:spLocks noGrp="1"/>
          </p:cNvSpPr>
          <p:nvPr>
            <p:ph idx="1"/>
          </p:nvPr>
        </p:nvSpPr>
        <p:spPr>
          <a:xfrm>
            <a:off x="457200" y="1600200"/>
            <a:ext cx="3733800" cy="4525963"/>
          </a:xfrm>
        </p:spPr>
        <p:txBody>
          <a:bodyPr>
            <a:normAutofit/>
          </a:bodyPr>
          <a:lstStyle/>
          <a:p>
            <a:pPr>
              <a:buNone/>
            </a:pPr>
            <a:r>
              <a:rPr lang="en-US" sz="2400" dirty="0" smtClean="0"/>
              <a:t>Problem:</a:t>
            </a:r>
          </a:p>
          <a:p>
            <a:r>
              <a:rPr lang="en-US" sz="2400" dirty="0" smtClean="0"/>
              <a:t>You want to standardize a new exchange.</a:t>
            </a:r>
          </a:p>
          <a:p>
            <a:r>
              <a:rPr lang="en-US" sz="2400" dirty="0" smtClean="0"/>
              <a:t>After researching requirements:</a:t>
            </a:r>
          </a:p>
          <a:p>
            <a:pPr lvl="1"/>
            <a:r>
              <a:rPr lang="en-US" sz="2000" dirty="0" smtClean="0"/>
              <a:t>No single CDM has everything you need.</a:t>
            </a:r>
          </a:p>
          <a:p>
            <a:pPr lvl="1"/>
            <a:r>
              <a:rPr lang="en-US" sz="2000" dirty="0" smtClean="0"/>
              <a:t>Several CDMs have useful content.</a:t>
            </a:r>
          </a:p>
          <a:p>
            <a:r>
              <a:rPr lang="en-US" sz="2400" dirty="0" smtClean="0"/>
              <a:t>What do you do?</a:t>
            </a:r>
            <a:endParaRPr lang="en-US" sz="2400" dirty="0"/>
          </a:p>
        </p:txBody>
      </p:sp>
      <p:sp>
        <p:nvSpPr>
          <p:cNvPr id="4" name="Content Placeholder 2"/>
          <p:cNvSpPr txBox="1">
            <a:spLocks/>
          </p:cNvSpPr>
          <p:nvPr/>
        </p:nvSpPr>
        <p:spPr>
          <a:xfrm>
            <a:off x="4800600" y="1600200"/>
            <a:ext cx="3733800" cy="4525963"/>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Objective: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Each exchange payload derives from one CDM.</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t>Rationale: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Coordinating a profile with one SDO is challenge enough!</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t>Discussion: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In addition to </a:t>
            </a:r>
            <a:r>
              <a:rPr lang="en-US" sz="2400" smtClean="0"/>
              <a:t>asking what </a:t>
            </a:r>
            <a:r>
              <a:rPr lang="en-US" sz="2400" dirty="0" smtClean="0"/>
              <a:t>your SDO can do for you, ask also what you can do for your SDO.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The short-term is the enemy of the long-term.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The Semantic Framework aims to provide:</a:t>
            </a:r>
            <a:endParaRPr lang="en-US" sz="3600" dirty="0"/>
          </a:p>
        </p:txBody>
      </p:sp>
      <p:sp>
        <p:nvSpPr>
          <p:cNvPr id="4" name="Content Placeholder 3"/>
          <p:cNvSpPr>
            <a:spLocks noGrp="1"/>
          </p:cNvSpPr>
          <p:nvPr>
            <p:ph idx="1"/>
          </p:nvPr>
        </p:nvSpPr>
        <p:spPr>
          <a:xfrm>
            <a:off x="457200" y="2057400"/>
            <a:ext cx="8229600" cy="4221163"/>
          </a:xfrm>
        </p:spPr>
        <p:txBody>
          <a:bodyPr>
            <a:normAutofit fontScale="92500" lnSpcReduction="20000"/>
          </a:bodyPr>
          <a:lstStyle/>
          <a:p>
            <a:r>
              <a:rPr lang="en-US" dirty="0" smtClean="0"/>
              <a:t>Methodology Guidance for Smart Grid</a:t>
            </a:r>
          </a:p>
          <a:p>
            <a:pPr lvl="1"/>
            <a:r>
              <a:rPr lang="en-US" dirty="0" smtClean="0"/>
              <a:t>CDMs</a:t>
            </a:r>
          </a:p>
          <a:p>
            <a:pPr lvl="1"/>
            <a:r>
              <a:rPr lang="en-US" dirty="0" smtClean="0"/>
              <a:t>Profiles</a:t>
            </a:r>
          </a:p>
          <a:p>
            <a:pPr lvl="1"/>
            <a:r>
              <a:rPr lang="en-US" dirty="0" smtClean="0"/>
              <a:t>Version Management</a:t>
            </a:r>
          </a:p>
          <a:p>
            <a:pPr lvl="1"/>
            <a:r>
              <a:rPr lang="en-US" dirty="0" smtClean="0"/>
              <a:t>Harmonization</a:t>
            </a:r>
          </a:p>
          <a:p>
            <a:r>
              <a:rPr lang="en-US" dirty="0" smtClean="0"/>
              <a:t>Implementation Map of Smart Grid Semantic Standards</a:t>
            </a:r>
          </a:p>
          <a:p>
            <a:pPr lvl="1"/>
            <a:r>
              <a:rPr lang="en-US" dirty="0" smtClean="0"/>
              <a:t>What CDMs by what SDOs</a:t>
            </a:r>
          </a:p>
          <a:p>
            <a:pPr lvl="1"/>
            <a:r>
              <a:rPr lang="en-US" dirty="0" smtClean="0"/>
              <a:t>What exchanges require profiles by what SDOs.</a:t>
            </a:r>
          </a:p>
          <a:p>
            <a:pPr lvl="1"/>
            <a:r>
              <a:rPr lang="en-US" dirty="0" smtClean="0"/>
              <a:t>What CDMs have what harmonization agreements.</a:t>
            </a:r>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Draft Semantic Mapping</a:t>
            </a:r>
            <a:endParaRPr lang="en-US" sz="2400" dirty="0"/>
          </a:p>
        </p:txBody>
      </p:sp>
      <p:grpSp>
        <p:nvGrpSpPr>
          <p:cNvPr id="33" name="Group 32"/>
          <p:cNvGrpSpPr/>
          <p:nvPr/>
        </p:nvGrpSpPr>
        <p:grpSpPr>
          <a:xfrm>
            <a:off x="228600" y="838200"/>
            <a:ext cx="8305800" cy="5349498"/>
            <a:chOff x="0" y="838200"/>
            <a:chExt cx="8991600" cy="5791200"/>
          </a:xfrm>
        </p:grpSpPr>
        <p:pic>
          <p:nvPicPr>
            <p:cNvPr id="17411" name="Picture 3"/>
            <p:cNvPicPr>
              <a:picLocks noChangeAspect="1" noChangeArrowheads="1"/>
            </p:cNvPicPr>
            <p:nvPr/>
          </p:nvPicPr>
          <p:blipFill>
            <a:blip r:embed="rId2" cstate="print"/>
            <a:srcRect/>
            <a:stretch>
              <a:fillRect/>
            </a:stretch>
          </p:blipFill>
          <p:spPr bwMode="auto">
            <a:xfrm>
              <a:off x="304800" y="1600200"/>
              <a:ext cx="8582025" cy="4867275"/>
            </a:xfrm>
            <a:prstGeom prst="rect">
              <a:avLst/>
            </a:prstGeom>
            <a:noFill/>
            <a:ln w="9525">
              <a:noFill/>
              <a:miter lim="800000"/>
              <a:headEnd/>
              <a:tailEnd/>
            </a:ln>
          </p:spPr>
        </p:pic>
        <p:sp>
          <p:nvSpPr>
            <p:cNvPr id="4" name="Oval 3"/>
            <p:cNvSpPr/>
            <p:nvPr/>
          </p:nvSpPr>
          <p:spPr>
            <a:xfrm>
              <a:off x="3733800" y="25146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CIM 61968</a:t>
              </a:r>
            </a:p>
          </p:txBody>
        </p:sp>
        <p:sp>
          <p:nvSpPr>
            <p:cNvPr id="5" name="Oval 4"/>
            <p:cNvSpPr/>
            <p:nvPr/>
          </p:nvSpPr>
          <p:spPr>
            <a:xfrm>
              <a:off x="2514600" y="23622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CIM 61970</a:t>
              </a:r>
            </a:p>
          </p:txBody>
        </p:sp>
        <p:sp>
          <p:nvSpPr>
            <p:cNvPr id="6" name="Oval 5"/>
            <p:cNvSpPr/>
            <p:nvPr/>
          </p:nvSpPr>
          <p:spPr>
            <a:xfrm>
              <a:off x="457200" y="20574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CIM 62325</a:t>
              </a:r>
            </a:p>
          </p:txBody>
        </p:sp>
        <p:sp>
          <p:nvSpPr>
            <p:cNvPr id="7" name="Oval 6"/>
            <p:cNvSpPr/>
            <p:nvPr/>
          </p:nvSpPr>
          <p:spPr>
            <a:xfrm>
              <a:off x="2514600" y="46482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61850</a:t>
              </a:r>
            </a:p>
          </p:txBody>
        </p:sp>
        <p:sp>
          <p:nvSpPr>
            <p:cNvPr id="9" name="Oval 8"/>
            <p:cNvSpPr/>
            <p:nvPr/>
          </p:nvSpPr>
          <p:spPr>
            <a:xfrm>
              <a:off x="7391400" y="54864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rPr>
                <a:t>ISO 16484 BACnet</a:t>
              </a:r>
              <a:endParaRPr lang="en-US" sz="1200" b="1" dirty="0" smtClean="0">
                <a:solidFill>
                  <a:schemeClr val="tx1"/>
                </a:solidFill>
              </a:endParaRPr>
            </a:p>
          </p:txBody>
        </p:sp>
        <p:sp>
          <p:nvSpPr>
            <p:cNvPr id="12" name="Oval 11"/>
            <p:cNvSpPr/>
            <p:nvPr/>
          </p:nvSpPr>
          <p:spPr>
            <a:xfrm>
              <a:off x="0" y="35814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61850-410 hydro</a:t>
              </a:r>
            </a:p>
          </p:txBody>
        </p:sp>
        <p:sp>
          <p:nvSpPr>
            <p:cNvPr id="13" name="Oval 12"/>
            <p:cNvSpPr/>
            <p:nvPr/>
          </p:nvSpPr>
          <p:spPr>
            <a:xfrm>
              <a:off x="2743200" y="33528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Multispeak</a:t>
              </a:r>
              <a:endParaRPr lang="en-US" sz="1200" b="1" dirty="0" smtClean="0">
                <a:solidFill>
                  <a:schemeClr val="tx1"/>
                </a:solidFill>
              </a:endParaRPr>
            </a:p>
          </p:txBody>
        </p:sp>
        <p:sp>
          <p:nvSpPr>
            <p:cNvPr id="15" name="Oval 14"/>
            <p:cNvSpPr/>
            <p:nvPr/>
          </p:nvSpPr>
          <p:spPr>
            <a:xfrm>
              <a:off x="5867400" y="32004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C12.19</a:t>
              </a:r>
            </a:p>
          </p:txBody>
        </p:sp>
        <p:sp>
          <p:nvSpPr>
            <p:cNvPr id="16" name="Rounded Rectangle 15"/>
            <p:cNvSpPr/>
            <p:nvPr/>
          </p:nvSpPr>
          <p:spPr>
            <a:xfrm>
              <a:off x="228600" y="1066800"/>
              <a:ext cx="8686800" cy="304800"/>
            </a:xfrm>
            <a:prstGeom prst="roundRect">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Abstract Model – Shared Concepts, Fragments???</a:t>
              </a:r>
            </a:p>
          </p:txBody>
        </p:sp>
        <p:sp>
          <p:nvSpPr>
            <p:cNvPr id="14" name="Oval 13"/>
            <p:cNvSpPr/>
            <p:nvPr/>
          </p:nvSpPr>
          <p:spPr>
            <a:xfrm>
              <a:off x="685800" y="41148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61850-420 DER (solar…)</a:t>
              </a:r>
            </a:p>
          </p:txBody>
        </p:sp>
        <p:sp>
          <p:nvSpPr>
            <p:cNvPr id="17" name="Oval 16"/>
            <p:cNvSpPr/>
            <p:nvPr/>
          </p:nvSpPr>
          <p:spPr>
            <a:xfrm>
              <a:off x="152400" y="46482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61400-25-2 wind</a:t>
              </a:r>
            </a:p>
          </p:txBody>
        </p:sp>
        <p:sp>
          <p:nvSpPr>
            <p:cNvPr id="18" name="Oval 17"/>
            <p:cNvSpPr/>
            <p:nvPr/>
          </p:nvSpPr>
          <p:spPr>
            <a:xfrm>
              <a:off x="5486400" y="49530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61850-420 DER (solar…)</a:t>
              </a:r>
            </a:p>
          </p:txBody>
        </p:sp>
        <p:sp>
          <p:nvSpPr>
            <p:cNvPr id="19" name="Oval 18"/>
            <p:cNvSpPr/>
            <p:nvPr/>
          </p:nvSpPr>
          <p:spPr>
            <a:xfrm>
              <a:off x="685800" y="10668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WS Calendar</a:t>
              </a:r>
            </a:p>
          </p:txBody>
        </p:sp>
        <p:sp>
          <p:nvSpPr>
            <p:cNvPr id="20" name="Oval 19"/>
            <p:cNvSpPr/>
            <p:nvPr/>
          </p:nvSpPr>
          <p:spPr>
            <a:xfrm>
              <a:off x="5562600" y="6172200"/>
              <a:ext cx="17526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NAESB energy usage info</a:t>
              </a:r>
            </a:p>
          </p:txBody>
        </p:sp>
        <p:sp>
          <p:nvSpPr>
            <p:cNvPr id="21" name="Oval 20"/>
            <p:cNvSpPr/>
            <p:nvPr/>
          </p:nvSpPr>
          <p:spPr>
            <a:xfrm>
              <a:off x="990600" y="16002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EMIX</a:t>
              </a:r>
            </a:p>
          </p:txBody>
        </p:sp>
        <p:sp>
          <p:nvSpPr>
            <p:cNvPr id="23" name="Oval 22"/>
            <p:cNvSpPr/>
            <p:nvPr/>
          </p:nvSpPr>
          <p:spPr>
            <a:xfrm>
              <a:off x="0" y="1600200"/>
              <a:ext cx="17526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OASIS energy </a:t>
              </a:r>
              <a:r>
                <a:rPr lang="en-US" sz="1200" b="1" dirty="0" err="1" smtClean="0">
                  <a:solidFill>
                    <a:schemeClr val="tx1"/>
                  </a:solidFill>
                </a:rPr>
                <a:t>interop</a:t>
              </a:r>
              <a:endParaRPr lang="en-US" sz="1200" b="1" dirty="0" smtClean="0">
                <a:solidFill>
                  <a:schemeClr val="tx1"/>
                </a:solidFill>
              </a:endParaRPr>
            </a:p>
          </p:txBody>
        </p:sp>
        <p:sp>
          <p:nvSpPr>
            <p:cNvPr id="24" name="Oval 23"/>
            <p:cNvSpPr/>
            <p:nvPr/>
          </p:nvSpPr>
          <p:spPr>
            <a:xfrm>
              <a:off x="7162800" y="4267200"/>
              <a:ext cx="18288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Zigbee</a:t>
              </a:r>
              <a:r>
                <a:rPr lang="en-US" sz="1200" b="1" dirty="0" smtClean="0">
                  <a:solidFill>
                    <a:schemeClr val="tx1"/>
                  </a:solidFill>
                </a:rPr>
                <a:t> smart energy profile</a:t>
              </a:r>
            </a:p>
          </p:txBody>
        </p:sp>
        <p:sp>
          <p:nvSpPr>
            <p:cNvPr id="25" name="Oval 24"/>
            <p:cNvSpPr/>
            <p:nvPr/>
          </p:nvSpPr>
          <p:spPr>
            <a:xfrm>
              <a:off x="5410200" y="38100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ISA88</a:t>
              </a:r>
            </a:p>
          </p:txBody>
        </p:sp>
        <p:sp>
          <p:nvSpPr>
            <p:cNvPr id="26" name="Oval 25"/>
            <p:cNvSpPr/>
            <p:nvPr/>
          </p:nvSpPr>
          <p:spPr>
            <a:xfrm>
              <a:off x="5486400" y="41148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ISA95</a:t>
              </a:r>
            </a:p>
          </p:txBody>
        </p:sp>
        <p:sp>
          <p:nvSpPr>
            <p:cNvPr id="27" name="Oval 26"/>
            <p:cNvSpPr/>
            <p:nvPr/>
          </p:nvSpPr>
          <p:spPr>
            <a:xfrm>
              <a:off x="7239000" y="60198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CEA 709 </a:t>
              </a:r>
              <a:r>
                <a:rPr lang="en-US" sz="1200" b="1" dirty="0" err="1" smtClean="0">
                  <a:solidFill>
                    <a:schemeClr val="tx1"/>
                  </a:solidFill>
                </a:rPr>
                <a:t>LonTalk</a:t>
              </a:r>
              <a:endParaRPr lang="en-US" sz="1200" b="1" dirty="0" smtClean="0">
                <a:solidFill>
                  <a:schemeClr val="tx1"/>
                </a:solidFill>
              </a:endParaRPr>
            </a:p>
          </p:txBody>
        </p:sp>
        <p:sp>
          <p:nvSpPr>
            <p:cNvPr id="28" name="Oval 27"/>
            <p:cNvSpPr/>
            <p:nvPr/>
          </p:nvSpPr>
          <p:spPr>
            <a:xfrm>
              <a:off x="6629400" y="838200"/>
              <a:ext cx="22860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62351-7 </a:t>
              </a:r>
              <a:r>
                <a:rPr lang="en-US" sz="1200" b="1" dirty="0" err="1" smtClean="0">
                  <a:solidFill>
                    <a:schemeClr val="tx1"/>
                  </a:solidFill>
                </a:rPr>
                <a:t>comm</a:t>
              </a:r>
              <a:r>
                <a:rPr lang="en-US" sz="1200" b="1" dirty="0" smtClean="0">
                  <a:solidFill>
                    <a:schemeClr val="tx1"/>
                  </a:solidFill>
                </a:rPr>
                <a:t> net and system </a:t>
              </a:r>
              <a:r>
                <a:rPr lang="en-US" sz="1200" b="1" dirty="0" err="1" smtClean="0">
                  <a:solidFill>
                    <a:schemeClr val="tx1"/>
                  </a:solidFill>
                </a:rPr>
                <a:t>mgnt</a:t>
              </a:r>
              <a:endParaRPr lang="en-US" sz="1200" b="1" dirty="0" smtClean="0">
                <a:solidFill>
                  <a:schemeClr val="tx1"/>
                </a:solidFill>
              </a:endParaRPr>
            </a:p>
          </p:txBody>
        </p:sp>
        <p:sp>
          <p:nvSpPr>
            <p:cNvPr id="29" name="Oval 28"/>
            <p:cNvSpPr/>
            <p:nvPr/>
          </p:nvSpPr>
          <p:spPr>
            <a:xfrm>
              <a:off x="3810000" y="32004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ICCP</a:t>
              </a:r>
            </a:p>
          </p:txBody>
        </p:sp>
        <p:sp>
          <p:nvSpPr>
            <p:cNvPr id="30" name="Oval 29"/>
            <p:cNvSpPr/>
            <p:nvPr/>
          </p:nvSpPr>
          <p:spPr>
            <a:xfrm>
              <a:off x="2057400" y="49530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Ieee</a:t>
              </a:r>
              <a:r>
                <a:rPr lang="en-US" sz="1200" b="1" dirty="0" smtClean="0">
                  <a:solidFill>
                    <a:schemeClr val="tx1"/>
                  </a:solidFill>
                </a:rPr>
                <a:t> 1815 dnp3</a:t>
              </a:r>
            </a:p>
          </p:txBody>
        </p:sp>
        <p:sp>
          <p:nvSpPr>
            <p:cNvPr id="31" name="Oval 30"/>
            <p:cNvSpPr/>
            <p:nvPr/>
          </p:nvSpPr>
          <p:spPr>
            <a:xfrm>
              <a:off x="3733800" y="50292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Ieee</a:t>
              </a:r>
              <a:r>
                <a:rPr lang="en-US" sz="1200" b="1" dirty="0" smtClean="0">
                  <a:solidFill>
                    <a:schemeClr val="tx1"/>
                  </a:solidFill>
                </a:rPr>
                <a:t> c37.239</a:t>
              </a:r>
            </a:p>
            <a:p>
              <a:pPr algn="ctr"/>
              <a:r>
                <a:rPr lang="en-US" sz="1200" b="1" dirty="0" err="1" smtClean="0">
                  <a:solidFill>
                    <a:schemeClr val="tx1"/>
                  </a:solidFill>
                </a:rPr>
                <a:t>comfede</a:t>
              </a:r>
              <a:endParaRPr lang="en-US" sz="1200" b="1" dirty="0" smtClean="0">
                <a:solidFill>
                  <a:schemeClr val="tx1"/>
                </a:solidFill>
              </a:endParaRPr>
            </a:p>
          </p:txBody>
        </p:sp>
        <p:sp>
          <p:nvSpPr>
            <p:cNvPr id="32" name="Oval 31"/>
            <p:cNvSpPr/>
            <p:nvPr/>
          </p:nvSpPr>
          <p:spPr>
            <a:xfrm>
              <a:off x="2590800" y="5943600"/>
              <a:ext cx="1600200" cy="457200"/>
            </a:xfrm>
            <a:prstGeom prst="ellipse">
              <a:avLst/>
            </a:prstGeom>
            <a:solidFill>
              <a:srgbClr val="EBFB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tx1"/>
                  </a:solidFill>
                </a:rPr>
                <a:t>naspi</a:t>
              </a:r>
              <a:endParaRPr lang="en-US" sz="1200" b="1" dirty="0" smtClean="0">
                <a:solidFill>
                  <a:schemeClr val="tx1"/>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PAP14 – Overview of priority process to identify key Use Cases necessary for Smart Grid in the T&amp;D Domains.</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defRPr/>
            </a:pPr>
            <a:endParaRPr lang="en-US" dirty="0" smtClean="0"/>
          </a:p>
          <a:p>
            <a:pPr>
              <a:defRPr/>
            </a:pPr>
            <a:r>
              <a:rPr lang="en-US" dirty="0" err="1" smtClean="0"/>
              <a:t>PaP</a:t>
            </a:r>
            <a:r>
              <a:rPr lang="en-US" dirty="0" smtClean="0"/>
              <a:t> 14 Overview</a:t>
            </a:r>
          </a:p>
          <a:p>
            <a:pPr>
              <a:defRPr/>
            </a:pPr>
            <a:endParaRPr lang="en-US" dirty="0" smtClean="0"/>
          </a:p>
          <a:p>
            <a:pPr>
              <a:defRPr/>
            </a:pPr>
            <a:r>
              <a:rPr lang="en-US" dirty="0" smtClean="0"/>
              <a:t>Priority Process Release Version</a:t>
            </a:r>
          </a:p>
          <a:p>
            <a:pPr>
              <a:defRPr/>
            </a:pPr>
            <a:endParaRPr lang="en-US" dirty="0" smtClean="0"/>
          </a:p>
          <a:p>
            <a:pPr>
              <a:defRPr/>
            </a:pPr>
            <a:r>
              <a:rPr lang="en-US" dirty="0" smtClean="0"/>
              <a:t>Status of PAP 14 Specific Development Areas</a:t>
            </a:r>
          </a:p>
          <a:p>
            <a:pPr marL="0" indent="0">
              <a:buFontTx/>
              <a:buNone/>
              <a:defRPr/>
            </a:pPr>
            <a:endParaRPr lang="en-US" dirty="0" smtClean="0"/>
          </a:p>
          <a:p>
            <a:pPr marL="0" indent="0">
              <a:buFontTx/>
              <a:buNone/>
              <a:defRPr/>
            </a:pPr>
            <a:endParaRPr lang="en-US" dirty="0"/>
          </a:p>
        </p:txBody>
      </p:sp>
      <p:sp>
        <p:nvSpPr>
          <p:cNvPr id="3" name="Title 2"/>
          <p:cNvSpPr>
            <a:spLocks noGrp="1"/>
          </p:cNvSpPr>
          <p:nvPr>
            <p:ph type="title"/>
          </p:nvPr>
        </p:nvSpPr>
        <p:spPr/>
        <p:txBody>
          <a:bodyPr/>
          <a:lstStyle/>
          <a:p>
            <a:pPr>
              <a:defRPr/>
            </a:pPr>
            <a:r>
              <a:rPr lang="en-US" dirty="0" smtClean="0"/>
              <a:t>Agenda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4" descr="MCj01978330000[1]"/>
          <p:cNvPicPr>
            <a:picLocks noChangeAspect="1" noChangeArrowheads="1"/>
          </p:cNvPicPr>
          <p:nvPr/>
        </p:nvPicPr>
        <p:blipFill>
          <a:blip r:embed="rId3" cstate="print"/>
          <a:srcRect/>
          <a:stretch>
            <a:fillRect/>
          </a:stretch>
        </p:blipFill>
        <p:spPr bwMode="auto">
          <a:xfrm>
            <a:off x="1757363" y="5934075"/>
            <a:ext cx="1041400" cy="711200"/>
          </a:xfrm>
          <a:prstGeom prst="rect">
            <a:avLst/>
          </a:prstGeom>
          <a:noFill/>
          <a:ln w="9525">
            <a:noFill/>
            <a:miter lim="800000"/>
            <a:headEnd/>
            <a:tailEnd/>
          </a:ln>
        </p:spPr>
      </p:pic>
      <p:sp>
        <p:nvSpPr>
          <p:cNvPr id="10243" name="Rectangle 2"/>
          <p:cNvSpPr>
            <a:spLocks noGrp="1"/>
          </p:cNvSpPr>
          <p:nvPr>
            <p:ph type="title" idx="4294967295"/>
          </p:nvPr>
        </p:nvSpPr>
        <p:spPr bwMode="auto">
          <a:xfrm rot="16200000">
            <a:off x="4305300" y="-3619500"/>
            <a:ext cx="533400" cy="8534400"/>
          </a:xfrm>
          <a:noFill/>
        </p:spPr>
        <p:txBody>
          <a:bodyPr vert="eaVert" wrap="square" lIns="91440" tIns="45720" rIns="91440" bIns="45720" numCol="1" anchorCtr="0" compatLnSpc="1">
            <a:prstTxWarp prst="textNoShape">
              <a:avLst/>
            </a:prstTxWarp>
            <a:normAutofit fontScale="90000"/>
          </a:bodyPr>
          <a:lstStyle/>
          <a:p>
            <a:r>
              <a:rPr lang="en-US" sz="2400" cap="none" smtClean="0"/>
              <a:t>PAP 14: Transmission and Distribution Power Systems Model Mapping: Scope Perspectives</a:t>
            </a:r>
          </a:p>
        </p:txBody>
      </p:sp>
      <p:pic>
        <p:nvPicPr>
          <p:cNvPr id="10244" name="Picture 4"/>
          <p:cNvPicPr>
            <a:picLocks noChangeAspect="1" noChangeArrowheads="1"/>
          </p:cNvPicPr>
          <p:nvPr/>
        </p:nvPicPr>
        <p:blipFill>
          <a:blip r:embed="rId4" cstate="print"/>
          <a:srcRect/>
          <a:stretch>
            <a:fillRect/>
          </a:stretch>
        </p:blipFill>
        <p:spPr bwMode="auto">
          <a:xfrm>
            <a:off x="1700213" y="5057775"/>
            <a:ext cx="5889625" cy="1123950"/>
          </a:xfrm>
          <a:prstGeom prst="rect">
            <a:avLst/>
          </a:prstGeom>
          <a:noFill/>
          <a:ln w="9525">
            <a:noFill/>
            <a:miter lim="800000"/>
            <a:headEnd/>
            <a:tailEnd/>
          </a:ln>
        </p:spPr>
      </p:pic>
      <p:grpSp>
        <p:nvGrpSpPr>
          <p:cNvPr id="2" name="Group 5"/>
          <p:cNvGrpSpPr>
            <a:grpSpLocks/>
          </p:cNvGrpSpPr>
          <p:nvPr/>
        </p:nvGrpSpPr>
        <p:grpSpPr bwMode="auto">
          <a:xfrm>
            <a:off x="6792913" y="5797550"/>
            <a:ext cx="735012" cy="539750"/>
            <a:chOff x="6491" y="2649"/>
            <a:chExt cx="463" cy="340"/>
          </a:xfrm>
        </p:grpSpPr>
        <p:pic>
          <p:nvPicPr>
            <p:cNvPr id="10304" name="Picture 6" descr="MCj04348180000[1]"/>
            <p:cNvPicPr>
              <a:picLocks noChangeAspect="1" noChangeArrowheads="1"/>
            </p:cNvPicPr>
            <p:nvPr/>
          </p:nvPicPr>
          <p:blipFill>
            <a:blip r:embed="rId5" cstate="print"/>
            <a:srcRect/>
            <a:stretch>
              <a:fillRect/>
            </a:stretch>
          </p:blipFill>
          <p:spPr bwMode="auto">
            <a:xfrm>
              <a:off x="6491" y="2649"/>
              <a:ext cx="278" cy="340"/>
            </a:xfrm>
            <a:prstGeom prst="rect">
              <a:avLst/>
            </a:prstGeom>
            <a:noFill/>
            <a:ln w="9525">
              <a:noFill/>
              <a:miter lim="800000"/>
              <a:headEnd/>
              <a:tailEnd/>
            </a:ln>
          </p:spPr>
        </p:pic>
        <p:pic>
          <p:nvPicPr>
            <p:cNvPr id="10305" name="Picture 7" descr="MCj04338430000[1]"/>
            <p:cNvPicPr>
              <a:picLocks noChangeAspect="1" noChangeArrowheads="1"/>
            </p:cNvPicPr>
            <p:nvPr/>
          </p:nvPicPr>
          <p:blipFill>
            <a:blip r:embed="rId6" cstate="print"/>
            <a:srcRect/>
            <a:stretch>
              <a:fillRect/>
            </a:stretch>
          </p:blipFill>
          <p:spPr bwMode="auto">
            <a:xfrm>
              <a:off x="6744" y="2682"/>
              <a:ext cx="210" cy="256"/>
            </a:xfrm>
            <a:prstGeom prst="rect">
              <a:avLst/>
            </a:prstGeom>
            <a:noFill/>
            <a:ln w="9525">
              <a:noFill/>
              <a:miter lim="800000"/>
              <a:headEnd/>
              <a:tailEnd/>
            </a:ln>
          </p:spPr>
        </p:pic>
      </p:grpSp>
      <p:pic>
        <p:nvPicPr>
          <p:cNvPr id="10246" name="Picture 8" descr="MMj02835840000[1]"/>
          <p:cNvPicPr>
            <a:picLocks noChangeAspect="1" noChangeArrowheads="1" noCrop="1"/>
          </p:cNvPicPr>
          <p:nvPr/>
        </p:nvPicPr>
        <p:blipFill>
          <a:blip r:embed="rId7" cstate="print"/>
          <a:srcRect/>
          <a:stretch>
            <a:fillRect/>
          </a:stretch>
        </p:blipFill>
        <p:spPr bwMode="auto">
          <a:xfrm>
            <a:off x="4286250" y="6154738"/>
            <a:ext cx="473075" cy="490537"/>
          </a:xfrm>
          <a:prstGeom prst="rect">
            <a:avLst/>
          </a:prstGeom>
          <a:noFill/>
          <a:ln w="9525">
            <a:noFill/>
            <a:miter lim="800000"/>
            <a:headEnd/>
            <a:tailEnd/>
          </a:ln>
        </p:spPr>
      </p:pic>
      <p:grpSp>
        <p:nvGrpSpPr>
          <p:cNvPr id="3" name="Group 9"/>
          <p:cNvGrpSpPr>
            <a:grpSpLocks/>
          </p:cNvGrpSpPr>
          <p:nvPr/>
        </p:nvGrpSpPr>
        <p:grpSpPr bwMode="auto">
          <a:xfrm>
            <a:off x="5394325" y="5824538"/>
            <a:ext cx="973138" cy="765175"/>
            <a:chOff x="3398" y="3669"/>
            <a:chExt cx="613" cy="482"/>
          </a:xfrm>
        </p:grpSpPr>
        <p:sp>
          <p:nvSpPr>
            <p:cNvPr id="10301" name="Freeform 10"/>
            <p:cNvSpPr>
              <a:spLocks/>
            </p:cNvSpPr>
            <p:nvPr/>
          </p:nvSpPr>
          <p:spPr bwMode="auto">
            <a:xfrm>
              <a:off x="3653" y="3942"/>
              <a:ext cx="281" cy="145"/>
            </a:xfrm>
            <a:custGeom>
              <a:avLst/>
              <a:gdLst>
                <a:gd name="T0" fmla="*/ 92 w 408"/>
                <a:gd name="T1" fmla="*/ 0 h 322"/>
                <a:gd name="T2" fmla="*/ 43 w 408"/>
                <a:gd name="T3" fmla="*/ 12 h 322"/>
                <a:gd name="T4" fmla="*/ 0 w 408"/>
                <a:gd name="T5" fmla="*/ 10 h 322"/>
                <a:gd name="T6" fmla="*/ 0 60000 65536"/>
                <a:gd name="T7" fmla="*/ 0 60000 65536"/>
                <a:gd name="T8" fmla="*/ 0 60000 65536"/>
                <a:gd name="T9" fmla="*/ 0 w 408"/>
                <a:gd name="T10" fmla="*/ 0 h 322"/>
                <a:gd name="T11" fmla="*/ 408 w 408"/>
                <a:gd name="T12" fmla="*/ 322 h 322"/>
              </a:gdLst>
              <a:ahLst/>
              <a:cxnLst>
                <a:cxn ang="T6">
                  <a:pos x="T0" y="T1"/>
                </a:cxn>
                <a:cxn ang="T7">
                  <a:pos x="T2" y="T3"/>
                </a:cxn>
                <a:cxn ang="T8">
                  <a:pos x="T4" y="T5"/>
                </a:cxn>
              </a:cxnLst>
              <a:rect l="T9" t="T10" r="T11" b="T12"/>
              <a:pathLst>
                <a:path w="408" h="322">
                  <a:moveTo>
                    <a:pt x="408" y="0"/>
                  </a:moveTo>
                  <a:cubicBezTo>
                    <a:pt x="334" y="121"/>
                    <a:pt x="260" y="242"/>
                    <a:pt x="192" y="282"/>
                  </a:cubicBezTo>
                  <a:cubicBezTo>
                    <a:pt x="124" y="322"/>
                    <a:pt x="58" y="227"/>
                    <a:pt x="0" y="240"/>
                  </a:cubicBezTo>
                </a:path>
              </a:pathLst>
            </a:custGeom>
            <a:noFill/>
            <a:ln w="9525">
              <a:solidFill>
                <a:schemeClr val="tx1"/>
              </a:solidFill>
              <a:round/>
              <a:headEnd/>
              <a:tailEnd/>
            </a:ln>
          </p:spPr>
          <p:txBody>
            <a:bodyPr anchor="ctr"/>
            <a:lstStyle/>
            <a:p>
              <a:endParaRPr lang="en-US"/>
            </a:p>
          </p:txBody>
        </p:sp>
        <p:pic>
          <p:nvPicPr>
            <p:cNvPr id="10302" name="Picture 11" descr="MCj02961100000[1]"/>
            <p:cNvPicPr>
              <a:picLocks noChangeAspect="1" noChangeArrowheads="1"/>
            </p:cNvPicPr>
            <p:nvPr/>
          </p:nvPicPr>
          <p:blipFill>
            <a:blip r:embed="rId8" cstate="print"/>
            <a:srcRect/>
            <a:stretch>
              <a:fillRect/>
            </a:stretch>
          </p:blipFill>
          <p:spPr bwMode="auto">
            <a:xfrm>
              <a:off x="3398" y="3875"/>
              <a:ext cx="308" cy="276"/>
            </a:xfrm>
            <a:prstGeom prst="rect">
              <a:avLst/>
            </a:prstGeom>
            <a:noFill/>
            <a:ln w="9525">
              <a:noFill/>
              <a:miter lim="800000"/>
              <a:headEnd/>
              <a:tailEnd/>
            </a:ln>
          </p:spPr>
        </p:pic>
        <p:pic>
          <p:nvPicPr>
            <p:cNvPr id="10303" name="Picture 12" descr="MCj02808140000[1]"/>
            <p:cNvPicPr>
              <a:picLocks noChangeAspect="1" noChangeArrowheads="1"/>
            </p:cNvPicPr>
            <p:nvPr/>
          </p:nvPicPr>
          <p:blipFill>
            <a:blip r:embed="rId9" cstate="print"/>
            <a:srcRect/>
            <a:stretch>
              <a:fillRect/>
            </a:stretch>
          </p:blipFill>
          <p:spPr bwMode="auto">
            <a:xfrm>
              <a:off x="3872" y="3669"/>
              <a:ext cx="139" cy="409"/>
            </a:xfrm>
            <a:prstGeom prst="rect">
              <a:avLst/>
            </a:prstGeom>
            <a:noFill/>
            <a:ln w="9525">
              <a:noFill/>
              <a:miter lim="800000"/>
              <a:headEnd/>
              <a:tailEnd/>
            </a:ln>
          </p:spPr>
        </p:pic>
      </p:grpSp>
      <p:pic>
        <p:nvPicPr>
          <p:cNvPr id="10248" name="Picture 13" descr="MCj03112020000[1]"/>
          <p:cNvPicPr>
            <a:picLocks noChangeAspect="1" noChangeArrowheads="1"/>
          </p:cNvPicPr>
          <p:nvPr/>
        </p:nvPicPr>
        <p:blipFill>
          <a:blip r:embed="rId10" cstate="print"/>
          <a:srcRect/>
          <a:stretch>
            <a:fillRect/>
          </a:stretch>
        </p:blipFill>
        <p:spPr bwMode="auto">
          <a:xfrm>
            <a:off x="998538" y="5942013"/>
            <a:ext cx="554037" cy="628650"/>
          </a:xfrm>
          <a:prstGeom prst="rect">
            <a:avLst/>
          </a:prstGeom>
          <a:noFill/>
          <a:ln w="9525">
            <a:noFill/>
            <a:miter lim="800000"/>
            <a:headEnd/>
            <a:tailEnd/>
          </a:ln>
        </p:spPr>
      </p:pic>
      <p:pic>
        <p:nvPicPr>
          <p:cNvPr id="10249" name="Picture 14" descr="MCj01978330000[1]"/>
          <p:cNvPicPr>
            <a:picLocks noChangeAspect="1" noChangeArrowheads="1"/>
          </p:cNvPicPr>
          <p:nvPr/>
        </p:nvPicPr>
        <p:blipFill>
          <a:blip r:embed="rId3" cstate="print"/>
          <a:srcRect/>
          <a:stretch>
            <a:fillRect/>
          </a:stretch>
        </p:blipFill>
        <p:spPr bwMode="auto">
          <a:xfrm>
            <a:off x="7546975" y="5499100"/>
            <a:ext cx="1041400" cy="711200"/>
          </a:xfrm>
          <a:prstGeom prst="rect">
            <a:avLst/>
          </a:prstGeom>
          <a:noFill/>
          <a:ln w="9525">
            <a:noFill/>
            <a:miter lim="800000"/>
            <a:headEnd/>
            <a:tailEnd/>
          </a:ln>
        </p:spPr>
      </p:pic>
      <p:sp>
        <p:nvSpPr>
          <p:cNvPr id="10250" name="Text Box 15"/>
          <p:cNvSpPr txBox="1">
            <a:spLocks noChangeArrowheads="1"/>
          </p:cNvSpPr>
          <p:nvPr/>
        </p:nvSpPr>
        <p:spPr bwMode="auto">
          <a:xfrm>
            <a:off x="6837363" y="4570413"/>
            <a:ext cx="1243012" cy="284162"/>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marL="219075" indent="-219075" algn="ctr" eaLnBrk="0" hangingPunct="0">
              <a:spcBef>
                <a:spcPct val="50000"/>
              </a:spcBef>
            </a:pPr>
            <a:r>
              <a:rPr lang="en-US" sz="1200" b="1">
                <a:solidFill>
                  <a:srgbClr val="000000"/>
                </a:solidFill>
                <a:latin typeface="Arial Narrow" pitchFamily="34" charset="0"/>
                <a:ea typeface="ＭＳ Ｐゴシック" pitchFamily="34" charset="-128"/>
              </a:rPr>
              <a:t>AMI</a:t>
            </a:r>
          </a:p>
        </p:txBody>
      </p:sp>
      <p:sp>
        <p:nvSpPr>
          <p:cNvPr id="10251" name="Text Box 16"/>
          <p:cNvSpPr txBox="1">
            <a:spLocks noChangeArrowheads="1"/>
          </p:cNvSpPr>
          <p:nvPr/>
        </p:nvSpPr>
        <p:spPr bwMode="auto">
          <a:xfrm>
            <a:off x="5588000" y="4557713"/>
            <a:ext cx="1076325" cy="466725"/>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Distribution automation</a:t>
            </a:r>
          </a:p>
        </p:txBody>
      </p:sp>
      <p:sp>
        <p:nvSpPr>
          <p:cNvPr id="10252" name="Text Box 17"/>
          <p:cNvSpPr txBox="1">
            <a:spLocks noChangeArrowheads="1"/>
          </p:cNvSpPr>
          <p:nvPr/>
        </p:nvSpPr>
        <p:spPr bwMode="auto">
          <a:xfrm>
            <a:off x="4294188" y="4560888"/>
            <a:ext cx="1173162" cy="466725"/>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Substation automation</a:t>
            </a:r>
          </a:p>
        </p:txBody>
      </p:sp>
      <p:graphicFrame>
        <p:nvGraphicFramePr>
          <p:cNvPr id="10253" name="Object 17"/>
          <p:cNvGraphicFramePr>
            <a:graphicFrameLocks noChangeAspect="1"/>
          </p:cNvGraphicFramePr>
          <p:nvPr/>
        </p:nvGraphicFramePr>
        <p:xfrm>
          <a:off x="1381125" y="3089275"/>
          <a:ext cx="7215188" cy="927100"/>
        </p:xfrm>
        <a:graphic>
          <a:graphicData uri="http://schemas.openxmlformats.org/presentationml/2006/ole">
            <p:oleObj spid="_x0000_s2050" name="Visio" r:id="rId11" imgW="8891397" imgH="1690052" progId="">
              <p:embed/>
            </p:oleObj>
          </a:graphicData>
        </a:graphic>
      </p:graphicFrame>
      <p:sp>
        <p:nvSpPr>
          <p:cNvPr id="10254" name="Line 19"/>
          <p:cNvSpPr>
            <a:spLocks noChangeShapeType="1"/>
          </p:cNvSpPr>
          <p:nvPr/>
        </p:nvSpPr>
        <p:spPr bwMode="auto">
          <a:xfrm>
            <a:off x="6751638" y="4240213"/>
            <a:ext cx="0" cy="2393950"/>
          </a:xfrm>
          <a:prstGeom prst="line">
            <a:avLst/>
          </a:prstGeom>
          <a:noFill/>
          <a:ln w="28575">
            <a:solidFill>
              <a:schemeClr val="tx1"/>
            </a:solidFill>
            <a:prstDash val="dash"/>
            <a:round/>
            <a:headEnd/>
            <a:tailEnd/>
          </a:ln>
        </p:spPr>
        <p:txBody>
          <a:bodyPr anchor="ctr"/>
          <a:lstStyle/>
          <a:p>
            <a:endParaRPr lang="en-US"/>
          </a:p>
        </p:txBody>
      </p:sp>
      <p:sp>
        <p:nvSpPr>
          <p:cNvPr id="10255" name="Text Box 20"/>
          <p:cNvSpPr txBox="1">
            <a:spLocks noChangeArrowheads="1"/>
          </p:cNvSpPr>
          <p:nvPr/>
        </p:nvSpPr>
        <p:spPr bwMode="auto">
          <a:xfrm>
            <a:off x="2846388" y="4867275"/>
            <a:ext cx="1322387" cy="282575"/>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WAMAC</a:t>
            </a:r>
          </a:p>
        </p:txBody>
      </p:sp>
      <p:sp>
        <p:nvSpPr>
          <p:cNvPr id="10256" name="Text Box 21"/>
          <p:cNvSpPr txBox="1">
            <a:spLocks noChangeArrowheads="1"/>
          </p:cNvSpPr>
          <p:nvPr/>
        </p:nvSpPr>
        <p:spPr bwMode="auto">
          <a:xfrm>
            <a:off x="1057275" y="4535488"/>
            <a:ext cx="1587500" cy="461962"/>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Large Scale Generation integration</a:t>
            </a:r>
          </a:p>
        </p:txBody>
      </p:sp>
      <p:sp>
        <p:nvSpPr>
          <p:cNvPr id="10257" name="Text Box 22"/>
          <p:cNvSpPr txBox="1">
            <a:spLocks noChangeArrowheads="1"/>
          </p:cNvSpPr>
          <p:nvPr/>
        </p:nvSpPr>
        <p:spPr bwMode="auto">
          <a:xfrm>
            <a:off x="6835775" y="4881563"/>
            <a:ext cx="1252538" cy="284162"/>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DER integration</a:t>
            </a:r>
          </a:p>
        </p:txBody>
      </p:sp>
      <p:pic>
        <p:nvPicPr>
          <p:cNvPr id="10258" name="Picture 23"/>
          <p:cNvPicPr>
            <a:picLocks noChangeAspect="1" noChangeArrowheads="1"/>
          </p:cNvPicPr>
          <p:nvPr/>
        </p:nvPicPr>
        <p:blipFill>
          <a:blip r:embed="rId12" cstate="print"/>
          <a:srcRect/>
          <a:stretch>
            <a:fillRect/>
          </a:stretch>
        </p:blipFill>
        <p:spPr bwMode="auto">
          <a:xfrm>
            <a:off x="3162300" y="1279525"/>
            <a:ext cx="722313" cy="652463"/>
          </a:xfrm>
          <a:prstGeom prst="rect">
            <a:avLst/>
          </a:prstGeom>
          <a:noFill/>
          <a:ln w="9525">
            <a:noFill/>
            <a:miter lim="800000"/>
            <a:headEnd/>
            <a:tailEnd/>
          </a:ln>
        </p:spPr>
      </p:pic>
      <p:pic>
        <p:nvPicPr>
          <p:cNvPr id="10259" name="Picture 24"/>
          <p:cNvPicPr>
            <a:picLocks noChangeAspect="1" noChangeArrowheads="1"/>
          </p:cNvPicPr>
          <p:nvPr/>
        </p:nvPicPr>
        <p:blipFill>
          <a:blip r:embed="rId12" cstate="print"/>
          <a:srcRect/>
          <a:stretch>
            <a:fillRect/>
          </a:stretch>
        </p:blipFill>
        <p:spPr bwMode="auto">
          <a:xfrm>
            <a:off x="5137150" y="1279525"/>
            <a:ext cx="722313" cy="652463"/>
          </a:xfrm>
          <a:prstGeom prst="rect">
            <a:avLst/>
          </a:prstGeom>
          <a:noFill/>
          <a:ln w="9525">
            <a:noFill/>
            <a:miter lim="800000"/>
            <a:headEnd/>
            <a:tailEnd/>
          </a:ln>
        </p:spPr>
      </p:pic>
      <p:pic>
        <p:nvPicPr>
          <p:cNvPr id="10260" name="Picture 25"/>
          <p:cNvPicPr>
            <a:picLocks noChangeAspect="1" noChangeArrowheads="1"/>
          </p:cNvPicPr>
          <p:nvPr/>
        </p:nvPicPr>
        <p:blipFill>
          <a:blip r:embed="rId13" cstate="print"/>
          <a:srcRect/>
          <a:stretch>
            <a:fillRect/>
          </a:stretch>
        </p:blipFill>
        <p:spPr bwMode="auto">
          <a:xfrm>
            <a:off x="952500" y="1277938"/>
            <a:ext cx="1700213" cy="687387"/>
          </a:xfrm>
          <a:prstGeom prst="rect">
            <a:avLst/>
          </a:prstGeom>
          <a:noFill/>
          <a:ln w="9525">
            <a:noFill/>
            <a:miter lim="800000"/>
            <a:headEnd/>
            <a:tailEnd/>
          </a:ln>
        </p:spPr>
      </p:pic>
      <p:sp>
        <p:nvSpPr>
          <p:cNvPr id="10261" name="Line 26"/>
          <p:cNvSpPr>
            <a:spLocks noChangeShapeType="1"/>
          </p:cNvSpPr>
          <p:nvPr/>
        </p:nvSpPr>
        <p:spPr bwMode="auto">
          <a:xfrm>
            <a:off x="2728913" y="1281113"/>
            <a:ext cx="0" cy="914400"/>
          </a:xfrm>
          <a:prstGeom prst="line">
            <a:avLst/>
          </a:prstGeom>
          <a:noFill/>
          <a:ln w="28575">
            <a:solidFill>
              <a:schemeClr val="tx1"/>
            </a:solidFill>
            <a:prstDash val="dash"/>
            <a:round/>
            <a:headEnd/>
            <a:tailEnd/>
          </a:ln>
        </p:spPr>
        <p:txBody>
          <a:bodyPr anchor="ctr"/>
          <a:lstStyle/>
          <a:p>
            <a:endParaRPr lang="en-US"/>
          </a:p>
        </p:txBody>
      </p:sp>
      <p:sp>
        <p:nvSpPr>
          <p:cNvPr id="10262" name="Line 27"/>
          <p:cNvSpPr>
            <a:spLocks noChangeShapeType="1"/>
          </p:cNvSpPr>
          <p:nvPr/>
        </p:nvSpPr>
        <p:spPr bwMode="auto">
          <a:xfrm>
            <a:off x="4205288" y="1276350"/>
            <a:ext cx="0" cy="914400"/>
          </a:xfrm>
          <a:prstGeom prst="line">
            <a:avLst/>
          </a:prstGeom>
          <a:noFill/>
          <a:ln w="28575">
            <a:solidFill>
              <a:schemeClr val="tx1"/>
            </a:solidFill>
            <a:prstDash val="dash"/>
            <a:round/>
            <a:headEnd/>
            <a:tailEnd/>
          </a:ln>
        </p:spPr>
        <p:txBody>
          <a:bodyPr anchor="ctr"/>
          <a:lstStyle/>
          <a:p>
            <a:endParaRPr lang="en-US"/>
          </a:p>
        </p:txBody>
      </p:sp>
      <p:sp>
        <p:nvSpPr>
          <p:cNvPr id="10263" name="Line 28"/>
          <p:cNvSpPr>
            <a:spLocks noChangeShapeType="1"/>
          </p:cNvSpPr>
          <p:nvPr/>
        </p:nvSpPr>
        <p:spPr bwMode="auto">
          <a:xfrm>
            <a:off x="6751638" y="1271588"/>
            <a:ext cx="0" cy="914400"/>
          </a:xfrm>
          <a:prstGeom prst="line">
            <a:avLst/>
          </a:prstGeom>
          <a:noFill/>
          <a:ln w="28575">
            <a:solidFill>
              <a:schemeClr val="tx1"/>
            </a:solidFill>
            <a:prstDash val="dash"/>
            <a:round/>
            <a:headEnd/>
            <a:tailEnd/>
          </a:ln>
        </p:spPr>
        <p:txBody>
          <a:bodyPr anchor="ctr"/>
          <a:lstStyle/>
          <a:p>
            <a:endParaRPr lang="en-US"/>
          </a:p>
        </p:txBody>
      </p:sp>
      <p:pic>
        <p:nvPicPr>
          <p:cNvPr id="10264" name="Picture 29"/>
          <p:cNvPicPr>
            <a:picLocks noChangeAspect="1" noChangeArrowheads="1"/>
          </p:cNvPicPr>
          <p:nvPr/>
        </p:nvPicPr>
        <p:blipFill>
          <a:blip r:embed="rId12" cstate="print"/>
          <a:srcRect/>
          <a:stretch>
            <a:fillRect/>
          </a:stretch>
        </p:blipFill>
        <p:spPr bwMode="auto">
          <a:xfrm>
            <a:off x="7142163" y="1279525"/>
            <a:ext cx="722312" cy="652463"/>
          </a:xfrm>
          <a:prstGeom prst="rect">
            <a:avLst/>
          </a:prstGeom>
          <a:noFill/>
          <a:ln w="9525">
            <a:noFill/>
            <a:miter lim="800000"/>
            <a:headEnd/>
            <a:tailEnd/>
          </a:ln>
        </p:spPr>
      </p:pic>
      <p:sp>
        <p:nvSpPr>
          <p:cNvPr id="10265" name="Line 30"/>
          <p:cNvSpPr>
            <a:spLocks noChangeShapeType="1"/>
          </p:cNvSpPr>
          <p:nvPr/>
        </p:nvSpPr>
        <p:spPr bwMode="auto">
          <a:xfrm flipH="1">
            <a:off x="5848350" y="1568450"/>
            <a:ext cx="1306513" cy="200025"/>
          </a:xfrm>
          <a:prstGeom prst="line">
            <a:avLst/>
          </a:prstGeom>
          <a:noFill/>
          <a:ln w="19050">
            <a:solidFill>
              <a:schemeClr val="tx1"/>
            </a:solidFill>
            <a:round/>
            <a:headEnd/>
            <a:tailEnd/>
          </a:ln>
        </p:spPr>
        <p:txBody>
          <a:bodyPr anchor="ctr"/>
          <a:lstStyle/>
          <a:p>
            <a:endParaRPr lang="en-US"/>
          </a:p>
        </p:txBody>
      </p:sp>
      <p:sp>
        <p:nvSpPr>
          <p:cNvPr id="10266" name="Line 31"/>
          <p:cNvSpPr>
            <a:spLocks noChangeShapeType="1"/>
          </p:cNvSpPr>
          <p:nvPr/>
        </p:nvSpPr>
        <p:spPr bwMode="auto">
          <a:xfrm flipH="1">
            <a:off x="3863975" y="1566863"/>
            <a:ext cx="1279525" cy="201612"/>
          </a:xfrm>
          <a:prstGeom prst="line">
            <a:avLst/>
          </a:prstGeom>
          <a:noFill/>
          <a:ln w="19050">
            <a:solidFill>
              <a:schemeClr val="tx1"/>
            </a:solidFill>
            <a:round/>
            <a:headEnd/>
            <a:tailEnd/>
          </a:ln>
        </p:spPr>
        <p:txBody>
          <a:bodyPr anchor="ctr"/>
          <a:lstStyle/>
          <a:p>
            <a:endParaRPr lang="en-US"/>
          </a:p>
        </p:txBody>
      </p:sp>
      <p:sp>
        <p:nvSpPr>
          <p:cNvPr id="10267" name="Line 32"/>
          <p:cNvSpPr>
            <a:spLocks noChangeShapeType="1"/>
          </p:cNvSpPr>
          <p:nvPr/>
        </p:nvSpPr>
        <p:spPr bwMode="auto">
          <a:xfrm flipH="1">
            <a:off x="2644775" y="1558925"/>
            <a:ext cx="530225" cy="234950"/>
          </a:xfrm>
          <a:prstGeom prst="line">
            <a:avLst/>
          </a:prstGeom>
          <a:noFill/>
          <a:ln w="19050">
            <a:solidFill>
              <a:schemeClr val="tx1"/>
            </a:solidFill>
            <a:round/>
            <a:headEnd/>
            <a:tailEnd/>
          </a:ln>
        </p:spPr>
        <p:txBody>
          <a:bodyPr anchor="ctr"/>
          <a:lstStyle/>
          <a:p>
            <a:endParaRPr lang="en-US"/>
          </a:p>
        </p:txBody>
      </p:sp>
      <p:sp>
        <p:nvSpPr>
          <p:cNvPr id="10268" name="Text Box 33"/>
          <p:cNvSpPr txBox="1">
            <a:spLocks noChangeArrowheads="1"/>
          </p:cNvSpPr>
          <p:nvPr/>
        </p:nvSpPr>
        <p:spPr bwMode="auto">
          <a:xfrm rot="-5400000">
            <a:off x="-244475" y="5570538"/>
            <a:ext cx="1323975" cy="466725"/>
          </a:xfrm>
          <a:prstGeom prst="rect">
            <a:avLst/>
          </a:prstGeom>
          <a:gradFill rotWithShape="1">
            <a:gsLst>
              <a:gs pos="0">
                <a:srgbClr val="CEF3CE"/>
              </a:gs>
              <a:gs pos="100000">
                <a:srgbClr val="33CC33"/>
              </a:gs>
            </a:gsLst>
            <a:path path="shape">
              <a:fillToRect l="50000" t="50000" r="50000" b="50000"/>
            </a:path>
          </a:gradFill>
          <a:ln w="9525">
            <a:solidFill>
              <a:schemeClr val="tx1"/>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Power System</a:t>
            </a:r>
            <a:br>
              <a:rPr lang="en-US" sz="1200" b="1">
                <a:solidFill>
                  <a:srgbClr val="000000"/>
                </a:solidFill>
                <a:latin typeface="Arial Narrow" pitchFamily="34" charset="0"/>
                <a:ea typeface="ＭＳ Ｐゴシック" pitchFamily="34" charset="-128"/>
              </a:rPr>
            </a:br>
            <a:r>
              <a:rPr lang="en-US" sz="1200" b="1">
                <a:solidFill>
                  <a:srgbClr val="000000"/>
                </a:solidFill>
                <a:latin typeface="Arial Narrow" pitchFamily="34" charset="0"/>
                <a:ea typeface="ＭＳ Ｐゴシック" pitchFamily="34" charset="-128"/>
              </a:rPr>
              <a:t>Resources</a:t>
            </a:r>
          </a:p>
        </p:txBody>
      </p:sp>
      <p:sp>
        <p:nvSpPr>
          <p:cNvPr id="10269" name="Text Box 34"/>
          <p:cNvSpPr txBox="1">
            <a:spLocks noChangeArrowheads="1"/>
          </p:cNvSpPr>
          <p:nvPr/>
        </p:nvSpPr>
        <p:spPr bwMode="auto">
          <a:xfrm rot="-5400000">
            <a:off x="69850" y="4503738"/>
            <a:ext cx="708025" cy="466725"/>
          </a:xfrm>
          <a:prstGeom prst="rect">
            <a:avLst/>
          </a:prstGeom>
          <a:gradFill rotWithShape="1">
            <a:gsLst>
              <a:gs pos="0">
                <a:srgbClr val="CEF3CE"/>
              </a:gs>
              <a:gs pos="100000">
                <a:srgbClr val="33CC33"/>
              </a:gs>
            </a:gsLst>
            <a:path path="shape">
              <a:fillToRect l="50000" t="50000" r="50000" b="50000"/>
            </a:path>
          </a:gradFill>
          <a:ln w="9525" algn="ctr">
            <a:solidFill>
              <a:schemeClr val="tx1"/>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Controls sensors</a:t>
            </a:r>
          </a:p>
        </p:txBody>
      </p:sp>
      <p:sp>
        <p:nvSpPr>
          <p:cNvPr id="10270" name="Text Box 35"/>
          <p:cNvSpPr txBox="1">
            <a:spLocks noChangeArrowheads="1"/>
          </p:cNvSpPr>
          <p:nvPr/>
        </p:nvSpPr>
        <p:spPr bwMode="auto">
          <a:xfrm rot="-5400000">
            <a:off x="-140493" y="3529806"/>
            <a:ext cx="1154112" cy="466725"/>
          </a:xfrm>
          <a:prstGeom prst="rect">
            <a:avLst/>
          </a:prstGeom>
          <a:gradFill rotWithShape="1">
            <a:gsLst>
              <a:gs pos="0">
                <a:srgbClr val="CEF3CE"/>
              </a:gs>
              <a:gs pos="100000">
                <a:srgbClr val="33CC33"/>
              </a:gs>
            </a:gsLst>
            <a:path path="shape">
              <a:fillToRect l="50000" t="50000" r="50000" b="50000"/>
            </a:path>
          </a:gradFill>
          <a:ln w="9525" algn="ctr">
            <a:solidFill>
              <a:schemeClr val="tx1"/>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Communication Infrastructure</a:t>
            </a:r>
          </a:p>
        </p:txBody>
      </p:sp>
      <p:sp>
        <p:nvSpPr>
          <p:cNvPr id="10271" name="Text Box 36"/>
          <p:cNvSpPr txBox="1">
            <a:spLocks noChangeArrowheads="1"/>
          </p:cNvSpPr>
          <p:nvPr/>
        </p:nvSpPr>
        <p:spPr bwMode="auto">
          <a:xfrm rot="-5400000">
            <a:off x="2382" y="2472531"/>
            <a:ext cx="874712" cy="466725"/>
          </a:xfrm>
          <a:prstGeom prst="rect">
            <a:avLst/>
          </a:prstGeom>
          <a:gradFill rotWithShape="1">
            <a:gsLst>
              <a:gs pos="0">
                <a:srgbClr val="CEF3CE"/>
              </a:gs>
              <a:gs pos="100000">
                <a:srgbClr val="33CC33"/>
              </a:gs>
            </a:gsLst>
            <a:path path="shape">
              <a:fillToRect l="50000" t="50000" r="50000" b="50000"/>
            </a:path>
          </a:gradFill>
          <a:ln w="9525" algn="ctr">
            <a:solidFill>
              <a:schemeClr val="tx1"/>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Data integration</a:t>
            </a:r>
          </a:p>
        </p:txBody>
      </p:sp>
      <p:sp>
        <p:nvSpPr>
          <p:cNvPr id="10272" name="Text Box 37"/>
          <p:cNvSpPr txBox="1">
            <a:spLocks noChangeArrowheads="1"/>
          </p:cNvSpPr>
          <p:nvPr/>
        </p:nvSpPr>
        <p:spPr bwMode="auto">
          <a:xfrm rot="-5400000">
            <a:off x="-126206" y="1608932"/>
            <a:ext cx="952500" cy="284162"/>
          </a:xfrm>
          <a:prstGeom prst="rect">
            <a:avLst/>
          </a:prstGeom>
          <a:gradFill rotWithShape="1">
            <a:gsLst>
              <a:gs pos="0">
                <a:srgbClr val="CEF3CE"/>
              </a:gs>
              <a:gs pos="100000">
                <a:srgbClr val="33CC33"/>
              </a:gs>
            </a:gsLst>
            <a:path path="shape">
              <a:fillToRect l="50000" t="50000" r="50000" b="50000"/>
            </a:path>
          </a:gradFill>
          <a:ln w="9525" algn="ctr">
            <a:solidFill>
              <a:schemeClr val="tx1"/>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Applications</a:t>
            </a:r>
          </a:p>
        </p:txBody>
      </p:sp>
      <p:sp>
        <p:nvSpPr>
          <p:cNvPr id="10273" name="Text Box 38"/>
          <p:cNvSpPr txBox="1">
            <a:spLocks noChangeArrowheads="1"/>
          </p:cNvSpPr>
          <p:nvPr/>
        </p:nvSpPr>
        <p:spPr bwMode="auto">
          <a:xfrm>
            <a:off x="1527175" y="1892300"/>
            <a:ext cx="1004888" cy="365125"/>
          </a:xfrm>
          <a:prstGeom prst="rect">
            <a:avLst/>
          </a:prstGeom>
          <a:noFill/>
          <a:ln w="9525">
            <a:noFill/>
            <a:miter lim="800000"/>
            <a:headEnd/>
            <a:tailEnd/>
          </a:ln>
        </p:spPr>
        <p:txBody>
          <a:bodyPr wrap="none">
            <a:spAutoFit/>
          </a:bodyPr>
          <a:lstStyle/>
          <a:p>
            <a:pPr algn="ctr" eaLnBrk="0" hangingPunct="0">
              <a:spcBef>
                <a:spcPct val="50000"/>
              </a:spcBef>
            </a:pPr>
            <a:r>
              <a:rPr lang="en-US" sz="900">
                <a:solidFill>
                  <a:srgbClr val="000000"/>
                </a:solidFill>
                <a:latin typeface="Arial Narrow" pitchFamily="34" charset="0"/>
                <a:ea typeface="ＭＳ Ｐゴシック" pitchFamily="34" charset="-128"/>
              </a:rPr>
              <a:t>Power procurement</a:t>
            </a:r>
            <a:br>
              <a:rPr lang="en-US" sz="900">
                <a:solidFill>
                  <a:srgbClr val="000000"/>
                </a:solidFill>
                <a:latin typeface="Arial Narrow" pitchFamily="34" charset="0"/>
                <a:ea typeface="ＭＳ Ｐゴシック" pitchFamily="34" charset="-128"/>
              </a:rPr>
            </a:br>
            <a:r>
              <a:rPr lang="en-US" sz="900">
                <a:solidFill>
                  <a:srgbClr val="000000"/>
                </a:solidFill>
                <a:latin typeface="Arial Narrow" pitchFamily="34" charset="0"/>
                <a:ea typeface="ＭＳ Ｐゴシック" pitchFamily="34" charset="-128"/>
              </a:rPr>
              <a:t>Market operations</a:t>
            </a:r>
          </a:p>
        </p:txBody>
      </p:sp>
      <p:sp>
        <p:nvSpPr>
          <p:cNvPr id="10274" name="Text Box 39"/>
          <p:cNvSpPr txBox="1">
            <a:spLocks noChangeArrowheads="1"/>
          </p:cNvSpPr>
          <p:nvPr/>
        </p:nvSpPr>
        <p:spPr bwMode="auto">
          <a:xfrm>
            <a:off x="2914650" y="1890713"/>
            <a:ext cx="1141413" cy="365125"/>
          </a:xfrm>
          <a:prstGeom prst="rect">
            <a:avLst/>
          </a:prstGeom>
          <a:noFill/>
          <a:ln w="9525">
            <a:noFill/>
            <a:miter lim="800000"/>
            <a:headEnd/>
            <a:tailEnd/>
          </a:ln>
        </p:spPr>
        <p:txBody>
          <a:bodyPr wrap="none">
            <a:spAutoFit/>
          </a:bodyPr>
          <a:lstStyle/>
          <a:p>
            <a:pPr algn="ctr" eaLnBrk="0" hangingPunct="0">
              <a:spcBef>
                <a:spcPct val="50000"/>
              </a:spcBef>
            </a:pPr>
            <a:r>
              <a:rPr lang="en-US" sz="900">
                <a:solidFill>
                  <a:srgbClr val="000000"/>
                </a:solidFill>
                <a:latin typeface="Arial Narrow" pitchFamily="34" charset="0"/>
                <a:ea typeface="ＭＳ Ｐゴシック" pitchFamily="34" charset="-128"/>
              </a:rPr>
              <a:t>Regional Transmission</a:t>
            </a:r>
            <a:br>
              <a:rPr lang="en-US" sz="900">
                <a:solidFill>
                  <a:srgbClr val="000000"/>
                </a:solidFill>
                <a:latin typeface="Arial Narrow" pitchFamily="34" charset="0"/>
                <a:ea typeface="ＭＳ Ｐゴシック" pitchFamily="34" charset="-128"/>
              </a:rPr>
            </a:br>
            <a:r>
              <a:rPr lang="en-US" sz="900">
                <a:solidFill>
                  <a:srgbClr val="000000"/>
                </a:solidFill>
                <a:latin typeface="Arial Narrow" pitchFamily="34" charset="0"/>
                <a:ea typeface="ＭＳ Ｐゴシック" pitchFamily="34" charset="-128"/>
              </a:rPr>
              <a:t>Operator</a:t>
            </a:r>
          </a:p>
        </p:txBody>
      </p:sp>
      <p:sp>
        <p:nvSpPr>
          <p:cNvPr id="10275" name="Text Box 40"/>
          <p:cNvSpPr txBox="1">
            <a:spLocks noChangeArrowheads="1"/>
          </p:cNvSpPr>
          <p:nvPr/>
        </p:nvSpPr>
        <p:spPr bwMode="auto">
          <a:xfrm>
            <a:off x="4806950" y="1890713"/>
            <a:ext cx="1290638" cy="228600"/>
          </a:xfrm>
          <a:prstGeom prst="rect">
            <a:avLst/>
          </a:prstGeom>
          <a:noFill/>
          <a:ln w="9525">
            <a:noFill/>
            <a:miter lim="800000"/>
            <a:headEnd/>
            <a:tailEnd/>
          </a:ln>
        </p:spPr>
        <p:txBody>
          <a:bodyPr wrap="none">
            <a:spAutoFit/>
          </a:bodyPr>
          <a:lstStyle/>
          <a:p>
            <a:pPr algn="ctr" eaLnBrk="0" hangingPunct="0">
              <a:spcBef>
                <a:spcPct val="50000"/>
              </a:spcBef>
            </a:pPr>
            <a:r>
              <a:rPr lang="en-US" sz="900">
                <a:solidFill>
                  <a:srgbClr val="000000"/>
                </a:solidFill>
                <a:latin typeface="Arial Narrow" pitchFamily="34" charset="0"/>
                <a:ea typeface="ＭＳ Ｐゴシック" pitchFamily="34" charset="-128"/>
              </a:rPr>
              <a:t>Distribution Control Center</a:t>
            </a:r>
          </a:p>
        </p:txBody>
      </p:sp>
      <p:sp>
        <p:nvSpPr>
          <p:cNvPr id="10276" name="Text Box 41"/>
          <p:cNvSpPr txBox="1">
            <a:spLocks noChangeArrowheads="1"/>
          </p:cNvSpPr>
          <p:nvPr/>
        </p:nvSpPr>
        <p:spPr bwMode="auto">
          <a:xfrm>
            <a:off x="6935788" y="1890713"/>
            <a:ext cx="1073150" cy="228600"/>
          </a:xfrm>
          <a:prstGeom prst="rect">
            <a:avLst/>
          </a:prstGeom>
          <a:noFill/>
          <a:ln w="9525">
            <a:noFill/>
            <a:miter lim="800000"/>
            <a:headEnd/>
            <a:tailEnd/>
          </a:ln>
        </p:spPr>
        <p:txBody>
          <a:bodyPr wrap="none">
            <a:spAutoFit/>
          </a:bodyPr>
          <a:lstStyle/>
          <a:p>
            <a:pPr algn="ctr" eaLnBrk="0" hangingPunct="0">
              <a:spcBef>
                <a:spcPct val="50000"/>
              </a:spcBef>
            </a:pPr>
            <a:r>
              <a:rPr lang="en-US" sz="900">
                <a:solidFill>
                  <a:srgbClr val="000000"/>
                </a:solidFill>
                <a:latin typeface="Arial Narrow" pitchFamily="34" charset="0"/>
                <a:ea typeface="ＭＳ Ｐゴシック" pitchFamily="34" charset="-128"/>
              </a:rPr>
              <a:t>External corporations</a:t>
            </a:r>
          </a:p>
        </p:txBody>
      </p:sp>
      <p:sp>
        <p:nvSpPr>
          <p:cNvPr id="10277" name="AutoShape 42"/>
          <p:cNvSpPr>
            <a:spLocks noChangeArrowheads="1"/>
          </p:cNvSpPr>
          <p:nvPr/>
        </p:nvSpPr>
        <p:spPr bwMode="auto">
          <a:xfrm rot="5400000">
            <a:off x="1838325" y="4095751"/>
            <a:ext cx="401637" cy="252412"/>
          </a:xfrm>
          <a:prstGeom prst="leftRightArrow">
            <a:avLst>
              <a:gd name="adj1" fmla="val 50000"/>
              <a:gd name="adj2" fmla="val 3182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78" name="AutoShape 43"/>
          <p:cNvSpPr>
            <a:spLocks noChangeArrowheads="1"/>
          </p:cNvSpPr>
          <p:nvPr/>
        </p:nvSpPr>
        <p:spPr bwMode="auto">
          <a:xfrm rot="5400000">
            <a:off x="3240088" y="4062412"/>
            <a:ext cx="401638" cy="252413"/>
          </a:xfrm>
          <a:prstGeom prst="leftRightArrow">
            <a:avLst>
              <a:gd name="adj1" fmla="val 50000"/>
              <a:gd name="adj2" fmla="val 3182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79" name="AutoShape 44"/>
          <p:cNvSpPr>
            <a:spLocks noChangeArrowheads="1"/>
          </p:cNvSpPr>
          <p:nvPr/>
        </p:nvSpPr>
        <p:spPr bwMode="auto">
          <a:xfrm rot="5400000">
            <a:off x="4662488" y="4070350"/>
            <a:ext cx="401637" cy="252413"/>
          </a:xfrm>
          <a:prstGeom prst="leftRightArrow">
            <a:avLst>
              <a:gd name="adj1" fmla="val 50000"/>
              <a:gd name="adj2" fmla="val 3182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0" name="AutoShape 45"/>
          <p:cNvSpPr>
            <a:spLocks noChangeArrowheads="1"/>
          </p:cNvSpPr>
          <p:nvPr/>
        </p:nvSpPr>
        <p:spPr bwMode="auto">
          <a:xfrm rot="5400000">
            <a:off x="5895181" y="4064795"/>
            <a:ext cx="403225" cy="252412"/>
          </a:xfrm>
          <a:prstGeom prst="leftRightArrow">
            <a:avLst>
              <a:gd name="adj1" fmla="val 50000"/>
              <a:gd name="adj2" fmla="val 31950"/>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1" name="AutoShape 46"/>
          <p:cNvSpPr>
            <a:spLocks noChangeArrowheads="1"/>
          </p:cNvSpPr>
          <p:nvPr/>
        </p:nvSpPr>
        <p:spPr bwMode="auto">
          <a:xfrm rot="5400000">
            <a:off x="7216775" y="4064001"/>
            <a:ext cx="401637" cy="252412"/>
          </a:xfrm>
          <a:prstGeom prst="leftRightArrow">
            <a:avLst>
              <a:gd name="adj1" fmla="val 50000"/>
              <a:gd name="adj2" fmla="val 3182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grpSp>
        <p:nvGrpSpPr>
          <p:cNvPr id="5" name="Group 47"/>
          <p:cNvGrpSpPr>
            <a:grpSpLocks/>
          </p:cNvGrpSpPr>
          <p:nvPr/>
        </p:nvGrpSpPr>
        <p:grpSpPr bwMode="auto">
          <a:xfrm>
            <a:off x="2336800" y="2286000"/>
            <a:ext cx="4957763" cy="1006475"/>
            <a:chOff x="1472" y="1440"/>
            <a:chExt cx="3123" cy="634"/>
          </a:xfrm>
        </p:grpSpPr>
        <p:pic>
          <p:nvPicPr>
            <p:cNvPr id="10299" name="Picture 48"/>
            <p:cNvPicPr>
              <a:picLocks noChangeAspect="1" noChangeArrowheads="1"/>
            </p:cNvPicPr>
            <p:nvPr/>
          </p:nvPicPr>
          <p:blipFill>
            <a:blip r:embed="rId14" cstate="print"/>
            <a:srcRect/>
            <a:stretch>
              <a:fillRect/>
            </a:stretch>
          </p:blipFill>
          <p:spPr bwMode="auto">
            <a:xfrm>
              <a:off x="1472" y="1440"/>
              <a:ext cx="3123" cy="634"/>
            </a:xfrm>
            <a:prstGeom prst="rect">
              <a:avLst/>
            </a:prstGeom>
            <a:noFill/>
            <a:ln w="9525">
              <a:solidFill>
                <a:schemeClr val="tx1"/>
              </a:solidFill>
              <a:miter lim="800000"/>
              <a:headEnd/>
              <a:tailEnd/>
            </a:ln>
          </p:spPr>
        </p:pic>
        <p:sp>
          <p:nvSpPr>
            <p:cNvPr id="10300" name="Rectangle 49"/>
            <p:cNvSpPr>
              <a:spLocks noChangeArrowheads="1"/>
            </p:cNvSpPr>
            <p:nvPr/>
          </p:nvSpPr>
          <p:spPr bwMode="auto">
            <a:xfrm>
              <a:off x="3231" y="1482"/>
              <a:ext cx="89" cy="63"/>
            </a:xfrm>
            <a:prstGeom prst="rect">
              <a:avLst/>
            </a:prstGeom>
            <a:solidFill>
              <a:srgbClr val="009900"/>
            </a:solidFill>
            <a:ln w="9525">
              <a:noFill/>
              <a:miter lim="800000"/>
              <a:headEnd/>
              <a:tailEnd/>
            </a:ln>
          </p:spPr>
          <p:txBody>
            <a:bodyPr wrap="none" anchor="ctr"/>
            <a:lstStyle/>
            <a:p>
              <a:endParaRPr lang="en-US" b="1">
                <a:ea typeface="ＭＳ Ｐゴシック" pitchFamily="34" charset="-128"/>
              </a:endParaRPr>
            </a:p>
          </p:txBody>
        </p:sp>
      </p:grpSp>
      <p:sp>
        <p:nvSpPr>
          <p:cNvPr id="10283" name="AutoShape 50"/>
          <p:cNvSpPr>
            <a:spLocks noChangeArrowheads="1"/>
          </p:cNvSpPr>
          <p:nvPr/>
        </p:nvSpPr>
        <p:spPr bwMode="auto">
          <a:xfrm rot="5400000">
            <a:off x="2379663" y="2093912"/>
            <a:ext cx="280988" cy="252413"/>
          </a:xfrm>
          <a:prstGeom prst="leftRightArrow">
            <a:avLst>
              <a:gd name="adj1" fmla="val 50000"/>
              <a:gd name="adj2" fmla="val 2226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4" name="AutoShape 51"/>
          <p:cNvSpPr>
            <a:spLocks noChangeArrowheads="1"/>
          </p:cNvSpPr>
          <p:nvPr/>
        </p:nvSpPr>
        <p:spPr bwMode="auto">
          <a:xfrm rot="5400000">
            <a:off x="3881438" y="2093912"/>
            <a:ext cx="280988" cy="252413"/>
          </a:xfrm>
          <a:prstGeom prst="leftRightArrow">
            <a:avLst>
              <a:gd name="adj1" fmla="val 50000"/>
              <a:gd name="adj2" fmla="val 2226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5" name="AutoShape 52"/>
          <p:cNvSpPr>
            <a:spLocks noChangeArrowheads="1"/>
          </p:cNvSpPr>
          <p:nvPr/>
        </p:nvSpPr>
        <p:spPr bwMode="auto">
          <a:xfrm rot="5400000">
            <a:off x="4635500" y="2087563"/>
            <a:ext cx="280988" cy="252412"/>
          </a:xfrm>
          <a:prstGeom prst="leftRightArrow">
            <a:avLst>
              <a:gd name="adj1" fmla="val 50000"/>
              <a:gd name="adj2" fmla="val 2226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6" name="AutoShape 53"/>
          <p:cNvSpPr>
            <a:spLocks noChangeArrowheads="1"/>
          </p:cNvSpPr>
          <p:nvPr/>
        </p:nvSpPr>
        <p:spPr bwMode="auto">
          <a:xfrm rot="5400000">
            <a:off x="6792913" y="2081212"/>
            <a:ext cx="280988" cy="252413"/>
          </a:xfrm>
          <a:prstGeom prst="leftRightArrow">
            <a:avLst>
              <a:gd name="adj1" fmla="val 50000"/>
              <a:gd name="adj2" fmla="val 22264"/>
            </a:avLst>
          </a:prstGeom>
          <a:solidFill>
            <a:srgbClr val="FF3300"/>
          </a:solidFill>
          <a:ln w="9525">
            <a:solidFill>
              <a:schemeClr val="tx1"/>
            </a:solidFill>
            <a:miter lim="800000"/>
            <a:headEnd/>
            <a:tailEnd/>
          </a:ln>
        </p:spPr>
        <p:txBody>
          <a:bodyPr wrap="none" anchor="ctr"/>
          <a:lstStyle/>
          <a:p>
            <a:endParaRPr lang="en-US" b="1">
              <a:ea typeface="ＭＳ Ｐゴシック" pitchFamily="34" charset="-128"/>
            </a:endParaRPr>
          </a:p>
        </p:txBody>
      </p:sp>
      <p:sp>
        <p:nvSpPr>
          <p:cNvPr id="10287" name="Oval 55"/>
          <p:cNvSpPr>
            <a:spLocks noChangeArrowheads="1"/>
          </p:cNvSpPr>
          <p:nvPr/>
        </p:nvSpPr>
        <p:spPr bwMode="auto">
          <a:xfrm rot="5585019">
            <a:off x="1907381" y="2091532"/>
            <a:ext cx="2873375" cy="3576638"/>
          </a:xfrm>
          <a:prstGeom prst="ellipse">
            <a:avLst/>
          </a:prstGeom>
          <a:noFill/>
          <a:ln w="28575">
            <a:solidFill>
              <a:srgbClr val="FF0000"/>
            </a:solidFill>
            <a:round/>
            <a:headEnd/>
            <a:tailEnd/>
          </a:ln>
        </p:spPr>
        <p:txBody>
          <a:bodyPr wrap="none" anchor="ctr"/>
          <a:lstStyle/>
          <a:p>
            <a:pPr marL="219075" indent="-219075" algn="ctr" eaLnBrk="0" hangingPunct="0">
              <a:spcBef>
                <a:spcPct val="50000"/>
              </a:spcBef>
            </a:pPr>
            <a:endParaRPr lang="en-US" sz="1600">
              <a:solidFill>
                <a:srgbClr val="FF0000"/>
              </a:solidFill>
              <a:ea typeface="ＭＳ Ｐゴシック" pitchFamily="34" charset="-128"/>
            </a:endParaRPr>
          </a:p>
        </p:txBody>
      </p:sp>
      <p:sp>
        <p:nvSpPr>
          <p:cNvPr id="10288" name="Oval 56"/>
          <p:cNvSpPr>
            <a:spLocks noChangeArrowheads="1"/>
          </p:cNvSpPr>
          <p:nvPr/>
        </p:nvSpPr>
        <p:spPr bwMode="auto">
          <a:xfrm>
            <a:off x="4953000" y="5105400"/>
            <a:ext cx="2106613" cy="1219200"/>
          </a:xfrm>
          <a:prstGeom prst="ellipse">
            <a:avLst/>
          </a:prstGeom>
          <a:noFill/>
          <a:ln w="28575">
            <a:solidFill>
              <a:schemeClr val="tx1"/>
            </a:solidFill>
            <a:round/>
            <a:headEnd/>
            <a:tailEnd/>
          </a:ln>
        </p:spPr>
        <p:txBody>
          <a:bodyPr wrap="none" anchor="ctr"/>
          <a:lstStyle/>
          <a:p>
            <a:endParaRPr lang="en-US" b="1">
              <a:ea typeface="ＭＳ Ｐゴシック" pitchFamily="34" charset="-128"/>
            </a:endParaRPr>
          </a:p>
        </p:txBody>
      </p:sp>
      <p:sp>
        <p:nvSpPr>
          <p:cNvPr id="10289" name="Text Box 20"/>
          <p:cNvSpPr txBox="1">
            <a:spLocks noChangeArrowheads="1"/>
          </p:cNvSpPr>
          <p:nvPr/>
        </p:nvSpPr>
        <p:spPr bwMode="auto">
          <a:xfrm>
            <a:off x="2825750" y="4535488"/>
            <a:ext cx="1322388" cy="284162"/>
          </a:xfrm>
          <a:prstGeom prst="rect">
            <a:avLst/>
          </a:prstGeom>
          <a:gradFill rotWithShape="1">
            <a:gsLst>
              <a:gs pos="0">
                <a:srgbClr val="0066FF"/>
              </a:gs>
              <a:gs pos="100000">
                <a:schemeClr val="bg1"/>
              </a:gs>
            </a:gsLst>
            <a:lin ang="5400000" scaled="1"/>
          </a:gradFill>
          <a:ln w="9525">
            <a:solidFill>
              <a:schemeClr val="tx2"/>
            </a:solidFill>
            <a:miter lim="800000"/>
            <a:headEnd/>
            <a:tailEnd/>
          </a:ln>
        </p:spPr>
        <p:txBody>
          <a:bodyPr>
            <a:spAutoFit/>
          </a:bodyPr>
          <a:lstStyle/>
          <a:p>
            <a:pPr algn="ctr" eaLnBrk="0" hangingPunct="0">
              <a:spcBef>
                <a:spcPct val="50000"/>
              </a:spcBef>
            </a:pPr>
            <a:r>
              <a:rPr lang="en-US" sz="1200" b="1">
                <a:solidFill>
                  <a:srgbClr val="000000"/>
                </a:solidFill>
                <a:latin typeface="Arial Narrow" pitchFamily="34" charset="0"/>
                <a:ea typeface="ＭＳ Ｐゴシック" pitchFamily="34" charset="-128"/>
              </a:rPr>
              <a:t>Transmission Ops</a:t>
            </a:r>
          </a:p>
        </p:txBody>
      </p:sp>
      <p:sp>
        <p:nvSpPr>
          <p:cNvPr id="10290" name="Oval 56"/>
          <p:cNvSpPr>
            <a:spLocks noChangeArrowheads="1"/>
          </p:cNvSpPr>
          <p:nvPr/>
        </p:nvSpPr>
        <p:spPr bwMode="auto">
          <a:xfrm>
            <a:off x="6792913" y="5240338"/>
            <a:ext cx="1741487" cy="1219200"/>
          </a:xfrm>
          <a:prstGeom prst="ellipse">
            <a:avLst/>
          </a:prstGeom>
          <a:noFill/>
          <a:ln w="28575">
            <a:solidFill>
              <a:schemeClr val="tx1"/>
            </a:solidFill>
            <a:round/>
            <a:headEnd/>
            <a:tailEnd/>
          </a:ln>
        </p:spPr>
        <p:txBody>
          <a:bodyPr wrap="none" anchor="ctr"/>
          <a:lstStyle/>
          <a:p>
            <a:endParaRPr lang="en-US" b="1">
              <a:ea typeface="ＭＳ Ｐゴシック" pitchFamily="34" charset="-128"/>
            </a:endParaRPr>
          </a:p>
        </p:txBody>
      </p:sp>
      <p:sp>
        <p:nvSpPr>
          <p:cNvPr id="10291" name="Oval 55"/>
          <p:cNvSpPr>
            <a:spLocks noChangeArrowheads="1"/>
          </p:cNvSpPr>
          <p:nvPr/>
        </p:nvSpPr>
        <p:spPr bwMode="auto">
          <a:xfrm>
            <a:off x="673100" y="1089025"/>
            <a:ext cx="7708900" cy="1882775"/>
          </a:xfrm>
          <a:prstGeom prst="ellipse">
            <a:avLst/>
          </a:prstGeom>
          <a:noFill/>
          <a:ln w="28575">
            <a:solidFill>
              <a:schemeClr val="tx1"/>
            </a:solidFill>
            <a:round/>
            <a:headEnd/>
            <a:tailEnd/>
          </a:ln>
        </p:spPr>
        <p:txBody>
          <a:bodyPr wrap="none" anchor="ctr"/>
          <a:lstStyle/>
          <a:p>
            <a:pPr marL="219075" indent="-219075" algn="ctr" eaLnBrk="0" hangingPunct="0">
              <a:spcBef>
                <a:spcPct val="50000"/>
              </a:spcBef>
            </a:pPr>
            <a:endParaRPr lang="en-US" sz="1600">
              <a:ea typeface="ＭＳ Ｐゴシック" pitchFamily="34" charset="-128"/>
            </a:endParaRPr>
          </a:p>
        </p:txBody>
      </p:sp>
      <p:sp>
        <p:nvSpPr>
          <p:cNvPr id="10292" name="Oval 55"/>
          <p:cNvSpPr>
            <a:spLocks noChangeArrowheads="1"/>
          </p:cNvSpPr>
          <p:nvPr/>
        </p:nvSpPr>
        <p:spPr bwMode="auto">
          <a:xfrm>
            <a:off x="1308100" y="4854575"/>
            <a:ext cx="4025900" cy="1774825"/>
          </a:xfrm>
          <a:prstGeom prst="ellipse">
            <a:avLst/>
          </a:prstGeom>
          <a:noFill/>
          <a:ln w="28575">
            <a:solidFill>
              <a:srgbClr val="FF0000"/>
            </a:solidFill>
            <a:round/>
            <a:headEnd/>
            <a:tailEnd/>
          </a:ln>
        </p:spPr>
        <p:txBody>
          <a:bodyPr wrap="none" anchor="ctr"/>
          <a:lstStyle/>
          <a:p>
            <a:pPr marL="219075" indent="-219075" algn="ctr" eaLnBrk="0" hangingPunct="0">
              <a:spcBef>
                <a:spcPct val="50000"/>
              </a:spcBef>
            </a:pPr>
            <a:endParaRPr lang="en-US" sz="1600">
              <a:ea typeface="ＭＳ Ｐゴシック" pitchFamily="34" charset="-128"/>
            </a:endParaRPr>
          </a:p>
        </p:txBody>
      </p:sp>
      <p:sp>
        <p:nvSpPr>
          <p:cNvPr id="10293" name="TextBox 1"/>
          <p:cNvSpPr txBox="1">
            <a:spLocks noChangeArrowheads="1"/>
          </p:cNvSpPr>
          <p:nvPr/>
        </p:nvSpPr>
        <p:spPr bwMode="auto">
          <a:xfrm>
            <a:off x="736600" y="2728913"/>
            <a:ext cx="963613" cy="368300"/>
          </a:xfrm>
          <a:prstGeom prst="rect">
            <a:avLst/>
          </a:prstGeom>
          <a:noFill/>
          <a:ln w="9525">
            <a:noFill/>
            <a:miter lim="800000"/>
            <a:headEnd/>
            <a:tailEnd/>
          </a:ln>
        </p:spPr>
        <p:txBody>
          <a:bodyPr>
            <a:spAutoFit/>
          </a:bodyPr>
          <a:lstStyle/>
          <a:p>
            <a:r>
              <a:rPr lang="en-US">
                <a:solidFill>
                  <a:srgbClr val="FF0000"/>
                </a:solidFill>
              </a:rPr>
              <a:t>PAP 14</a:t>
            </a:r>
          </a:p>
        </p:txBody>
      </p:sp>
      <p:cxnSp>
        <p:nvCxnSpPr>
          <p:cNvPr id="4" name="Straight Arrow Connector 3"/>
          <p:cNvCxnSpPr>
            <a:stCxn id="10293" idx="3"/>
          </p:cNvCxnSpPr>
          <p:nvPr/>
        </p:nvCxnSpPr>
        <p:spPr>
          <a:xfrm>
            <a:off x="1700213" y="2913063"/>
            <a:ext cx="150812" cy="587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057275" y="309721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69950" y="3105150"/>
            <a:ext cx="368300" cy="2476500"/>
          </a:xfrm>
          <a:custGeom>
            <a:avLst/>
            <a:gdLst>
              <a:gd name="connsiteX0" fmla="*/ 92317 w 368542"/>
              <a:gd name="connsiteY0" fmla="*/ 0 h 2476500"/>
              <a:gd name="connsiteX1" fmla="*/ 16117 w 368542"/>
              <a:gd name="connsiteY1" fmla="*/ 1895475 h 2476500"/>
              <a:gd name="connsiteX2" fmla="*/ 368542 w 368542"/>
              <a:gd name="connsiteY2" fmla="*/ 2476500 h 2476500"/>
            </a:gdLst>
            <a:ahLst/>
            <a:cxnLst>
              <a:cxn ang="0">
                <a:pos x="connsiteX0" y="connsiteY0"/>
              </a:cxn>
              <a:cxn ang="0">
                <a:pos x="connsiteX1" y="connsiteY1"/>
              </a:cxn>
              <a:cxn ang="0">
                <a:pos x="connsiteX2" y="connsiteY2"/>
              </a:cxn>
            </a:cxnLst>
            <a:rect l="l" t="t" r="r" b="b"/>
            <a:pathLst>
              <a:path w="368542" h="2476500">
                <a:moveTo>
                  <a:pt x="92317" y="0"/>
                </a:moveTo>
                <a:cubicBezTo>
                  <a:pt x="31198" y="741362"/>
                  <a:pt x="-29920" y="1482725"/>
                  <a:pt x="16117" y="1895475"/>
                </a:cubicBezTo>
                <a:cubicBezTo>
                  <a:pt x="62154" y="2308225"/>
                  <a:pt x="215348" y="2392362"/>
                  <a:pt x="368542" y="247650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1" name="Straight Connector 10"/>
          <p:cNvCxnSpPr/>
          <p:nvPr/>
        </p:nvCxnSpPr>
        <p:spPr>
          <a:xfrm flipH="1" flipV="1">
            <a:off x="1217613" y="5410200"/>
            <a:ext cx="57150" cy="171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57275" y="5619750"/>
            <a:ext cx="188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nvPr>
        </p:nvGraphicFramePr>
        <p:xfrm>
          <a:off x="304800" y="1112838"/>
          <a:ext cx="8077200" cy="4937760"/>
        </p:xfrm>
        <a:graphic>
          <a:graphicData uri="http://schemas.openxmlformats.org/drawingml/2006/table">
            <a:tbl>
              <a:tblPr/>
              <a:tblGrid>
                <a:gridCol w="8077200"/>
              </a:tblGrid>
              <a:tr h="274285">
                <a:tc>
                  <a:txBody>
                    <a:bodyPr/>
                    <a:lstStyle/>
                    <a:p>
                      <a:pPr marL="0" marR="0">
                        <a:spcBef>
                          <a:spcPts val="0"/>
                        </a:spcBef>
                        <a:spcAft>
                          <a:spcPts val="0"/>
                        </a:spcAft>
                      </a:pPr>
                      <a:r>
                        <a:rPr lang="fr-FR" sz="1800" b="1" dirty="0">
                          <a:effectLst/>
                        </a:rPr>
                        <a:t>CSWG Liaison:</a:t>
                      </a:r>
                      <a:r>
                        <a:rPr lang="fr-FR" sz="1800" dirty="0">
                          <a:effectLst/>
                        </a:rPr>
                        <a:t> Stan Klein, </a:t>
                      </a:r>
                      <a:r>
                        <a:rPr lang="fr-FR" sz="1800" dirty="0" smtClean="0">
                          <a:effectLst/>
                        </a:rPr>
                        <a:t>[[stan@osecs.com]</a:t>
                      </a:r>
                      <a:endParaRPr lang="fr-FR" sz="1800" dirty="0">
                        <a:effectLst/>
                      </a:endParaRPr>
                    </a:p>
                  </a:txBody>
                  <a:tcPr marL="0" marR="0" marT="0" marB="0">
                    <a:lnL>
                      <a:noFill/>
                    </a:lnL>
                    <a:lnR>
                      <a:noFill/>
                    </a:lnR>
                    <a:lnT>
                      <a:noFill/>
                    </a:lnT>
                    <a:lnB>
                      <a:noFill/>
                    </a:lnB>
                    <a:solidFill>
                      <a:srgbClr val="FFF6BF"/>
                    </a:solidFill>
                  </a:tcPr>
                </a:tc>
              </a:tr>
              <a:tr h="274285">
                <a:tc>
                  <a:txBody>
                    <a:bodyPr/>
                    <a:lstStyle/>
                    <a:p>
                      <a:pPr marL="0" marR="0">
                        <a:spcBef>
                          <a:spcPts val="0"/>
                        </a:spcBef>
                        <a:spcAft>
                          <a:spcPts val="0"/>
                        </a:spcAft>
                      </a:pPr>
                      <a:r>
                        <a:rPr lang="en-US" sz="1800" b="1">
                          <a:effectLst/>
                        </a:rPr>
                        <a:t>SGAC Liaison:</a:t>
                      </a:r>
                      <a:r>
                        <a:rPr lang="en-US" sz="1800">
                          <a:effectLst/>
                        </a:rPr>
                        <a:t> Jay Britton </a:t>
                      </a:r>
                    </a:p>
                  </a:txBody>
                  <a:tcPr marL="0" marR="0" marT="0" marB="0">
                    <a:lnL>
                      <a:noFill/>
                    </a:lnL>
                    <a:lnR>
                      <a:noFill/>
                    </a:lnR>
                    <a:lnT>
                      <a:noFill/>
                    </a:lnT>
                    <a:lnB>
                      <a:noFill/>
                    </a:lnB>
                    <a:solidFill>
                      <a:srgbClr val="D9D1A2"/>
                    </a:solidFill>
                  </a:tcPr>
                </a:tc>
              </a:tr>
              <a:tr h="274285">
                <a:tc>
                  <a:txBody>
                    <a:bodyPr/>
                    <a:lstStyle/>
                    <a:p>
                      <a:pPr marL="0" marR="0">
                        <a:spcBef>
                          <a:spcPts val="0"/>
                        </a:spcBef>
                        <a:spcAft>
                          <a:spcPts val="0"/>
                        </a:spcAft>
                      </a:pPr>
                      <a:r>
                        <a:rPr lang="en-US" sz="1800" b="1">
                          <a:effectLst/>
                        </a:rPr>
                        <a:t>SDO Lead:</a:t>
                      </a:r>
                      <a:r>
                        <a:rPr lang="en-US" sz="1800">
                          <a:effectLst/>
                        </a:rPr>
                        <a:t> Christoph Brunner, Convenor IEC TC57, WG10 </a:t>
                      </a:r>
                    </a:p>
                  </a:txBody>
                  <a:tcPr marL="0" marR="0" marT="0" marB="0">
                    <a:lnL>
                      <a:noFill/>
                    </a:lnL>
                    <a:lnR>
                      <a:noFill/>
                    </a:lnR>
                    <a:lnT>
                      <a:noFill/>
                    </a:lnT>
                    <a:lnB>
                      <a:noFill/>
                    </a:lnB>
                    <a:solidFill>
                      <a:srgbClr val="FFF6BF"/>
                    </a:solidFill>
                  </a:tcPr>
                </a:tc>
              </a:tr>
              <a:tr h="2742847">
                <a:tc>
                  <a:txBody>
                    <a:bodyPr/>
                    <a:lstStyle/>
                    <a:p>
                      <a:pPr marL="0" marR="0">
                        <a:spcBef>
                          <a:spcPts val="0"/>
                        </a:spcBef>
                        <a:spcAft>
                          <a:spcPts val="0"/>
                        </a:spcAft>
                      </a:pPr>
                      <a:r>
                        <a:rPr lang="en-US" sz="1800" b="1" dirty="0">
                          <a:effectLst/>
                        </a:rPr>
                        <a:t>Other SDOs:</a:t>
                      </a:r>
                      <a:r>
                        <a:rPr lang="en-US" sz="1800" dirty="0">
                          <a:effectLst/>
                        </a:rPr>
                        <a:t> </a:t>
                      </a:r>
                      <a:br>
                        <a:rPr lang="en-US" sz="1800" dirty="0">
                          <a:effectLst/>
                        </a:rPr>
                      </a:br>
                      <a:r>
                        <a:rPr lang="en-US" sz="1800" dirty="0">
                          <a:effectLst/>
                        </a:rPr>
                        <a:t>IEEE </a:t>
                      </a:r>
                      <a:r>
                        <a:rPr lang="en-US" sz="1800" dirty="0" smtClean="0">
                          <a:effectLst/>
                        </a:rPr>
                        <a:t>Power Systems Relay Committee</a:t>
                      </a:r>
                      <a:r>
                        <a:rPr lang="en-US" sz="1800" baseline="0" dirty="0" smtClean="0">
                          <a:effectLst/>
                        </a:rPr>
                        <a:t> </a:t>
                      </a:r>
                      <a:r>
                        <a:rPr lang="en-US" sz="1800" dirty="0" smtClean="0">
                          <a:effectLst/>
                        </a:rPr>
                        <a:t>(PSRC )H3 </a:t>
                      </a:r>
                      <a:r>
                        <a:rPr lang="en-US" sz="1800" dirty="0">
                          <a:effectLst/>
                        </a:rPr>
                        <a:t>Committee Chair Bill Dickerson </a:t>
                      </a:r>
                      <a:endParaRPr lang="en-US" sz="1800" dirty="0" smtClean="0">
                        <a:effectLst/>
                      </a:endParaRPr>
                    </a:p>
                    <a:p>
                      <a:pPr marL="0" marR="0">
                        <a:spcBef>
                          <a:spcPts val="0"/>
                        </a:spcBef>
                        <a:spcAft>
                          <a:spcPts val="0"/>
                        </a:spcAft>
                      </a:pPr>
                      <a:r>
                        <a:rPr lang="en-US" sz="1800" dirty="0" smtClean="0">
                          <a:effectLst/>
                        </a:rPr>
                        <a:t>IEEE PSRC H2</a:t>
                      </a:r>
                      <a:r>
                        <a:rPr lang="en-US" sz="1800" baseline="0" dirty="0" smtClean="0">
                          <a:effectLst/>
                        </a:rPr>
                        <a:t> </a:t>
                      </a:r>
                      <a:r>
                        <a:rPr lang="en-US" sz="1800" dirty="0" smtClean="0">
                          <a:effectLst/>
                        </a:rPr>
                        <a:t>Committee Chair Mark Simon</a:t>
                      </a:r>
                      <a:r>
                        <a:rPr lang="en-US" sz="1800" dirty="0">
                          <a:effectLst/>
                        </a:rPr>
                        <a:t/>
                      </a:r>
                      <a:br>
                        <a:rPr lang="en-US" sz="1800" dirty="0">
                          <a:effectLst/>
                        </a:rPr>
                      </a:br>
                      <a:r>
                        <a:rPr lang="en-US" sz="1800" dirty="0">
                          <a:effectLst/>
                        </a:rPr>
                        <a:t>IEEE PSRC H5 Committee Chair Jürgen </a:t>
                      </a:r>
                      <a:r>
                        <a:rPr lang="en-US" sz="1800" dirty="0" err="1">
                          <a:effectLst/>
                        </a:rPr>
                        <a:t>Holbach</a:t>
                      </a:r>
                      <a:r>
                        <a:rPr lang="en-US" sz="1800" dirty="0">
                          <a:effectLst/>
                        </a:rPr>
                        <a:t> </a:t>
                      </a:r>
                      <a:br>
                        <a:rPr lang="en-US" sz="1800" dirty="0">
                          <a:effectLst/>
                        </a:rPr>
                      </a:br>
                      <a:r>
                        <a:rPr lang="en-US" sz="1800" dirty="0">
                          <a:effectLst/>
                        </a:rPr>
                        <a:t>IEEE PSRC H16 Committee Chair Mark </a:t>
                      </a:r>
                      <a:r>
                        <a:rPr lang="en-US" sz="1800" dirty="0" err="1">
                          <a:effectLst/>
                        </a:rPr>
                        <a:t>Adamiak</a:t>
                      </a:r>
                      <a:r>
                        <a:rPr lang="en-US" sz="1800" dirty="0">
                          <a:effectLst/>
                        </a:rPr>
                        <a:t> </a:t>
                      </a:r>
                      <a:br>
                        <a:rPr lang="en-US" sz="1800" dirty="0">
                          <a:effectLst/>
                        </a:rPr>
                      </a:br>
                      <a:r>
                        <a:rPr lang="en-US" sz="1800" dirty="0">
                          <a:effectLst/>
                        </a:rPr>
                        <a:t>IEEE </a:t>
                      </a:r>
                      <a:r>
                        <a:rPr lang="en-US" sz="1800" dirty="0" smtClean="0">
                          <a:effectLst/>
                        </a:rPr>
                        <a:t>PSRC</a:t>
                      </a:r>
                      <a:r>
                        <a:rPr lang="en-US" sz="1800" baseline="0" dirty="0" smtClean="0">
                          <a:effectLst/>
                        </a:rPr>
                        <a:t> </a:t>
                      </a:r>
                      <a:r>
                        <a:rPr lang="en-US" sz="1800" dirty="0" smtClean="0">
                          <a:effectLst/>
                        </a:rPr>
                        <a:t>Communications </a:t>
                      </a:r>
                      <a:r>
                        <a:rPr lang="en-US" sz="1800" dirty="0">
                          <a:effectLst/>
                        </a:rPr>
                        <a:t>Subcommittee: </a:t>
                      </a:r>
                      <a:r>
                        <a:rPr lang="en-US" sz="1800" dirty="0" err="1">
                          <a:effectLst/>
                        </a:rPr>
                        <a:t>Veselin</a:t>
                      </a:r>
                      <a:r>
                        <a:rPr lang="en-US" sz="1800" dirty="0">
                          <a:effectLst/>
                        </a:rPr>
                        <a:t> </a:t>
                      </a:r>
                      <a:r>
                        <a:rPr lang="en-US" sz="1800" dirty="0" err="1">
                          <a:effectLst/>
                        </a:rPr>
                        <a:t>Skendzic</a:t>
                      </a:r>
                      <a:r>
                        <a:rPr lang="en-US" sz="1800" dirty="0">
                          <a:effectLst/>
                        </a:rPr>
                        <a:t> </a:t>
                      </a:r>
                      <a:br>
                        <a:rPr lang="en-US" sz="1800" dirty="0">
                          <a:effectLst/>
                        </a:rPr>
                      </a:br>
                      <a:r>
                        <a:rPr lang="en-US" sz="1800" dirty="0">
                          <a:effectLst/>
                        </a:rPr>
                        <a:t>IEC WG13 </a:t>
                      </a:r>
                      <a:r>
                        <a:rPr lang="en-US" sz="1800" dirty="0" err="1">
                          <a:effectLst/>
                        </a:rPr>
                        <a:t>Convenor</a:t>
                      </a:r>
                      <a:r>
                        <a:rPr lang="en-US" sz="1800" dirty="0">
                          <a:effectLst/>
                        </a:rPr>
                        <a:t> Terry Saxton </a:t>
                      </a:r>
                      <a:br>
                        <a:rPr lang="en-US" sz="1800" dirty="0">
                          <a:effectLst/>
                        </a:rPr>
                      </a:br>
                      <a:r>
                        <a:rPr lang="en-US" sz="1800" dirty="0">
                          <a:effectLst/>
                        </a:rPr>
                        <a:t>IEC WG14 </a:t>
                      </a:r>
                      <a:r>
                        <a:rPr lang="en-US" sz="1800" dirty="0" err="1">
                          <a:effectLst/>
                        </a:rPr>
                        <a:t>Convenor</a:t>
                      </a:r>
                      <a:r>
                        <a:rPr lang="en-US" sz="1800" dirty="0">
                          <a:effectLst/>
                        </a:rPr>
                        <a:t> Greg Robinson, </a:t>
                      </a:r>
                      <a:br>
                        <a:rPr lang="en-US" sz="1800" dirty="0">
                          <a:effectLst/>
                        </a:rPr>
                      </a:br>
                      <a:r>
                        <a:rPr lang="en-US" sz="1800" dirty="0">
                          <a:effectLst/>
                        </a:rPr>
                        <a:t>IEC TC 57 WG 19 Paul </a:t>
                      </a:r>
                      <a:r>
                        <a:rPr lang="en-US" sz="1800" dirty="0" err="1">
                          <a:effectLst/>
                        </a:rPr>
                        <a:t>Skare</a:t>
                      </a:r>
                      <a:r>
                        <a:rPr lang="en-US" sz="1800" dirty="0">
                          <a:effectLst/>
                        </a:rPr>
                        <a:t> </a:t>
                      </a:r>
                      <a:r>
                        <a:rPr lang="en-US" sz="1800" dirty="0" err="1" smtClean="0">
                          <a:effectLst/>
                        </a:rPr>
                        <a:t>Convenor</a:t>
                      </a:r>
                      <a:r>
                        <a:rPr lang="en-US" sz="1800" dirty="0" smtClean="0">
                          <a:effectLst/>
                        </a:rPr>
                        <a:t>,  Herb Falk, Harmonization </a:t>
                      </a:r>
                    </a:p>
                    <a:p>
                      <a:pPr marL="0" marR="0">
                        <a:spcBef>
                          <a:spcPts val="0"/>
                        </a:spcBef>
                        <a:spcAft>
                          <a:spcPts val="0"/>
                        </a:spcAft>
                      </a:pPr>
                      <a:r>
                        <a:rPr lang="en-US" sz="1800" dirty="0" err="1" smtClean="0">
                          <a:effectLst/>
                        </a:rPr>
                        <a:t>Multispeak</a:t>
                      </a:r>
                      <a:r>
                        <a:rPr lang="en-US" sz="1800" dirty="0" smtClean="0">
                          <a:effectLst/>
                        </a:rPr>
                        <a:t>: </a:t>
                      </a:r>
                      <a:r>
                        <a:rPr lang="en-US" sz="1800" smtClean="0">
                          <a:effectLst/>
                        </a:rPr>
                        <a:t>Gary </a:t>
                      </a:r>
                      <a:r>
                        <a:rPr kumimoji="0" lang="en-US" sz="1800" smtClean="0">
                          <a:solidFill>
                            <a:schemeClr val="tx1"/>
                          </a:solidFill>
                          <a:effectLst/>
                          <a:latin typeface="+mn-lt"/>
                          <a:ea typeface="+mn-ea"/>
                          <a:cs typeface="+mn-cs"/>
                        </a:rPr>
                        <a:t>McNaughton</a:t>
                      </a:r>
                      <a:endParaRPr lang="en-US" sz="1800" dirty="0">
                        <a:effectLst/>
                      </a:endParaRPr>
                    </a:p>
                  </a:txBody>
                  <a:tcPr marL="0" marR="0" marT="0" marB="0">
                    <a:lnL>
                      <a:noFill/>
                    </a:lnL>
                    <a:lnR>
                      <a:noFill/>
                    </a:lnR>
                    <a:lnT>
                      <a:noFill/>
                    </a:lnT>
                    <a:lnB>
                      <a:noFill/>
                    </a:lnB>
                    <a:solidFill>
                      <a:srgbClr val="D9D1A2"/>
                    </a:solidFill>
                  </a:tcPr>
                </a:tc>
              </a:tr>
              <a:tr h="548569">
                <a:tc>
                  <a:txBody>
                    <a:bodyPr/>
                    <a:lstStyle/>
                    <a:p>
                      <a:pPr marL="0" marR="0">
                        <a:spcBef>
                          <a:spcPts val="0"/>
                        </a:spcBef>
                        <a:spcAft>
                          <a:spcPts val="0"/>
                        </a:spcAft>
                      </a:pPr>
                      <a:r>
                        <a:rPr lang="en-US" sz="1800" b="1">
                          <a:effectLst/>
                        </a:rPr>
                        <a:t>Users Groups:</a:t>
                      </a:r>
                      <a:r>
                        <a:rPr lang="en-US" sz="1800">
                          <a:effectLst/>
                        </a:rPr>
                        <a:t> </a:t>
                      </a:r>
                      <a:br>
                        <a:rPr lang="en-US" sz="1800">
                          <a:effectLst/>
                        </a:rPr>
                      </a:br>
                      <a:r>
                        <a:rPr lang="en-US" sz="1800">
                          <a:effectLst/>
                        </a:rPr>
                        <a:t>UCAIug, Mark Adamiak </a:t>
                      </a:r>
                    </a:p>
                  </a:txBody>
                  <a:tcPr marL="0" marR="0" marT="0" marB="0">
                    <a:lnL>
                      <a:noFill/>
                    </a:lnL>
                    <a:lnR>
                      <a:noFill/>
                    </a:lnR>
                    <a:lnT>
                      <a:noFill/>
                    </a:lnT>
                    <a:lnB>
                      <a:noFill/>
                    </a:lnB>
                    <a:solidFill>
                      <a:srgbClr val="FFF6BF"/>
                    </a:solidFill>
                  </a:tcPr>
                </a:tc>
              </a:tr>
              <a:tr h="822854">
                <a:tc>
                  <a:txBody>
                    <a:bodyPr/>
                    <a:lstStyle/>
                    <a:p>
                      <a:pPr marL="0" marR="0">
                        <a:spcBef>
                          <a:spcPts val="0"/>
                        </a:spcBef>
                        <a:spcAft>
                          <a:spcPts val="0"/>
                        </a:spcAft>
                      </a:pPr>
                      <a:r>
                        <a:rPr lang="en-US" sz="1800" b="1" dirty="0">
                          <a:effectLst/>
                        </a:rPr>
                        <a:t>Technical Team:</a:t>
                      </a:r>
                      <a:r>
                        <a:rPr lang="en-US" sz="1800" dirty="0">
                          <a:effectLst/>
                        </a:rPr>
                        <a:t> </a:t>
                      </a:r>
                      <a:br>
                        <a:rPr lang="en-US" sz="1800" dirty="0">
                          <a:effectLst/>
                        </a:rPr>
                      </a:br>
                      <a:r>
                        <a:rPr lang="en-US" sz="1800" dirty="0">
                          <a:effectLst/>
                        </a:rPr>
                        <a:t>Alex </a:t>
                      </a:r>
                      <a:r>
                        <a:rPr lang="en-US" sz="1800" dirty="0" err="1">
                          <a:effectLst/>
                        </a:rPr>
                        <a:t>Apostolov</a:t>
                      </a:r>
                      <a:r>
                        <a:rPr lang="en-US" sz="1800" dirty="0">
                          <a:effectLst/>
                        </a:rPr>
                        <a:t> (Member IEC TC57, WG10, 19, IEEE PSRC H3, H5 and H16) </a:t>
                      </a:r>
                      <a:br>
                        <a:rPr lang="en-US" sz="1800" dirty="0">
                          <a:effectLst/>
                        </a:rPr>
                      </a:br>
                      <a:endParaRPr lang="en-US" sz="1800" dirty="0">
                        <a:effectLst/>
                      </a:endParaRPr>
                    </a:p>
                  </a:txBody>
                  <a:tcPr marL="0" marR="0" marT="0" marB="0">
                    <a:lnL>
                      <a:noFill/>
                    </a:lnL>
                    <a:lnR>
                      <a:noFill/>
                    </a:lnR>
                    <a:lnT>
                      <a:noFill/>
                    </a:lnT>
                    <a:lnB>
                      <a:noFill/>
                    </a:lnB>
                    <a:solidFill>
                      <a:srgbClr val="D9D1A2"/>
                    </a:solidFill>
                  </a:tcPr>
                </a:tc>
              </a:tr>
            </a:tbl>
          </a:graphicData>
        </a:graphic>
      </p:graphicFrame>
      <p:sp>
        <p:nvSpPr>
          <p:cNvPr id="3" name="Title 2"/>
          <p:cNvSpPr>
            <a:spLocks noGrp="1"/>
          </p:cNvSpPr>
          <p:nvPr>
            <p:ph type="title"/>
          </p:nvPr>
        </p:nvSpPr>
        <p:spPr/>
        <p:txBody>
          <a:bodyPr/>
          <a:lstStyle/>
          <a:p>
            <a:pPr>
              <a:defRPr/>
            </a:pPr>
            <a:r>
              <a:rPr lang="en-US" dirty="0" smtClean="0"/>
              <a:t>SDOs and Consortia Related to PAP 14</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sz="quarter" idx="15"/>
          </p:nvPr>
        </p:nvSpPr>
        <p:spPr/>
        <p:txBody>
          <a:bodyPr/>
          <a:lstStyle/>
          <a:p>
            <a:endParaRPr lang="en-US"/>
          </a:p>
        </p:txBody>
      </p:sp>
      <p:sp>
        <p:nvSpPr>
          <p:cNvPr id="12290" name="Rectangle 4"/>
          <p:cNvSpPr>
            <a:spLocks noGrp="1"/>
          </p:cNvSpPr>
          <p:nvPr>
            <p:ph type="title"/>
          </p:nvPr>
        </p:nvSpPr>
        <p:spPr/>
        <p:txBody>
          <a:bodyPr/>
          <a:lstStyle/>
          <a:p>
            <a:r>
              <a:rPr lang="en-US" dirty="0" smtClean="0"/>
              <a:t>PAP 14 Revised Scope..</a:t>
            </a:r>
            <a:endParaRPr lang="en-US" dirty="0" smtClean="0"/>
          </a:p>
        </p:txBody>
      </p:sp>
      <p:sp>
        <p:nvSpPr>
          <p:cNvPr id="12291" name="Rectangle 5"/>
          <p:cNvSpPr>
            <a:spLocks noChangeArrowheads="1"/>
          </p:cNvSpPr>
          <p:nvPr/>
        </p:nvSpPr>
        <p:spPr bwMode="auto">
          <a:xfrm>
            <a:off x="1447800" y="3276600"/>
            <a:ext cx="61722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Transmission Bus Load Model</a:t>
            </a:r>
          </a:p>
        </p:txBody>
      </p:sp>
      <p:sp>
        <p:nvSpPr>
          <p:cNvPr id="12292" name="Rectangle 6"/>
          <p:cNvSpPr>
            <a:spLocks noChangeArrowheads="1"/>
          </p:cNvSpPr>
          <p:nvPr/>
        </p:nvSpPr>
        <p:spPr bwMode="auto">
          <a:xfrm>
            <a:off x="1447800" y="2133600"/>
            <a:ext cx="6172200" cy="609600"/>
          </a:xfrm>
          <a:prstGeom prst="rect">
            <a:avLst/>
          </a:prstGeom>
          <a:noFill/>
          <a:ln w="9525">
            <a:solidFill>
              <a:schemeClr val="tx1"/>
            </a:solidFill>
            <a:miter lim="800000"/>
            <a:headEnd/>
            <a:tailEnd/>
          </a:ln>
          <a:effectLst/>
        </p:spPr>
        <p:txBody>
          <a:bodyPr wrap="none" anchor="ctr"/>
          <a:lstStyle/>
          <a:p>
            <a:pPr algn="ctr"/>
            <a:r>
              <a:rPr lang="en-US"/>
              <a:t>Transmission Operations</a:t>
            </a:r>
          </a:p>
        </p:txBody>
      </p:sp>
      <p:sp>
        <p:nvSpPr>
          <p:cNvPr id="12293" name="Rectangle 7"/>
          <p:cNvSpPr>
            <a:spLocks noChangeArrowheads="1"/>
          </p:cNvSpPr>
          <p:nvPr/>
        </p:nvSpPr>
        <p:spPr bwMode="auto">
          <a:xfrm>
            <a:off x="1524000" y="4343400"/>
            <a:ext cx="6172200" cy="609600"/>
          </a:xfrm>
          <a:prstGeom prst="rect">
            <a:avLst/>
          </a:prstGeom>
          <a:noFill/>
          <a:ln w="9525">
            <a:solidFill>
              <a:schemeClr val="tx1"/>
            </a:solidFill>
            <a:miter lim="800000"/>
            <a:headEnd/>
            <a:tailEnd/>
          </a:ln>
          <a:effectLst/>
        </p:spPr>
        <p:txBody>
          <a:bodyPr wrap="none" anchor="ctr"/>
          <a:lstStyle/>
          <a:p>
            <a:pPr algn="ctr"/>
            <a:r>
              <a:rPr lang="en-US"/>
              <a:t>Distribution Operations</a:t>
            </a:r>
          </a:p>
        </p:txBody>
      </p:sp>
      <p:sp>
        <p:nvSpPr>
          <p:cNvPr id="12294" name="Rectangle 8"/>
          <p:cNvSpPr>
            <a:spLocks noChangeArrowheads="1"/>
          </p:cNvSpPr>
          <p:nvPr/>
        </p:nvSpPr>
        <p:spPr bwMode="auto">
          <a:xfrm>
            <a:off x="1524000" y="5334000"/>
            <a:ext cx="6172200" cy="609600"/>
          </a:xfrm>
          <a:prstGeom prst="rect">
            <a:avLst/>
          </a:prstGeom>
          <a:noFill/>
          <a:ln w="9525">
            <a:solidFill>
              <a:schemeClr val="tx1"/>
            </a:solidFill>
            <a:miter lim="800000"/>
            <a:headEnd/>
            <a:tailEnd/>
          </a:ln>
          <a:effectLst/>
        </p:spPr>
        <p:txBody>
          <a:bodyPr wrap="none" anchor="ctr"/>
          <a:lstStyle/>
          <a:p>
            <a:r>
              <a:rPr lang="en-US"/>
              <a:t>Customer Dynamic Loads:</a:t>
            </a:r>
          </a:p>
        </p:txBody>
      </p:sp>
      <p:sp>
        <p:nvSpPr>
          <p:cNvPr id="12295" name="Line 9"/>
          <p:cNvSpPr>
            <a:spLocks noChangeShapeType="1"/>
          </p:cNvSpPr>
          <p:nvPr/>
        </p:nvSpPr>
        <p:spPr bwMode="auto">
          <a:xfrm flipV="1">
            <a:off x="2590800" y="38862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296" name="Line 10"/>
          <p:cNvSpPr>
            <a:spLocks noChangeShapeType="1"/>
          </p:cNvSpPr>
          <p:nvPr/>
        </p:nvSpPr>
        <p:spPr bwMode="auto">
          <a:xfrm flipV="1">
            <a:off x="4038600" y="38862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297" name="Line 11"/>
          <p:cNvSpPr>
            <a:spLocks noChangeShapeType="1"/>
          </p:cNvSpPr>
          <p:nvPr/>
        </p:nvSpPr>
        <p:spPr bwMode="auto">
          <a:xfrm flipV="1">
            <a:off x="5791200" y="38862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298" name="Line 12"/>
          <p:cNvSpPr>
            <a:spLocks noChangeShapeType="1"/>
          </p:cNvSpPr>
          <p:nvPr/>
        </p:nvSpPr>
        <p:spPr bwMode="auto">
          <a:xfrm flipV="1">
            <a:off x="2667000" y="27432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299" name="Line 13"/>
          <p:cNvSpPr>
            <a:spLocks noChangeShapeType="1"/>
          </p:cNvSpPr>
          <p:nvPr/>
        </p:nvSpPr>
        <p:spPr bwMode="auto">
          <a:xfrm flipV="1">
            <a:off x="6172200" y="2743200"/>
            <a:ext cx="0" cy="533400"/>
          </a:xfrm>
          <a:prstGeom prst="line">
            <a:avLst/>
          </a:prstGeom>
          <a:noFill/>
          <a:ln w="9525">
            <a:solidFill>
              <a:schemeClr val="tx1"/>
            </a:solidFill>
            <a:round/>
            <a:headEnd/>
            <a:tailEnd type="triangle" w="med" len="med"/>
          </a:ln>
          <a:effectLst/>
        </p:spPr>
        <p:txBody>
          <a:bodyPr/>
          <a:lstStyle/>
          <a:p>
            <a:endParaRPr lang="en-US"/>
          </a:p>
        </p:txBody>
      </p:sp>
      <p:sp>
        <p:nvSpPr>
          <p:cNvPr id="12300" name="Line 14"/>
          <p:cNvSpPr>
            <a:spLocks noChangeShapeType="1"/>
          </p:cNvSpPr>
          <p:nvPr/>
        </p:nvSpPr>
        <p:spPr bwMode="auto">
          <a:xfrm>
            <a:off x="3200400" y="2743200"/>
            <a:ext cx="0" cy="533400"/>
          </a:xfrm>
          <a:prstGeom prst="line">
            <a:avLst/>
          </a:prstGeom>
          <a:noFill/>
          <a:ln w="9525">
            <a:solidFill>
              <a:schemeClr val="tx1"/>
            </a:solidFill>
            <a:round/>
            <a:headEnd/>
            <a:tailEnd type="triangle" w="med" len="med"/>
          </a:ln>
          <a:effectLst/>
        </p:spPr>
        <p:txBody>
          <a:bodyPr/>
          <a:lstStyle/>
          <a:p>
            <a:endParaRPr lang="en-US"/>
          </a:p>
        </p:txBody>
      </p:sp>
      <p:sp>
        <p:nvSpPr>
          <p:cNvPr id="12301" name="Line 15"/>
          <p:cNvSpPr>
            <a:spLocks noChangeShapeType="1"/>
          </p:cNvSpPr>
          <p:nvPr/>
        </p:nvSpPr>
        <p:spPr bwMode="auto">
          <a:xfrm>
            <a:off x="2971800" y="4953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02" name="Line 16"/>
          <p:cNvSpPr>
            <a:spLocks noChangeShapeType="1"/>
          </p:cNvSpPr>
          <p:nvPr/>
        </p:nvSpPr>
        <p:spPr bwMode="auto">
          <a:xfrm>
            <a:off x="4114800" y="2743200"/>
            <a:ext cx="0" cy="533400"/>
          </a:xfrm>
          <a:prstGeom prst="line">
            <a:avLst/>
          </a:prstGeom>
          <a:noFill/>
          <a:ln w="9525">
            <a:solidFill>
              <a:schemeClr val="tx1"/>
            </a:solidFill>
            <a:round/>
            <a:headEnd/>
            <a:tailEnd type="triangle" w="med" len="med"/>
          </a:ln>
          <a:effectLst/>
        </p:spPr>
        <p:txBody>
          <a:bodyPr/>
          <a:lstStyle/>
          <a:p>
            <a:endParaRPr lang="en-US"/>
          </a:p>
        </p:txBody>
      </p:sp>
      <p:sp>
        <p:nvSpPr>
          <p:cNvPr id="12303" name="Line 17"/>
          <p:cNvSpPr>
            <a:spLocks noChangeShapeType="1"/>
          </p:cNvSpPr>
          <p:nvPr/>
        </p:nvSpPr>
        <p:spPr bwMode="auto">
          <a:xfrm>
            <a:off x="5334000" y="2743200"/>
            <a:ext cx="0" cy="533400"/>
          </a:xfrm>
          <a:prstGeom prst="line">
            <a:avLst/>
          </a:prstGeom>
          <a:noFill/>
          <a:ln w="9525">
            <a:solidFill>
              <a:schemeClr val="tx1"/>
            </a:solidFill>
            <a:round/>
            <a:headEnd/>
            <a:tailEnd type="triangle" w="med" len="med"/>
          </a:ln>
          <a:effectLst/>
        </p:spPr>
        <p:txBody>
          <a:bodyPr/>
          <a:lstStyle/>
          <a:p>
            <a:endParaRPr lang="en-US"/>
          </a:p>
        </p:txBody>
      </p:sp>
      <p:sp>
        <p:nvSpPr>
          <p:cNvPr id="12304" name="Line 18"/>
          <p:cNvSpPr>
            <a:spLocks noChangeShapeType="1"/>
          </p:cNvSpPr>
          <p:nvPr/>
        </p:nvSpPr>
        <p:spPr bwMode="auto">
          <a:xfrm>
            <a:off x="5029200" y="3962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05" name="Line 19"/>
          <p:cNvSpPr>
            <a:spLocks noChangeShapeType="1"/>
          </p:cNvSpPr>
          <p:nvPr/>
        </p:nvSpPr>
        <p:spPr bwMode="auto">
          <a:xfrm>
            <a:off x="6248400" y="4953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06" name="Line 20"/>
          <p:cNvSpPr>
            <a:spLocks noChangeShapeType="1"/>
          </p:cNvSpPr>
          <p:nvPr/>
        </p:nvSpPr>
        <p:spPr bwMode="auto">
          <a:xfrm>
            <a:off x="3352800" y="3962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07" name="Line 21"/>
          <p:cNvSpPr>
            <a:spLocks noChangeShapeType="1"/>
          </p:cNvSpPr>
          <p:nvPr/>
        </p:nvSpPr>
        <p:spPr bwMode="auto">
          <a:xfrm>
            <a:off x="4572000" y="4953000"/>
            <a:ext cx="0" cy="381000"/>
          </a:xfrm>
          <a:prstGeom prst="line">
            <a:avLst/>
          </a:prstGeom>
          <a:noFill/>
          <a:ln w="9525">
            <a:solidFill>
              <a:schemeClr val="tx1"/>
            </a:solidFill>
            <a:round/>
            <a:headEnd/>
            <a:tailEnd type="triangle" w="med" len="med"/>
          </a:ln>
          <a:effectLst/>
        </p:spPr>
        <p:txBody>
          <a:bodyPr/>
          <a:lstStyle/>
          <a:p>
            <a:endParaRPr lang="en-US"/>
          </a:p>
        </p:txBody>
      </p:sp>
      <p:sp>
        <p:nvSpPr>
          <p:cNvPr id="12308" name="Text Box 22"/>
          <p:cNvSpPr txBox="1">
            <a:spLocks noChangeArrowheads="1"/>
          </p:cNvSpPr>
          <p:nvPr/>
        </p:nvSpPr>
        <p:spPr bwMode="auto">
          <a:xfrm>
            <a:off x="4572000" y="5486400"/>
            <a:ext cx="2286000" cy="366713"/>
          </a:xfrm>
          <a:prstGeom prst="rect">
            <a:avLst/>
          </a:prstGeom>
          <a:noFill/>
          <a:ln w="9525">
            <a:noFill/>
            <a:miter lim="800000"/>
            <a:headEnd/>
            <a:tailEnd/>
          </a:ln>
          <a:effectLst/>
        </p:spPr>
        <p:txBody>
          <a:bodyPr>
            <a:spAutoFit/>
          </a:bodyPr>
          <a:lstStyle/>
          <a:p>
            <a:pPr>
              <a:spcBef>
                <a:spcPct val="50000"/>
              </a:spcBef>
            </a:pPr>
            <a:r>
              <a:rPr lang="en-US"/>
              <a:t>PAPs 3,4,9,10,11,17</a:t>
            </a:r>
          </a:p>
        </p:txBody>
      </p:sp>
      <p:sp>
        <p:nvSpPr>
          <p:cNvPr id="12309" name="Text Box 23"/>
          <p:cNvSpPr txBox="1">
            <a:spLocks noChangeArrowheads="1"/>
          </p:cNvSpPr>
          <p:nvPr/>
        </p:nvSpPr>
        <p:spPr bwMode="auto">
          <a:xfrm>
            <a:off x="6019800" y="4495800"/>
            <a:ext cx="1371600" cy="366713"/>
          </a:xfrm>
          <a:prstGeom prst="rect">
            <a:avLst/>
          </a:prstGeom>
          <a:noFill/>
          <a:ln w="9525">
            <a:noFill/>
            <a:miter lim="800000"/>
            <a:headEnd/>
            <a:tailEnd/>
          </a:ln>
          <a:effectLst/>
        </p:spPr>
        <p:txBody>
          <a:bodyPr>
            <a:spAutoFit/>
          </a:bodyPr>
          <a:lstStyle/>
          <a:p>
            <a:pPr>
              <a:spcBef>
                <a:spcPct val="50000"/>
              </a:spcBef>
            </a:pPr>
            <a:r>
              <a:rPr lang="en-US"/>
              <a:t>PAP 7, 8</a:t>
            </a:r>
          </a:p>
        </p:txBody>
      </p:sp>
      <p:sp>
        <p:nvSpPr>
          <p:cNvPr id="12310" name="Text Box 24"/>
          <p:cNvSpPr txBox="1">
            <a:spLocks noChangeArrowheads="1"/>
          </p:cNvSpPr>
          <p:nvPr/>
        </p:nvSpPr>
        <p:spPr bwMode="auto">
          <a:xfrm>
            <a:off x="6248400" y="3429000"/>
            <a:ext cx="958850" cy="366713"/>
          </a:xfrm>
          <a:prstGeom prst="rect">
            <a:avLst/>
          </a:prstGeom>
          <a:noFill/>
          <a:ln w="9525">
            <a:noFill/>
            <a:miter lim="800000"/>
            <a:headEnd/>
            <a:tailEnd/>
          </a:ln>
          <a:effectLst/>
        </p:spPr>
        <p:txBody>
          <a:bodyPr wrap="none">
            <a:spAutoFit/>
          </a:bodyPr>
          <a:lstStyle/>
          <a:p>
            <a:r>
              <a:rPr lang="en-US"/>
              <a:t>PAP 14</a:t>
            </a:r>
          </a:p>
        </p:txBody>
      </p:sp>
      <p:sp>
        <p:nvSpPr>
          <p:cNvPr id="12311" name="Text Box 25"/>
          <p:cNvSpPr txBox="1">
            <a:spLocks noChangeArrowheads="1"/>
          </p:cNvSpPr>
          <p:nvPr/>
        </p:nvSpPr>
        <p:spPr bwMode="auto">
          <a:xfrm>
            <a:off x="5867400" y="2286000"/>
            <a:ext cx="1828800" cy="366713"/>
          </a:xfrm>
          <a:prstGeom prst="rect">
            <a:avLst/>
          </a:prstGeom>
          <a:noFill/>
          <a:ln w="9525">
            <a:noFill/>
            <a:miter lim="800000"/>
            <a:headEnd/>
            <a:tailEnd/>
          </a:ln>
          <a:effectLst/>
        </p:spPr>
        <p:txBody>
          <a:bodyPr>
            <a:spAutoFit/>
          </a:bodyPr>
          <a:lstStyle/>
          <a:p>
            <a:pPr>
              <a:spcBef>
                <a:spcPct val="50000"/>
              </a:spcBef>
            </a:pPr>
            <a:r>
              <a:rPr lang="en-US"/>
              <a:t>PAP 7,13,14,16</a:t>
            </a:r>
          </a:p>
        </p:txBody>
      </p:sp>
      <p:sp>
        <p:nvSpPr>
          <p:cNvPr id="12312" name="Oval 26"/>
          <p:cNvSpPr>
            <a:spLocks noChangeArrowheads="1"/>
          </p:cNvSpPr>
          <p:nvPr/>
        </p:nvSpPr>
        <p:spPr bwMode="auto">
          <a:xfrm>
            <a:off x="533400" y="1828800"/>
            <a:ext cx="7924800" cy="2209800"/>
          </a:xfrm>
          <a:prstGeom prst="ellipse">
            <a:avLst/>
          </a:prstGeom>
          <a:noFill/>
          <a:ln w="38100">
            <a:solidFill>
              <a:schemeClr val="tx1"/>
            </a:solidFill>
            <a:round/>
            <a:headEnd/>
            <a:tailEnd/>
          </a:ln>
          <a:effectLst/>
        </p:spPr>
        <p:txBody>
          <a:bodyPr wrap="none" anchor="ctr"/>
          <a:lstStyle/>
          <a:p>
            <a:endParaRPr lang="en-US"/>
          </a:p>
        </p:txBody>
      </p:sp>
      <p:sp>
        <p:nvSpPr>
          <p:cNvPr id="12313" name="Text Box 27"/>
          <p:cNvSpPr txBox="1">
            <a:spLocks noChangeArrowheads="1"/>
          </p:cNvSpPr>
          <p:nvPr/>
        </p:nvSpPr>
        <p:spPr bwMode="auto">
          <a:xfrm>
            <a:off x="914400" y="1371600"/>
            <a:ext cx="2209800" cy="366713"/>
          </a:xfrm>
          <a:prstGeom prst="rect">
            <a:avLst/>
          </a:prstGeom>
          <a:noFill/>
          <a:ln w="9525">
            <a:noFill/>
            <a:miter lim="800000"/>
            <a:headEnd/>
            <a:tailEnd/>
          </a:ln>
          <a:effectLst/>
        </p:spPr>
        <p:txBody>
          <a:bodyPr>
            <a:spAutoFit/>
          </a:bodyPr>
          <a:lstStyle/>
          <a:p>
            <a:pPr>
              <a:spcBef>
                <a:spcPct val="50000"/>
              </a:spcBef>
            </a:pPr>
            <a:r>
              <a:rPr lang="en-US"/>
              <a:t>PAP 14 Domain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Semantic Models in the Customer Demand Side Management PAPs</a:t>
            </a:r>
            <a:endParaRPr lang="en-US" dirty="0"/>
          </a:p>
        </p:txBody>
      </p:sp>
      <p:sp>
        <p:nvSpPr>
          <p:cNvPr id="6" name="Rounded Rectangle 5"/>
          <p:cNvSpPr/>
          <p:nvPr/>
        </p:nvSpPr>
        <p:spPr>
          <a:xfrm>
            <a:off x="1524000" y="14478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IEC 61968/61970</a:t>
            </a:r>
            <a:br>
              <a:rPr lang="en-US" sz="1100" dirty="0" smtClean="0"/>
            </a:br>
            <a:r>
              <a:rPr lang="en-US" sz="1100" dirty="0" smtClean="0"/>
              <a:t>(CIM)</a:t>
            </a:r>
            <a:endParaRPr lang="en-US" sz="1100" dirty="0"/>
          </a:p>
        </p:txBody>
      </p:sp>
      <p:sp>
        <p:nvSpPr>
          <p:cNvPr id="7" name="Rounded Rectangle 6"/>
          <p:cNvSpPr/>
          <p:nvPr/>
        </p:nvSpPr>
        <p:spPr>
          <a:xfrm>
            <a:off x="6858000" y="14478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IEC 61850</a:t>
            </a:r>
            <a:endParaRPr lang="en-US" sz="1100" dirty="0"/>
          </a:p>
        </p:txBody>
      </p:sp>
      <p:sp>
        <p:nvSpPr>
          <p:cNvPr id="8" name="Rounded Rectangle 7"/>
          <p:cNvSpPr/>
          <p:nvPr/>
        </p:nvSpPr>
        <p:spPr>
          <a:xfrm>
            <a:off x="533400" y="28194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SEP 2.0</a:t>
            </a:r>
            <a:endParaRPr lang="en-US" sz="1100" dirty="0"/>
          </a:p>
        </p:txBody>
      </p:sp>
      <p:sp>
        <p:nvSpPr>
          <p:cNvPr id="9" name="Rounded Rectangle 8"/>
          <p:cNvSpPr/>
          <p:nvPr/>
        </p:nvSpPr>
        <p:spPr>
          <a:xfrm>
            <a:off x="2133600" y="40386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NAESB PAP10</a:t>
            </a:r>
            <a:br>
              <a:rPr lang="en-US" sz="1100" dirty="0" smtClean="0"/>
            </a:br>
            <a:r>
              <a:rPr lang="en-US" sz="1100" dirty="0" smtClean="0"/>
              <a:t>EUI</a:t>
            </a:r>
            <a:endParaRPr lang="en-US" sz="1100" dirty="0"/>
          </a:p>
        </p:txBody>
      </p:sp>
      <p:sp>
        <p:nvSpPr>
          <p:cNvPr id="10" name="Rounded Rectangle 9"/>
          <p:cNvSpPr/>
          <p:nvPr/>
        </p:nvSpPr>
        <p:spPr>
          <a:xfrm>
            <a:off x="4800600" y="40386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OASIS PAP030409</a:t>
            </a:r>
            <a:br>
              <a:rPr lang="en-US" sz="1100" dirty="0" smtClean="0"/>
            </a:br>
            <a:r>
              <a:rPr lang="en-US" sz="1100" dirty="0" smtClean="0"/>
              <a:t>EMIX</a:t>
            </a:r>
            <a:br>
              <a:rPr lang="en-US" sz="1100" dirty="0" smtClean="0"/>
            </a:br>
            <a:r>
              <a:rPr lang="en-US" sz="1100" dirty="0" smtClean="0"/>
              <a:t>EI</a:t>
            </a:r>
            <a:endParaRPr lang="en-US" sz="1100" dirty="0"/>
          </a:p>
        </p:txBody>
      </p:sp>
      <p:sp>
        <p:nvSpPr>
          <p:cNvPr id="11" name="Rounded Rectangle 10"/>
          <p:cNvSpPr/>
          <p:nvPr/>
        </p:nvSpPr>
        <p:spPr>
          <a:xfrm>
            <a:off x="5410200" y="54102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ASHRAE</a:t>
            </a:r>
            <a:br>
              <a:rPr lang="en-US" sz="1100" dirty="0" smtClean="0"/>
            </a:br>
            <a:r>
              <a:rPr lang="en-US" sz="1100" dirty="0" smtClean="0"/>
              <a:t>SPC201</a:t>
            </a:r>
            <a:br>
              <a:rPr lang="en-US" sz="1100" dirty="0" smtClean="0"/>
            </a:br>
            <a:r>
              <a:rPr lang="en-US" sz="1100" dirty="0" smtClean="0"/>
              <a:t>PAP17</a:t>
            </a:r>
            <a:endParaRPr lang="en-US" sz="1100" dirty="0"/>
          </a:p>
        </p:txBody>
      </p:sp>
      <p:sp>
        <p:nvSpPr>
          <p:cNvPr id="12" name="Date Placeholder 11"/>
          <p:cNvSpPr>
            <a:spLocks noGrp="1"/>
          </p:cNvSpPr>
          <p:nvPr>
            <p:ph type="dt" sz="half" idx="10"/>
          </p:nvPr>
        </p:nvSpPr>
        <p:spPr/>
        <p:txBody>
          <a:bodyPr/>
          <a:lstStyle/>
          <a:p>
            <a:fld id="{94903BA4-3557-42BB-A5F6-B060BE3B57CD}" type="datetime1">
              <a:rPr lang="en-US" smtClean="0"/>
              <a:pPr/>
              <a:t>3/30/2011</a:t>
            </a:fld>
            <a:endParaRPr lang="en-US"/>
          </a:p>
        </p:txBody>
      </p:sp>
      <p:sp>
        <p:nvSpPr>
          <p:cNvPr id="13" name="Slide Number Placeholder 12"/>
          <p:cNvSpPr>
            <a:spLocks noGrp="1"/>
          </p:cNvSpPr>
          <p:nvPr>
            <p:ph type="sldNum" sz="quarter" idx="12"/>
          </p:nvPr>
        </p:nvSpPr>
        <p:spPr/>
        <p:txBody>
          <a:bodyPr/>
          <a:lstStyle/>
          <a:p>
            <a:fld id="{5420D18F-7A52-4883-BB02-4667F5C3BF3D}" type="slidenum">
              <a:rPr lang="en-US" smtClean="0"/>
              <a:pPr/>
              <a:t>4</a:t>
            </a:fld>
            <a:endParaRPr lang="en-US"/>
          </a:p>
        </p:txBody>
      </p:sp>
      <p:sp>
        <p:nvSpPr>
          <p:cNvPr id="14" name="Rounded Rectangle 13"/>
          <p:cNvSpPr/>
          <p:nvPr/>
        </p:nvSpPr>
        <p:spPr>
          <a:xfrm>
            <a:off x="3810000" y="25146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IRC</a:t>
            </a:r>
            <a:br>
              <a:rPr lang="en-US" sz="1100" dirty="0" smtClean="0"/>
            </a:br>
            <a:r>
              <a:rPr lang="en-US" sz="1100" dirty="0" smtClean="0"/>
              <a:t>Pricing Models</a:t>
            </a:r>
            <a:endParaRPr lang="en-US" sz="1100" dirty="0"/>
          </a:p>
        </p:txBody>
      </p:sp>
      <p:sp>
        <p:nvSpPr>
          <p:cNvPr id="15" name="Rounded Rectangle 14"/>
          <p:cNvSpPr/>
          <p:nvPr/>
        </p:nvSpPr>
        <p:spPr>
          <a:xfrm>
            <a:off x="5638800" y="2438400"/>
            <a:ext cx="1066800" cy="762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t>UCAIug</a:t>
            </a:r>
            <a:br>
              <a:rPr lang="en-US" sz="1100" dirty="0" smtClean="0"/>
            </a:br>
            <a:r>
              <a:rPr lang="en-US" sz="1100" dirty="0" err="1" smtClean="0"/>
              <a:t>OpenADR</a:t>
            </a:r>
            <a:endParaRPr lang="en-US" sz="1100" dirty="0"/>
          </a:p>
        </p:txBody>
      </p:sp>
      <p:cxnSp>
        <p:nvCxnSpPr>
          <p:cNvPr id="19" name="Straight Arrow Connector 18"/>
          <p:cNvCxnSpPr>
            <a:stCxn id="8" idx="0"/>
            <a:endCxn id="28" idx="3"/>
          </p:cNvCxnSpPr>
          <p:nvPr/>
        </p:nvCxnSpPr>
        <p:spPr>
          <a:xfrm rot="5400000" flipH="1" flipV="1">
            <a:off x="1333500" y="2095500"/>
            <a:ext cx="457200" cy="9906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0"/>
            <a:endCxn id="28" idx="3"/>
          </p:cNvCxnSpPr>
          <p:nvPr/>
        </p:nvCxnSpPr>
        <p:spPr>
          <a:xfrm rot="16200000" flipV="1">
            <a:off x="1524000" y="2895600"/>
            <a:ext cx="1676400" cy="6096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a:endCxn id="36" idx="3"/>
          </p:cNvCxnSpPr>
          <p:nvPr/>
        </p:nvCxnSpPr>
        <p:spPr>
          <a:xfrm rot="16200000" flipV="1">
            <a:off x="1714500" y="3086100"/>
            <a:ext cx="304800" cy="16002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0"/>
            <a:endCxn id="28" idx="3"/>
          </p:cNvCxnSpPr>
          <p:nvPr/>
        </p:nvCxnSpPr>
        <p:spPr>
          <a:xfrm rot="16200000" flipV="1">
            <a:off x="3124200" y="1295400"/>
            <a:ext cx="152400" cy="22860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a:endCxn id="45" idx="3"/>
          </p:cNvCxnSpPr>
          <p:nvPr/>
        </p:nvCxnSpPr>
        <p:spPr>
          <a:xfrm rot="5400000" flipH="1" flipV="1">
            <a:off x="5143500" y="3162300"/>
            <a:ext cx="3048000" cy="14478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0"/>
            <a:endCxn id="40" idx="3"/>
          </p:cNvCxnSpPr>
          <p:nvPr/>
        </p:nvCxnSpPr>
        <p:spPr>
          <a:xfrm rot="16200000" flipV="1">
            <a:off x="4152900" y="3619500"/>
            <a:ext cx="990600" cy="25908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0"/>
            <a:endCxn id="38" idx="3"/>
          </p:cNvCxnSpPr>
          <p:nvPr/>
        </p:nvCxnSpPr>
        <p:spPr>
          <a:xfrm rot="16200000" flipV="1">
            <a:off x="4533900" y="3238500"/>
            <a:ext cx="609600" cy="9906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43" idx="3"/>
          </p:cNvCxnSpPr>
          <p:nvPr/>
        </p:nvCxnSpPr>
        <p:spPr>
          <a:xfrm rot="5400000" flipH="1" flipV="1">
            <a:off x="5410200" y="3276600"/>
            <a:ext cx="685800" cy="8382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40" idx="3"/>
          </p:cNvCxnSpPr>
          <p:nvPr/>
        </p:nvCxnSpPr>
        <p:spPr>
          <a:xfrm rot="10800000">
            <a:off x="3352800" y="4419600"/>
            <a:ext cx="144780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0"/>
            <a:endCxn id="44" idx="3"/>
          </p:cNvCxnSpPr>
          <p:nvPr/>
        </p:nvCxnSpPr>
        <p:spPr>
          <a:xfrm rot="16200000" flipV="1">
            <a:off x="5410200" y="4876800"/>
            <a:ext cx="457200" cy="6096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a:off x="1981200" y="22098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6" name="Isosceles Triangle 35"/>
          <p:cNvSpPr/>
          <p:nvPr/>
        </p:nvSpPr>
        <p:spPr>
          <a:xfrm>
            <a:off x="990600" y="35814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8" name="Isosceles Triangle 37"/>
          <p:cNvSpPr/>
          <p:nvPr/>
        </p:nvSpPr>
        <p:spPr>
          <a:xfrm>
            <a:off x="4267200" y="32766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0" name="Isosceles Triangle 39"/>
          <p:cNvSpPr/>
          <p:nvPr/>
        </p:nvSpPr>
        <p:spPr>
          <a:xfrm rot="16200000">
            <a:off x="3200400" y="43434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3" name="Isosceles Triangle 42"/>
          <p:cNvSpPr/>
          <p:nvPr/>
        </p:nvSpPr>
        <p:spPr>
          <a:xfrm>
            <a:off x="6096000" y="32004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4" name="Isosceles Triangle 43"/>
          <p:cNvSpPr/>
          <p:nvPr/>
        </p:nvSpPr>
        <p:spPr>
          <a:xfrm>
            <a:off x="5257800" y="48006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5" name="Isosceles Triangle 44"/>
          <p:cNvSpPr/>
          <p:nvPr/>
        </p:nvSpPr>
        <p:spPr>
          <a:xfrm>
            <a:off x="7315200" y="2209800"/>
            <a:ext cx="152400" cy="152400"/>
          </a:xfrm>
          <a:prstGeom prst="triangle">
            <a:avLst/>
          </a:prstGeom>
          <a:ln w="25400">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p:cNvSpPr>
          <p:nvPr>
            <p:ph type="body" sz="half" idx="15"/>
          </p:nvPr>
        </p:nvSpPr>
        <p:spPr>
          <a:xfrm>
            <a:off x="304800" y="1981200"/>
            <a:ext cx="8077200" cy="4267200"/>
          </a:xfrm>
        </p:spPr>
        <p:txBody>
          <a:bodyPr/>
          <a:lstStyle/>
          <a:p>
            <a:r>
              <a:rPr lang="en-US" dirty="0" smtClean="0"/>
              <a:t>Key Application Needed by the Industry </a:t>
            </a:r>
          </a:p>
          <a:p>
            <a:r>
              <a:rPr lang="en-US" dirty="0" smtClean="0"/>
              <a:t>Cross Cutting Applications</a:t>
            </a:r>
          </a:p>
          <a:p>
            <a:r>
              <a:rPr lang="en-US" dirty="0" smtClean="0"/>
              <a:t>Don’t replicate, complement those addressing key needs</a:t>
            </a:r>
          </a:p>
          <a:p>
            <a:r>
              <a:rPr lang="en-US" dirty="0" smtClean="0"/>
              <a:t>PAP 14 “breadth” to other related PAP “Depth”</a:t>
            </a:r>
            <a:endParaRPr lang="en-US" dirty="0" smtClean="0"/>
          </a:p>
        </p:txBody>
      </p:sp>
      <p:sp>
        <p:nvSpPr>
          <p:cNvPr id="13314" name="Rectangle 2"/>
          <p:cNvSpPr>
            <a:spLocks noGrp="1"/>
          </p:cNvSpPr>
          <p:nvPr>
            <p:ph type="title"/>
          </p:nvPr>
        </p:nvSpPr>
        <p:spPr/>
        <p:txBody>
          <a:bodyPr/>
          <a:lstStyle/>
          <a:p>
            <a:r>
              <a:rPr lang="en-US" smtClean="0"/>
              <a:t>PAP 14 Priority Criteria: Dual Track Priority Criteria</a:t>
            </a:r>
            <a:endParaRPr lang="en-US" smtClean="0"/>
          </a:p>
        </p:txBody>
      </p:sp>
      <p:sp>
        <p:nvSpPr>
          <p:cNvPr id="13316" name="Rectangle 5"/>
          <p:cNvSpPr>
            <a:spLocks noGrp="1"/>
          </p:cNvSpPr>
          <p:nvPr>
            <p:ph type="body" sz="half" idx="4294967295"/>
          </p:nvPr>
        </p:nvSpPr>
        <p:spPr>
          <a:xfrm>
            <a:off x="5181600" y="1981200"/>
            <a:ext cx="3962400" cy="4267200"/>
          </a:xfrm>
        </p:spPr>
        <p:txBody>
          <a:bodyPr/>
          <a:lstStyle/>
          <a:p>
            <a:pPr>
              <a:lnSpc>
                <a:spcPct val="90000"/>
              </a:lnSpc>
            </a:pPr>
            <a:r>
              <a:rPr lang="en-US" sz="1800" dirty="0" smtClean="0"/>
              <a:t>Integration, Harmonization, Unification of Field Equipment and Back Office* </a:t>
            </a:r>
          </a:p>
          <a:p>
            <a:pPr>
              <a:lnSpc>
                <a:spcPct val="90000"/>
              </a:lnSpc>
            </a:pPr>
            <a:r>
              <a:rPr lang="en-US" sz="1800" dirty="0" smtClean="0"/>
              <a:t>Event Model Integration*</a:t>
            </a:r>
          </a:p>
          <a:p>
            <a:pPr>
              <a:lnSpc>
                <a:spcPct val="90000"/>
              </a:lnSpc>
            </a:pPr>
            <a:r>
              <a:rPr lang="en-US" sz="1800" dirty="0" smtClean="0"/>
              <a:t>Relay Setting Standards*</a:t>
            </a:r>
          </a:p>
          <a:p>
            <a:pPr>
              <a:lnSpc>
                <a:spcPct val="90000"/>
              </a:lnSpc>
            </a:pPr>
            <a:r>
              <a:rPr lang="en-US" sz="1800" dirty="0" smtClean="0"/>
              <a:t>Electronic Tagging</a:t>
            </a:r>
          </a:p>
          <a:p>
            <a:pPr>
              <a:lnSpc>
                <a:spcPct val="90000"/>
              </a:lnSpc>
            </a:pPr>
            <a:r>
              <a:rPr lang="en-US" sz="1800" dirty="0" smtClean="0"/>
              <a:t>Transmission Bus Load Model Development</a:t>
            </a:r>
          </a:p>
          <a:p>
            <a:pPr>
              <a:lnSpc>
                <a:spcPct val="90000"/>
              </a:lnSpc>
            </a:pPr>
            <a:r>
              <a:rPr lang="en-US" sz="1800" dirty="0" smtClean="0"/>
              <a:t>Other</a:t>
            </a:r>
          </a:p>
        </p:txBody>
      </p:sp>
      <p:sp>
        <p:nvSpPr>
          <p:cNvPr id="13317" name="Text Box 6"/>
          <p:cNvSpPr txBox="1">
            <a:spLocks noChangeArrowheads="1"/>
          </p:cNvSpPr>
          <p:nvPr/>
        </p:nvSpPr>
        <p:spPr bwMode="auto">
          <a:xfrm>
            <a:off x="533400" y="1371600"/>
            <a:ext cx="2667000" cy="366713"/>
          </a:xfrm>
          <a:prstGeom prst="rect">
            <a:avLst/>
          </a:prstGeom>
          <a:noFill/>
          <a:ln w="9525">
            <a:noFill/>
            <a:miter lim="800000"/>
            <a:headEnd/>
            <a:tailEnd/>
          </a:ln>
          <a:effectLst/>
        </p:spPr>
        <p:txBody>
          <a:bodyPr>
            <a:spAutoFit/>
          </a:bodyPr>
          <a:lstStyle/>
          <a:p>
            <a:pPr>
              <a:spcBef>
                <a:spcPct val="50000"/>
              </a:spcBef>
            </a:pPr>
            <a:r>
              <a:rPr lang="en-US" b="1"/>
              <a:t>Key Application Needs</a:t>
            </a:r>
          </a:p>
        </p:txBody>
      </p:sp>
      <p:sp>
        <p:nvSpPr>
          <p:cNvPr id="13318" name="Text Box 7"/>
          <p:cNvSpPr txBox="1">
            <a:spLocks noChangeArrowheads="1"/>
          </p:cNvSpPr>
          <p:nvPr/>
        </p:nvSpPr>
        <p:spPr bwMode="auto">
          <a:xfrm>
            <a:off x="4495800" y="1371600"/>
            <a:ext cx="3276600" cy="366713"/>
          </a:xfrm>
          <a:prstGeom prst="rect">
            <a:avLst/>
          </a:prstGeom>
          <a:noFill/>
          <a:ln w="9525">
            <a:noFill/>
            <a:miter lim="800000"/>
            <a:headEnd/>
            <a:tailEnd/>
          </a:ln>
          <a:effectLst/>
        </p:spPr>
        <p:txBody>
          <a:bodyPr>
            <a:spAutoFit/>
          </a:bodyPr>
          <a:lstStyle/>
          <a:p>
            <a:pPr>
              <a:spcBef>
                <a:spcPct val="50000"/>
              </a:spcBef>
            </a:pPr>
            <a:r>
              <a:rPr lang="en-US" b="1"/>
              <a:t>Key Standards Gaps</a:t>
            </a:r>
          </a:p>
        </p:txBody>
      </p:sp>
      <p:sp>
        <p:nvSpPr>
          <p:cNvPr id="13319" name="TextBox 1"/>
          <p:cNvSpPr txBox="1">
            <a:spLocks noChangeArrowheads="1"/>
          </p:cNvSpPr>
          <p:nvPr/>
        </p:nvSpPr>
        <p:spPr bwMode="auto">
          <a:xfrm>
            <a:off x="685800" y="5029200"/>
            <a:ext cx="2438400" cy="369888"/>
          </a:xfrm>
          <a:prstGeom prst="rect">
            <a:avLst/>
          </a:prstGeom>
          <a:noFill/>
          <a:ln w="9525">
            <a:noFill/>
            <a:miter lim="800000"/>
            <a:headEnd/>
            <a:tailEnd/>
          </a:ln>
        </p:spPr>
        <p:txBody>
          <a:bodyPr>
            <a:spAutoFit/>
          </a:bodyPr>
          <a:lstStyle/>
          <a:p>
            <a:r>
              <a:rPr lang="en-US"/>
              <a:t>*Initial PAP 14 Scope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sz="quarter" idx="15"/>
          </p:nvPr>
        </p:nvSpPr>
        <p:spPr/>
        <p:txBody>
          <a:bodyPr/>
          <a:lstStyle/>
          <a:p>
            <a:pPr>
              <a:lnSpc>
                <a:spcPct val="90000"/>
              </a:lnSpc>
            </a:pPr>
            <a:endParaRPr lang="en-US" smtClean="0"/>
          </a:p>
          <a:p>
            <a:pPr>
              <a:lnSpc>
                <a:spcPct val="90000"/>
              </a:lnSpc>
            </a:pPr>
            <a:r>
              <a:rPr lang="en-US" smtClean="0"/>
              <a:t>Narrow Focus to Key Transmission Related Application and Associated Standards Development Issues</a:t>
            </a:r>
          </a:p>
          <a:p>
            <a:pPr>
              <a:lnSpc>
                <a:spcPct val="90000"/>
              </a:lnSpc>
            </a:pPr>
            <a:r>
              <a:rPr lang="en-US" smtClean="0"/>
              <a:t>Select a small number of transmission operations functions which have:</a:t>
            </a:r>
          </a:p>
          <a:p>
            <a:pPr lvl="1">
              <a:lnSpc>
                <a:spcPct val="90000"/>
              </a:lnSpc>
              <a:buFont typeface="Calibri" pitchFamily="34" charset="0"/>
              <a:buAutoNum type="alphaLcPeriod"/>
            </a:pPr>
            <a:r>
              <a:rPr lang="en-US" smtClean="0"/>
              <a:t>Address Needs for Key needed applications</a:t>
            </a:r>
          </a:p>
          <a:p>
            <a:pPr lvl="1">
              <a:lnSpc>
                <a:spcPct val="90000"/>
              </a:lnSpc>
              <a:buFont typeface="Calibri" pitchFamily="34" charset="0"/>
              <a:buAutoNum type="alphaLcPeriod"/>
            </a:pPr>
            <a:r>
              <a:rPr lang="en-US" smtClean="0"/>
              <a:t>Address Significant Standards Development and Integration Needs</a:t>
            </a:r>
          </a:p>
          <a:p>
            <a:pPr lvl="1">
              <a:lnSpc>
                <a:spcPct val="90000"/>
              </a:lnSpc>
              <a:buFont typeface="Calibri" pitchFamily="34" charset="0"/>
              <a:buAutoNum type="alphaLcPeriod"/>
            </a:pPr>
            <a:r>
              <a:rPr lang="en-US" smtClean="0"/>
              <a:t>Address cross-cutting needs</a:t>
            </a:r>
          </a:p>
          <a:p>
            <a:pPr lvl="1">
              <a:lnSpc>
                <a:spcPct val="90000"/>
              </a:lnSpc>
              <a:buFont typeface="Calibri" pitchFamily="34" charset="0"/>
              <a:buAutoNum type="alphaLcPeriod"/>
            </a:pPr>
            <a:r>
              <a:rPr lang="en-US" smtClean="0"/>
              <a:t>Are architecturally significant, i.e. </a:t>
            </a:r>
          </a:p>
          <a:p>
            <a:pPr lvl="2">
              <a:lnSpc>
                <a:spcPct val="90000"/>
              </a:lnSpc>
            </a:pPr>
            <a:r>
              <a:rPr lang="en-US" sz="1800" smtClean="0"/>
              <a:t>Involve most of the actors</a:t>
            </a:r>
          </a:p>
          <a:p>
            <a:pPr lvl="2">
              <a:lnSpc>
                <a:spcPct val="90000"/>
              </a:lnSpc>
            </a:pPr>
            <a:r>
              <a:rPr lang="en-US" sz="1800" smtClean="0"/>
              <a:t>Require critical performance characteristics</a:t>
            </a:r>
          </a:p>
          <a:p>
            <a:endParaRPr lang="en-US" smtClean="0"/>
          </a:p>
        </p:txBody>
      </p:sp>
      <p:sp>
        <p:nvSpPr>
          <p:cNvPr id="3" name="Title 2"/>
          <p:cNvSpPr>
            <a:spLocks noGrp="1"/>
          </p:cNvSpPr>
          <p:nvPr>
            <p:ph type="title"/>
          </p:nvPr>
        </p:nvSpPr>
        <p:spPr/>
        <p:txBody>
          <a:bodyPr/>
          <a:lstStyle/>
          <a:p>
            <a:pPr>
              <a:defRPr/>
            </a:pPr>
            <a:r>
              <a:rPr lang="en-US" dirty="0" smtClean="0"/>
              <a:t>PAP 14 Goals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PAP 14 </a:t>
            </a:r>
            <a:r>
              <a:rPr lang="en-US" dirty="0" err="1" smtClean="0"/>
              <a:t>SpreadSheet</a:t>
            </a:r>
            <a:r>
              <a:rPr lang="en-US" dirty="0" smtClean="0"/>
              <a:t> Priority Tool Criteria</a:t>
            </a:r>
            <a:endParaRPr lang="en-US" dirty="0"/>
          </a:p>
        </p:txBody>
      </p:sp>
      <p:sp>
        <p:nvSpPr>
          <p:cNvPr id="15363" name="TextBox 5"/>
          <p:cNvSpPr txBox="1">
            <a:spLocks noChangeArrowheads="1"/>
          </p:cNvSpPr>
          <p:nvPr/>
        </p:nvSpPr>
        <p:spPr bwMode="auto">
          <a:xfrm>
            <a:off x="990600" y="1828800"/>
            <a:ext cx="6705600" cy="369888"/>
          </a:xfrm>
          <a:prstGeom prst="rect">
            <a:avLst/>
          </a:prstGeom>
          <a:noFill/>
          <a:ln w="9525">
            <a:noFill/>
            <a:miter lim="800000"/>
            <a:headEnd/>
            <a:tailEnd/>
          </a:ln>
        </p:spPr>
        <p:txBody>
          <a:bodyPr>
            <a:spAutoFit/>
          </a:bodyPr>
          <a:lstStyle/>
          <a:p>
            <a:r>
              <a:rPr lang="en-US"/>
              <a:t>Scoring from 0 to 5 points</a:t>
            </a:r>
          </a:p>
        </p:txBody>
      </p:sp>
      <p:graphicFrame>
        <p:nvGraphicFramePr>
          <p:cNvPr id="2" name="Table 1"/>
          <p:cNvGraphicFramePr>
            <a:graphicFrameLocks noGrp="1"/>
          </p:cNvGraphicFramePr>
          <p:nvPr/>
        </p:nvGraphicFramePr>
        <p:xfrm>
          <a:off x="304800" y="2590800"/>
          <a:ext cx="8077199" cy="1676599"/>
        </p:xfrm>
        <a:graphic>
          <a:graphicData uri="http://schemas.openxmlformats.org/drawingml/2006/table">
            <a:tbl>
              <a:tblPr>
                <a:tableStyleId>{B301B821-A1FF-4177-AEE7-76D212191A09}</a:tableStyleId>
              </a:tblPr>
              <a:tblGrid>
                <a:gridCol w="1053777"/>
                <a:gridCol w="632266"/>
                <a:gridCol w="908882"/>
                <a:gridCol w="684955"/>
                <a:gridCol w="811408"/>
                <a:gridCol w="1106466"/>
                <a:gridCol w="779795"/>
                <a:gridCol w="779795"/>
                <a:gridCol w="474199"/>
                <a:gridCol w="845656"/>
              </a:tblGrid>
              <a:tr h="245163">
                <a:tc gridSpan="8">
                  <a:txBody>
                    <a:bodyPr/>
                    <a:lstStyle/>
                    <a:p>
                      <a:pPr algn="ctr" fontAlgn="ctr"/>
                      <a:r>
                        <a:rPr lang="en-US" sz="1500" u="none" strike="noStrike">
                          <a:effectLst/>
                        </a:rPr>
                        <a:t>Criteria for Prioritizing PAP 14 (T&amp;D System Models) Use Cases  (DRAFT Instrument)</a:t>
                      </a:r>
                      <a:endParaRPr lang="en-US" sz="1500" b="1" i="0" u="none" strike="noStrike">
                        <a:effectLst/>
                        <a:latin typeface="Calibri"/>
                      </a:endParaRPr>
                    </a:p>
                  </a:txBody>
                  <a:tcPr marL="7908" marR="7908" marT="7908"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800" b="0" i="0" u="none" strike="noStrike">
                        <a:effectLst/>
                        <a:latin typeface="Calibri"/>
                      </a:endParaRPr>
                    </a:p>
                  </a:txBody>
                  <a:tcPr marL="7908" marR="7908" marT="7908" marB="0" anchor="ctr"/>
                </a:tc>
                <a:tc>
                  <a:txBody>
                    <a:bodyPr/>
                    <a:lstStyle/>
                    <a:p>
                      <a:pPr algn="l" fontAlgn="ctr"/>
                      <a:endParaRPr lang="en-US" sz="800" b="0" i="0" u="none" strike="noStrike">
                        <a:effectLst/>
                        <a:latin typeface="Calibri"/>
                      </a:endParaRPr>
                    </a:p>
                  </a:txBody>
                  <a:tcPr marL="7908" marR="7908" marT="7908" marB="0" anchor="ctr"/>
                </a:tc>
              </a:tr>
              <a:tr h="624770">
                <a:tc gridSpan="4">
                  <a:txBody>
                    <a:bodyPr/>
                    <a:lstStyle/>
                    <a:p>
                      <a:pPr algn="ctr" fontAlgn="ctr"/>
                      <a:r>
                        <a:rPr lang="en-US" sz="1000" u="none" strike="noStrike">
                          <a:effectLst/>
                        </a:rPr>
                        <a:t>Track 1: Key Applications Criteria</a:t>
                      </a:r>
                      <a:endParaRPr lang="en-US" sz="1000" b="1" i="0" u="none" strike="noStrike">
                        <a:effectLst/>
                        <a:latin typeface="Calibri"/>
                      </a:endParaRPr>
                    </a:p>
                  </a:txBody>
                  <a:tcPr marL="7908" marR="7908" marT="7908"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u="none" strike="noStrike">
                          <a:effectLst/>
                        </a:rPr>
                        <a:t>Track 2: Standards Development Criteria</a:t>
                      </a:r>
                      <a:endParaRPr lang="en-US" sz="1000" b="1" i="0" u="none" strike="noStrike">
                        <a:effectLst/>
                        <a:latin typeface="Calibri"/>
                      </a:endParaRPr>
                    </a:p>
                  </a:txBody>
                  <a:tcPr marL="7908" marR="7908" marT="7908"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1000" b="1" i="0" u="none" strike="noStrike">
                        <a:effectLst/>
                        <a:latin typeface="Calibri"/>
                      </a:endParaRPr>
                    </a:p>
                  </a:txBody>
                  <a:tcPr marL="7908" marR="7908" marT="7908" marB="0" anchor="ctr"/>
                </a:tc>
                <a:tc>
                  <a:txBody>
                    <a:bodyPr/>
                    <a:lstStyle/>
                    <a:p>
                      <a:pPr algn="l" fontAlgn="ctr"/>
                      <a:r>
                        <a:rPr lang="en-US" sz="1000" u="none" strike="noStrike">
                          <a:effectLst/>
                        </a:rPr>
                        <a:t>Comment /Lead SDOs</a:t>
                      </a:r>
                      <a:endParaRPr lang="en-US" sz="1000" b="1" i="0" u="none" strike="noStrike">
                        <a:effectLst/>
                        <a:latin typeface="Calibri"/>
                      </a:endParaRPr>
                    </a:p>
                  </a:txBody>
                  <a:tcPr marL="7908" marR="7908" marT="7908" marB="0" anchor="ctr"/>
                </a:tc>
              </a:tr>
              <a:tr h="806666">
                <a:tc>
                  <a:txBody>
                    <a:bodyPr/>
                    <a:lstStyle/>
                    <a:p>
                      <a:pPr algn="l" fontAlgn="ctr"/>
                      <a:r>
                        <a:rPr lang="en-US" sz="800" u="none" strike="noStrike">
                          <a:effectLst/>
                        </a:rPr>
                        <a:t>1A. Addresses Critical Application(s) Needed for smart grid Development</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1B. Supports Cross Cutting Applications</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1C. Addresses Architecturally Significant Issues </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1D. Addresses Application(s) Not Addressed by Others</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2A. Supports critical areas of needed standardization development i.e.relay settings</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2B Defines specific strategies to integrate/harmonize existing standards </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2C. Develops Standards that Support Multiple Applications i.e. Event Models</a:t>
                      </a:r>
                      <a:endParaRPr lang="en-US" sz="800" b="0" i="0" u="none" strike="noStrike">
                        <a:effectLst/>
                        <a:latin typeface="Calibri"/>
                      </a:endParaRPr>
                    </a:p>
                  </a:txBody>
                  <a:tcPr marL="7908" marR="7908" marT="7908" marB="0" anchor="ctr"/>
                </a:tc>
                <a:tc>
                  <a:txBody>
                    <a:bodyPr/>
                    <a:lstStyle/>
                    <a:p>
                      <a:pPr algn="l" fontAlgn="ctr"/>
                      <a:r>
                        <a:rPr lang="en-US" sz="800" u="none" strike="noStrike">
                          <a:effectLst/>
                        </a:rPr>
                        <a:t>2D.  Addresses specific critical technical issues necessary for standards integration</a:t>
                      </a:r>
                      <a:endParaRPr lang="en-US" sz="800" b="0" i="0" u="none" strike="noStrike">
                        <a:effectLst/>
                        <a:latin typeface="Calibri"/>
                      </a:endParaRPr>
                    </a:p>
                  </a:txBody>
                  <a:tcPr marL="7908" marR="7908" marT="7908" marB="0" anchor="ctr"/>
                </a:tc>
                <a:tc>
                  <a:txBody>
                    <a:bodyPr/>
                    <a:lstStyle/>
                    <a:p>
                      <a:pPr algn="ctr" fontAlgn="ctr"/>
                      <a:r>
                        <a:rPr lang="en-US" sz="1200" u="none" strike="noStrike">
                          <a:effectLst/>
                        </a:rPr>
                        <a:t>Total Score</a:t>
                      </a:r>
                      <a:endParaRPr lang="en-US" sz="1200" b="1" i="0" u="none" strike="noStrike">
                        <a:effectLst/>
                        <a:latin typeface="Calibri"/>
                      </a:endParaRPr>
                    </a:p>
                  </a:txBody>
                  <a:tcPr marL="7908" marR="7908" marT="7908" marB="0" anchor="ctr"/>
                </a:tc>
                <a:tc>
                  <a:txBody>
                    <a:bodyPr/>
                    <a:lstStyle/>
                    <a:p>
                      <a:pPr algn="l" fontAlgn="ctr"/>
                      <a:endParaRPr lang="en-US" sz="800" b="0" i="0" u="none" strike="noStrike" dirty="0">
                        <a:effectLst/>
                        <a:latin typeface="Calibri"/>
                      </a:endParaRPr>
                    </a:p>
                  </a:txBody>
                  <a:tcPr marL="7908" marR="7908" marT="7908" marB="0"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Format of PAP 14 Spreadsheet Priority Tool</a:t>
            </a:r>
            <a:endParaRPr lang="en-US" dirty="0"/>
          </a:p>
        </p:txBody>
      </p:sp>
      <p:graphicFrame>
        <p:nvGraphicFramePr>
          <p:cNvPr id="5" name="Table 4"/>
          <p:cNvGraphicFramePr>
            <a:graphicFrameLocks noGrp="1"/>
          </p:cNvGraphicFramePr>
          <p:nvPr/>
        </p:nvGraphicFramePr>
        <p:xfrm>
          <a:off x="304800" y="2265363"/>
          <a:ext cx="8077200" cy="2783927"/>
        </p:xfrm>
        <a:graphic>
          <a:graphicData uri="http://schemas.openxmlformats.org/drawingml/2006/table">
            <a:tbl>
              <a:tblPr/>
              <a:tblGrid>
                <a:gridCol w="777992"/>
                <a:gridCol w="834918"/>
                <a:gridCol w="843351"/>
                <a:gridCol w="506011"/>
                <a:gridCol w="727391"/>
                <a:gridCol w="548179"/>
                <a:gridCol w="649381"/>
                <a:gridCol w="885519"/>
                <a:gridCol w="624080"/>
                <a:gridCol w="624080"/>
                <a:gridCol w="379508"/>
                <a:gridCol w="676790"/>
              </a:tblGrid>
              <a:tr h="500077">
                <a:tc gridSpan="2">
                  <a:txBody>
                    <a:bodyPr/>
                    <a:lstStyle/>
                    <a:p>
                      <a:pPr algn="l" fontAlgn="ctr"/>
                      <a:r>
                        <a:rPr lang="en-US" sz="800" b="1" i="0" u="none" strike="noStrike">
                          <a:effectLst/>
                          <a:latin typeface="Calibri"/>
                        </a:rPr>
                        <a:t>Note: </a:t>
                      </a:r>
                      <a:r>
                        <a:rPr lang="en-US" sz="800" b="1" i="0" u="none" strike="noStrike">
                          <a:solidFill>
                            <a:srgbClr val="333399"/>
                          </a:solidFill>
                          <a:effectLst/>
                          <a:latin typeface="Calibri"/>
                        </a:rPr>
                        <a:t>Blue=Ops Driven Sources (Ops)</a:t>
                      </a:r>
                      <a:r>
                        <a:rPr lang="en-US" sz="800" b="1" i="0" u="none" strike="noStrike">
                          <a:effectLst/>
                          <a:latin typeface="Calibri"/>
                        </a:rPr>
                        <a:t>, </a:t>
                      </a:r>
                      <a:r>
                        <a:rPr lang="en-US" sz="800" b="1" i="0" u="none" strike="noStrike">
                          <a:solidFill>
                            <a:srgbClr val="008000"/>
                          </a:solidFill>
                          <a:effectLst/>
                          <a:latin typeface="Calibri"/>
                        </a:rPr>
                        <a:t>Green=Standards Driven Sources (STD</a:t>
                      </a:r>
                      <a:r>
                        <a:rPr lang="en-US" sz="800" b="1" i="0" u="none" strike="noStrike">
                          <a:solidFill>
                            <a:srgbClr val="99CC00"/>
                          </a:solidFill>
                          <a:effectLst/>
                          <a:latin typeface="Calibri"/>
                        </a:rPr>
                        <a:t>),</a:t>
                      </a:r>
                      <a:r>
                        <a:rPr lang="en-US" sz="800" b="1" i="0" u="none" strike="noStrike">
                          <a:solidFill>
                            <a:srgbClr val="99CCFF"/>
                          </a:solidFill>
                          <a:effectLst/>
                          <a:latin typeface="Calibri"/>
                        </a:rPr>
                        <a:t> Blue/Gray=Other Contributions(Cont)</a:t>
                      </a:r>
                      <a:endParaRPr lang="en-US" sz="800" b="1" i="0" u="none" strike="noStrike">
                        <a:effectLst/>
                        <a:latin typeface="Calibri"/>
                      </a:endParaRPr>
                    </a:p>
                  </a:txBody>
                  <a:tcPr marL="6330" marR="6330" marT="63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ctr" fontAlgn="ctr"/>
                      <a:r>
                        <a:rPr lang="en-US" sz="800" b="1" i="0" u="none" strike="noStrike">
                          <a:effectLst/>
                          <a:latin typeface="Calibri"/>
                        </a:rPr>
                        <a:t>Track 1: Key Applications Criteria</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800" b="1" i="0" u="none" strike="noStrike">
                          <a:effectLst/>
                          <a:latin typeface="Calibri"/>
                        </a:rPr>
                        <a:t>Track 2: Standards Development Criteria</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endParaRPr lang="en-US" sz="800" b="1" i="0" u="none" strike="noStrike">
                        <a:effectLst/>
                        <a:latin typeface="Calibri"/>
                      </a:endParaRPr>
                    </a:p>
                  </a:txBody>
                  <a:tcPr marL="6330" marR="6330" marT="63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800" b="1" i="0" u="none" strike="noStrike">
                          <a:effectLst/>
                          <a:latin typeface="Calibri"/>
                        </a:rPr>
                        <a:t>Comment /Lead SDOs</a:t>
                      </a:r>
                    </a:p>
                  </a:txBody>
                  <a:tcPr marL="6330" marR="6330" marT="6330" marB="0" anchor="ctr">
                    <a:lnL>
                      <a:noFill/>
                    </a:lnL>
                    <a:lnR>
                      <a:noFill/>
                    </a:lnR>
                    <a:lnT>
                      <a:noFill/>
                    </a:lnT>
                    <a:lnB>
                      <a:noFill/>
                    </a:lnB>
                  </a:tcPr>
                </a:tc>
              </a:tr>
              <a:tr h="645670">
                <a:tc>
                  <a:txBody>
                    <a:bodyPr/>
                    <a:lstStyle/>
                    <a:p>
                      <a:pPr algn="l" fontAlgn="ctr"/>
                      <a:r>
                        <a:rPr lang="en-US" sz="700" b="1" i="0" u="none" strike="noStrike">
                          <a:effectLst/>
                          <a:latin typeface="Calibri"/>
                        </a:rPr>
                        <a:t>Use Case Title/Category</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1" i="0" u="none" strike="noStrike">
                          <a:effectLst/>
                          <a:latin typeface="Calibri"/>
                        </a:rPr>
                        <a:t>Relationship to Other Use Cases</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0" i="0" u="none" strike="noStrike">
                          <a:effectLst/>
                          <a:latin typeface="Calibri"/>
                        </a:rPr>
                        <a:t>1A. Addresses Critical Application(s) Needed for smart grid Development</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effectLst/>
                          <a:latin typeface="Calibri"/>
                        </a:rPr>
                        <a:t>1B. Supports Cross Cutting Applications</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effectLst/>
                          <a:latin typeface="Calibri"/>
                        </a:rPr>
                        <a:t>1C. Addresses Architecturally Significant Issues </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effectLst/>
                          <a:latin typeface="Calibri"/>
                        </a:rPr>
                        <a:t>1D. Addresses Application(s) Not Addressed by Others</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700" b="0" i="0" u="none" strike="noStrike">
                          <a:effectLst/>
                          <a:latin typeface="Calibri"/>
                        </a:rPr>
                        <a:t>2A. Supports critical areas of needed standardization development i.e.relay settings</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0" i="0" u="none" strike="noStrike">
                          <a:effectLst/>
                          <a:latin typeface="Calibri"/>
                        </a:rPr>
                        <a:t>2B Defines specific strategies to integrate/harmonize existing standards </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0" i="0" u="none" strike="noStrike">
                          <a:effectLst/>
                          <a:latin typeface="Calibri"/>
                        </a:rPr>
                        <a:t>2C. Develops Standards that Support Multiple Applications i.e. Event Models</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0" i="0" u="none" strike="noStrike">
                          <a:effectLst/>
                          <a:latin typeface="Calibri"/>
                        </a:rPr>
                        <a:t>2D.  Addresses specific critical technical issues necessary for standards integration</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ctr" fontAlgn="ctr"/>
                      <a:r>
                        <a:rPr lang="en-US" sz="900" b="1" i="0" u="none" strike="noStrike">
                          <a:effectLst/>
                          <a:latin typeface="Calibri"/>
                        </a:rPr>
                        <a:t>Total Score</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700" b="0" i="0" u="none" strike="noStrike">
                        <a:effectLst/>
                        <a:latin typeface="Calibri"/>
                      </a:endParaRPr>
                    </a:p>
                  </a:txBody>
                  <a:tcPr marL="6330" marR="6330" marT="6330" marB="0" anchor="ctr">
                    <a:lnL w="6350" cap="flat" cmpd="sng" algn="ctr">
                      <a:solidFill>
                        <a:srgbClr val="000000"/>
                      </a:solidFill>
                      <a:prstDash val="solid"/>
                      <a:round/>
                      <a:headEnd type="none" w="med" len="med"/>
                      <a:tailEnd type="none" w="med" len="med"/>
                    </a:lnL>
                    <a:lnR>
                      <a:noFill/>
                    </a:lnR>
                    <a:lnT>
                      <a:noFill/>
                    </a:lnT>
                    <a:lnB>
                      <a:noFill/>
                    </a:lnB>
                  </a:tcPr>
                </a:tc>
              </a:tr>
              <a:tr h="430446">
                <a:tc>
                  <a:txBody>
                    <a:bodyPr/>
                    <a:lstStyle/>
                    <a:p>
                      <a:pPr algn="l" fontAlgn="ctr"/>
                      <a:r>
                        <a:rPr lang="en-US" sz="800" b="0" i="0" u="none" strike="noStrike">
                          <a:effectLst/>
                          <a:latin typeface="Calibri"/>
                        </a:rPr>
                        <a:t>Transmission Bus Load Model (TBLM)</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l" fontAlgn="ctr"/>
                      <a:r>
                        <a:rPr lang="en-US" sz="700" b="0" i="0" u="none" strike="noStrike">
                          <a:effectLst/>
                          <a:latin typeface="Calibri"/>
                        </a:rPr>
                        <a:t>Information Support for WASA, OPF-SCD, SCA, DSA, WAMCS, REST</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pl-PL" sz="700" b="0" i="0" u="none" strike="noStrike">
                          <a:effectLst/>
                          <a:latin typeface="Calibri"/>
                        </a:rPr>
                        <a:t>IEC TC 57 WG 13</a:t>
                      </a:r>
                    </a:p>
                  </a:txBody>
                  <a:tcPr marL="6330" marR="6330" marT="6330" marB="0" anchor="ctr">
                    <a:lnL w="6350" cap="flat" cmpd="sng" algn="ctr">
                      <a:solidFill>
                        <a:srgbClr val="000000"/>
                      </a:solidFill>
                      <a:prstDash val="solid"/>
                      <a:round/>
                      <a:headEnd type="none" w="med" len="med"/>
                      <a:tailEnd type="none" w="med" len="med"/>
                    </a:lnL>
                    <a:lnR>
                      <a:noFill/>
                    </a:lnR>
                    <a:lnT>
                      <a:noFill/>
                    </a:lnT>
                    <a:lnB>
                      <a:noFill/>
                    </a:lnB>
                  </a:tcPr>
                </a:tc>
              </a:tr>
              <a:tr h="538058">
                <a:tc>
                  <a:txBody>
                    <a:bodyPr/>
                    <a:lstStyle/>
                    <a:p>
                      <a:pPr algn="l" fontAlgn="ctr"/>
                      <a:r>
                        <a:rPr lang="en-US" sz="800" b="0" i="0" u="none" strike="noStrike">
                          <a:solidFill>
                            <a:srgbClr val="000000"/>
                          </a:solidFill>
                          <a:effectLst/>
                          <a:latin typeface="Calibri"/>
                        </a:rPr>
                        <a:t>Wide Area Situational Awareness (WASA, incl. SE)</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l" fontAlgn="ctr"/>
                      <a:r>
                        <a:rPr lang="en-US" sz="700" b="0" i="0" u="none" strike="noStrike">
                          <a:effectLst/>
                          <a:latin typeface="Calibri"/>
                        </a:rPr>
                        <a:t>Uses TBLM information; information suppport for OPF-SCD, SCA, DSA, WAMCS, REST</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n-US" sz="700" b="0" i="0" u="none" strike="noStrike">
                          <a:effectLst/>
                          <a:latin typeface="Calibri"/>
                        </a:rPr>
                        <a:t>IEEE PSRC</a:t>
                      </a:r>
                    </a:p>
                  </a:txBody>
                  <a:tcPr marL="6330" marR="6330" marT="6330" marB="0" anchor="ctr">
                    <a:lnL w="6350" cap="flat" cmpd="sng" algn="ctr">
                      <a:solidFill>
                        <a:srgbClr val="000000"/>
                      </a:solidFill>
                      <a:prstDash val="solid"/>
                      <a:round/>
                      <a:headEnd type="none" w="med" len="med"/>
                      <a:tailEnd type="none" w="med" len="med"/>
                    </a:lnL>
                    <a:lnR>
                      <a:noFill/>
                    </a:lnR>
                    <a:lnT>
                      <a:noFill/>
                    </a:lnT>
                    <a:lnB>
                      <a:noFill/>
                    </a:lnB>
                  </a:tcPr>
                </a:tc>
              </a:tr>
              <a:tr h="664660">
                <a:tc>
                  <a:txBody>
                    <a:bodyPr/>
                    <a:lstStyle/>
                    <a:p>
                      <a:pPr algn="l" fontAlgn="ctr"/>
                      <a:r>
                        <a:rPr lang="en-US" sz="800" b="0" i="0" u="none" strike="noStrike">
                          <a:solidFill>
                            <a:srgbClr val="000000"/>
                          </a:solidFill>
                          <a:effectLst/>
                          <a:latin typeface="Calibri"/>
                        </a:rPr>
                        <a:t>Optimal Power Flow and Security Constraint Dispatch (OPF-SCD)</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l" fontAlgn="ctr"/>
                      <a:r>
                        <a:rPr lang="en-US" sz="700" b="0" i="0" u="none" strike="noStrike">
                          <a:effectLst/>
                          <a:latin typeface="Calibri"/>
                        </a:rPr>
                        <a:t>Uses TBLM and WASA information; information suppport for  SCA,  WAMCS, REST</a:t>
                      </a:r>
                    </a:p>
                  </a:txBody>
                  <a:tcPr marL="6330" marR="6330" marT="633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700" b="0" i="0" u="none" strike="noStrike">
                          <a:effectLst/>
                          <a:latin typeface="Calibri"/>
                        </a:rPr>
                        <a:t> </a:t>
                      </a:r>
                    </a:p>
                  </a:txBody>
                  <a:tcPr marL="6330" marR="6330" marT="633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en-US" sz="700" b="0" i="0" u="none" strike="noStrike" dirty="0">
                          <a:effectLst/>
                          <a:latin typeface="Calibri"/>
                        </a:rPr>
                        <a:t>IEC TC 57 WG 10, 19/IEEE PSRC</a:t>
                      </a:r>
                    </a:p>
                  </a:txBody>
                  <a:tcPr marL="6330" marR="6330" marT="633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p:cNvSpPr>
          <p:nvPr>
            <p:ph type="body" idx="15"/>
          </p:nvPr>
        </p:nvSpPr>
        <p:spPr/>
        <p:txBody>
          <a:bodyPr/>
          <a:lstStyle/>
          <a:p>
            <a:r>
              <a:rPr lang="en-US" altLang="ja-JP" smtClean="0"/>
              <a:t>Fault Location</a:t>
            </a:r>
          </a:p>
          <a:p>
            <a:r>
              <a:rPr lang="en-US" altLang="ja-JP" smtClean="0"/>
              <a:t>Automated Fault Analysis</a:t>
            </a:r>
          </a:p>
          <a:p>
            <a:r>
              <a:rPr lang="en-US" altLang="ja-JP" smtClean="0"/>
              <a:t>Back-up protection</a:t>
            </a:r>
          </a:p>
          <a:p>
            <a:r>
              <a:rPr lang="en-US" altLang="ja-JP" smtClean="0"/>
              <a:t>Protective relay application testing</a:t>
            </a:r>
          </a:p>
          <a:p>
            <a:r>
              <a:rPr lang="en-US" altLang="ja-JP" smtClean="0"/>
              <a:t>State Estimation</a:t>
            </a:r>
          </a:p>
          <a:p>
            <a:r>
              <a:rPr lang="en-US" altLang="ja-JP" smtClean="0"/>
              <a:t>Electronic Tagging</a:t>
            </a:r>
          </a:p>
          <a:p>
            <a:endParaRPr lang="en-US" altLang="ja-JP" smtClean="0"/>
          </a:p>
          <a:p>
            <a:endParaRPr lang="en-US" smtClean="0"/>
          </a:p>
        </p:txBody>
      </p:sp>
      <p:sp>
        <p:nvSpPr>
          <p:cNvPr id="17410" name="Rectangle 2"/>
          <p:cNvSpPr>
            <a:spLocks noGrp="1"/>
          </p:cNvSpPr>
          <p:nvPr>
            <p:ph type="title"/>
          </p:nvPr>
        </p:nvSpPr>
        <p:spPr/>
        <p:txBody>
          <a:bodyPr/>
          <a:lstStyle/>
          <a:p>
            <a:r>
              <a:rPr lang="en-US" smtClean="0"/>
              <a:t>PAP 14 Additional Use Cases From Twiki Contributions</a:t>
            </a: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Applications Driving Standards Harmonization</a:t>
            </a:r>
            <a:endParaRPr lang="en-US" dirty="0"/>
          </a:p>
        </p:txBody>
      </p:sp>
      <p:pic>
        <p:nvPicPr>
          <p:cNvPr id="18435" name="Picture 2"/>
          <p:cNvPicPr>
            <a:picLocks noGrp="1" noChangeAspect="1" noChangeArrowheads="1"/>
          </p:cNvPicPr>
          <p:nvPr>
            <p:ph sz="quarter" idx="15"/>
          </p:nvPr>
        </p:nvPicPr>
        <p:blipFill>
          <a:blip r:embed="rId2" cstate="print"/>
          <a:srcRect/>
          <a:stretch>
            <a:fillRect/>
          </a:stretch>
        </p:blipFill>
        <p:spPr>
          <a:xfrm>
            <a:off x="304800" y="1600200"/>
            <a:ext cx="8077200" cy="35052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t>Applications Driving Standards </a:t>
            </a:r>
            <a:r>
              <a:rPr lang="en-US" dirty="0" smtClean="0"/>
              <a:t>Harmonization Continued</a:t>
            </a:r>
            <a:endParaRPr lang="en-US" dirty="0"/>
          </a:p>
        </p:txBody>
      </p:sp>
      <p:pic>
        <p:nvPicPr>
          <p:cNvPr id="19459" name="Picture 2"/>
          <p:cNvPicPr>
            <a:picLocks noGrp="1" noChangeAspect="1" noChangeArrowheads="1"/>
          </p:cNvPicPr>
          <p:nvPr>
            <p:ph sz="quarter" idx="15"/>
          </p:nvPr>
        </p:nvPicPr>
        <p:blipFill>
          <a:blip r:embed="rId2" cstate="print"/>
          <a:srcRect/>
          <a:stretch>
            <a:fillRect/>
          </a:stretch>
        </p:blipFill>
        <p:spPr>
          <a:xfrm>
            <a:off x="377825" y="1371600"/>
            <a:ext cx="7927975" cy="3843338"/>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p:cNvSpPr>
          <p:nvPr>
            <p:ph type="body" idx="15"/>
          </p:nvPr>
        </p:nvSpPr>
        <p:spPr/>
        <p:txBody>
          <a:bodyPr/>
          <a:lstStyle/>
          <a:p>
            <a:r>
              <a:rPr lang="en-US" smtClean="0"/>
              <a:t>Dynamic Settings based on Real-Time Conditions</a:t>
            </a:r>
          </a:p>
          <a:p>
            <a:r>
              <a:rPr lang="en-US" smtClean="0"/>
              <a:t>Reclosing Supervision Based on Smart Grid Data</a:t>
            </a:r>
          </a:p>
          <a:p>
            <a:r>
              <a:rPr lang="en-US" smtClean="0"/>
              <a:t>Conservation Voltage Reduction</a:t>
            </a:r>
          </a:p>
          <a:p>
            <a:r>
              <a:rPr lang="en-US" smtClean="0"/>
              <a:t>Fault Location</a:t>
            </a:r>
          </a:p>
          <a:p>
            <a:r>
              <a:rPr lang="en-US" smtClean="0"/>
              <a:t>Applications of Power Quality Data</a:t>
            </a:r>
          </a:p>
          <a:p>
            <a:r>
              <a:rPr lang="en-US" smtClean="0"/>
              <a:t>Time Management (Local and Wide Area)</a:t>
            </a:r>
          </a:p>
          <a:p>
            <a:r>
              <a:rPr lang="en-US" smtClean="0"/>
              <a:t>Applications of GOOSE</a:t>
            </a:r>
          </a:p>
          <a:p>
            <a:r>
              <a:rPr lang="en-US" smtClean="0"/>
              <a:t>Distributed Energy Resources Protection</a:t>
            </a:r>
          </a:p>
          <a:p>
            <a:r>
              <a:rPr lang="en-US" smtClean="0"/>
              <a:t>Load Shedding and Load Based Applications</a:t>
            </a:r>
          </a:p>
          <a:p>
            <a:endParaRPr lang="en-US" smtClean="0"/>
          </a:p>
          <a:p>
            <a:endParaRPr lang="en-US" smtClean="0"/>
          </a:p>
        </p:txBody>
      </p:sp>
      <p:sp>
        <p:nvSpPr>
          <p:cNvPr id="20482" name="Rectangle 2"/>
          <p:cNvSpPr>
            <a:spLocks noGrp="1"/>
          </p:cNvSpPr>
          <p:nvPr>
            <p:ph type="title"/>
          </p:nvPr>
        </p:nvSpPr>
        <p:spPr/>
        <p:txBody>
          <a:bodyPr>
            <a:normAutofit fontScale="90000"/>
          </a:bodyPr>
          <a:lstStyle/>
          <a:p>
            <a:r>
              <a:rPr lang="en-US" smtClean="0"/>
              <a:t>IEEE PES Power Systems Relay Committee (PSRC) H2 Use Cases</a:t>
            </a:r>
            <a:endParaRPr lang="en-US" dirty="0" smtClean="0"/>
          </a:p>
        </p:txBody>
      </p:sp>
      <p:sp>
        <p:nvSpPr>
          <p:cNvPr id="20484" name="Text Box 4"/>
          <p:cNvSpPr txBox="1">
            <a:spLocks noChangeArrowheads="1"/>
          </p:cNvSpPr>
          <p:nvPr/>
        </p:nvSpPr>
        <p:spPr bwMode="auto">
          <a:xfrm>
            <a:off x="381000" y="1066800"/>
            <a:ext cx="7239000" cy="457200"/>
          </a:xfrm>
          <a:prstGeom prst="rect">
            <a:avLst/>
          </a:prstGeom>
          <a:noFill/>
          <a:ln w="9525">
            <a:noFill/>
            <a:miter lim="800000"/>
            <a:headEnd/>
            <a:tailEnd/>
          </a:ln>
        </p:spPr>
        <p:txBody>
          <a:bodyPr>
            <a:spAutoFit/>
          </a:bodyPr>
          <a:lstStyle/>
          <a:p>
            <a:pPr>
              <a:spcBef>
                <a:spcPct val="50000"/>
              </a:spcBef>
            </a:pPr>
            <a:r>
              <a:rPr lang="en-US" sz="2400"/>
              <a:t>H2 Applications for Smart Grid, Chair Mark Simon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sz="quarter" idx="15"/>
          </p:nvPr>
        </p:nvSpPr>
        <p:spPr>
          <a:xfrm>
            <a:off x="304800" y="1143000"/>
            <a:ext cx="8077200" cy="5105400"/>
          </a:xfrm>
        </p:spPr>
        <p:txBody>
          <a:bodyPr/>
          <a:lstStyle/>
          <a:p>
            <a:r>
              <a:rPr lang="en-US" smtClean="0"/>
              <a:t>•AdvancedAutoRestoration.doc </a:t>
            </a:r>
          </a:p>
          <a:p>
            <a:r>
              <a:rPr lang="en-US" smtClean="0"/>
              <a:t>•AutomatedControlBaseline.doc </a:t>
            </a:r>
          </a:p>
          <a:p>
            <a:r>
              <a:rPr lang="en-US" smtClean="0"/>
              <a:t>•ContingencyAnalysisBaseline.doc </a:t>
            </a:r>
          </a:p>
          <a:p>
            <a:r>
              <a:rPr lang="en-US" smtClean="0"/>
              <a:t>•ContingencyAnalysisFuture.doc </a:t>
            </a:r>
          </a:p>
          <a:p>
            <a:r>
              <a:rPr lang="en-US" smtClean="0"/>
              <a:t>•EmergencyOperationsBaseline.doc </a:t>
            </a:r>
          </a:p>
          <a:p>
            <a:r>
              <a:rPr lang="en-US" smtClean="0"/>
              <a:t>•Inter-AreaOscillationDamping.doc </a:t>
            </a:r>
          </a:p>
          <a:p>
            <a:r>
              <a:rPr lang="en-US" smtClean="0"/>
              <a:t>•Self_healing_grid.doc </a:t>
            </a:r>
          </a:p>
          <a:p>
            <a:r>
              <a:rPr lang="en-US" smtClean="0"/>
              <a:t>•SynchroPhasorDomainDescription.doc </a:t>
            </a:r>
          </a:p>
          <a:p>
            <a:r>
              <a:rPr lang="en-US" smtClean="0"/>
              <a:t>•VoltageSecurity.doc </a:t>
            </a:r>
          </a:p>
          <a:p>
            <a:r>
              <a:rPr lang="en-US" smtClean="0"/>
              <a:t>•Wide-Area_Wind_Generation_Forecasting.doc </a:t>
            </a:r>
          </a:p>
          <a:p>
            <a:r>
              <a:rPr lang="en-US" smtClean="0"/>
              <a:t>•EnterpriseManagementGenericUseCase.doc </a:t>
            </a:r>
          </a:p>
          <a:p>
            <a:r>
              <a:rPr lang="en-US" smtClean="0"/>
              <a:t>•System Wide Automatic Voltage Control (SAVC) </a:t>
            </a:r>
          </a:p>
          <a:p>
            <a:endParaRPr lang="en-US" smtClean="0"/>
          </a:p>
        </p:txBody>
      </p:sp>
      <p:sp>
        <p:nvSpPr>
          <p:cNvPr id="3" name="Title 2"/>
          <p:cNvSpPr>
            <a:spLocks noGrp="1"/>
          </p:cNvSpPr>
          <p:nvPr>
            <p:ph type="title"/>
          </p:nvPr>
        </p:nvSpPr>
        <p:spPr/>
        <p:txBody>
          <a:bodyPr>
            <a:normAutofit fontScale="90000"/>
          </a:bodyPr>
          <a:lstStyle/>
          <a:p>
            <a:pPr>
              <a:defRPr/>
            </a:pPr>
            <a:r>
              <a:rPr lang="en-US" dirty="0" smtClean="0"/>
              <a:t>Use Cases from Prior Work (EPRI </a:t>
            </a:r>
            <a:r>
              <a:rPr lang="en-US" dirty="0" err="1" smtClean="0"/>
              <a:t>IntelliGrid</a:t>
            </a:r>
            <a:r>
              <a:rPr lang="en-US" dirty="0" smtClean="0"/>
              <a:t> Posted on SGIP Interoperability Knowledge Base)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endParaRPr lang="en-US"/>
          </a:p>
        </p:txBody>
      </p:sp>
      <p:sp>
        <p:nvSpPr>
          <p:cNvPr id="22530" name="Rectangle 4"/>
          <p:cNvSpPr>
            <a:spLocks noGrp="1"/>
          </p:cNvSpPr>
          <p:nvPr>
            <p:ph type="title"/>
          </p:nvPr>
        </p:nvSpPr>
        <p:spPr/>
        <p:txBody>
          <a:bodyPr/>
          <a:lstStyle/>
          <a:p>
            <a:r>
              <a:rPr lang="en-US" smtClean="0"/>
              <a:t>Generic Standards Integration Harmonization Issues</a:t>
            </a:r>
            <a:endParaRPr lang="en-US" dirty="0" smtClean="0"/>
          </a:p>
        </p:txBody>
      </p:sp>
      <p:sp>
        <p:nvSpPr>
          <p:cNvPr id="22531" name="Rectangle 6"/>
          <p:cNvSpPr>
            <a:spLocks noChangeArrowheads="1"/>
          </p:cNvSpPr>
          <p:nvPr/>
        </p:nvSpPr>
        <p:spPr bwMode="auto">
          <a:xfrm>
            <a:off x="0" y="12906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2532" name="Object 5"/>
          <p:cNvGraphicFramePr>
            <a:graphicFrameLocks noChangeAspect="1"/>
          </p:cNvGraphicFramePr>
          <p:nvPr/>
        </p:nvGraphicFramePr>
        <p:xfrm>
          <a:off x="1524000" y="989013"/>
          <a:ext cx="5410200" cy="4735512"/>
        </p:xfrm>
        <a:graphic>
          <a:graphicData uri="http://schemas.openxmlformats.org/presentationml/2006/ole">
            <p:oleObj spid="_x0000_s3074" r:id="rId3" imgW="5169694" imgH="5058728"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Should a Library Look Like</a:t>
            </a:r>
            <a:endParaRPr lang="en-US" dirty="0"/>
          </a:p>
        </p:txBody>
      </p:sp>
      <p:sp>
        <p:nvSpPr>
          <p:cNvPr id="6" name="Content Placeholder 5"/>
          <p:cNvSpPr>
            <a:spLocks noGrp="1"/>
          </p:cNvSpPr>
          <p:nvPr>
            <p:ph idx="1"/>
          </p:nvPr>
        </p:nvSpPr>
        <p:spPr>
          <a:xfrm>
            <a:off x="228600" y="914400"/>
            <a:ext cx="8229600" cy="5257800"/>
          </a:xfrm>
        </p:spPr>
        <p:txBody>
          <a:bodyPr>
            <a:normAutofit fontScale="77500" lnSpcReduction="20000"/>
          </a:bodyPr>
          <a:lstStyle/>
          <a:p>
            <a:r>
              <a:rPr lang="en-US" dirty="0" smtClean="0"/>
              <a:t>Components</a:t>
            </a:r>
          </a:p>
          <a:p>
            <a:pPr lvl="1"/>
            <a:r>
              <a:rPr lang="en-US" dirty="0" smtClean="0"/>
              <a:t>CIM, 61850, SEP2.0, FSGIM, NAESB, …</a:t>
            </a:r>
          </a:p>
          <a:p>
            <a:r>
              <a:rPr lang="en-US" dirty="0" smtClean="0"/>
              <a:t>Versioning</a:t>
            </a:r>
          </a:p>
          <a:p>
            <a:r>
              <a:rPr lang="en-US" dirty="0" smtClean="0"/>
              <a:t>Disclaimers and copyright notices</a:t>
            </a:r>
          </a:p>
          <a:p>
            <a:r>
              <a:rPr lang="en-US" dirty="0" smtClean="0"/>
              <a:t>What else</a:t>
            </a:r>
            <a:r>
              <a:rPr lang="en-US" dirty="0" smtClean="0"/>
              <a:t>????</a:t>
            </a:r>
          </a:p>
          <a:p>
            <a:pPr lvl="1"/>
            <a:r>
              <a:rPr lang="en-US" dirty="0" smtClean="0"/>
              <a:t>Mapping from model to model</a:t>
            </a:r>
          </a:p>
          <a:p>
            <a:pPr lvl="1"/>
            <a:r>
              <a:rPr lang="en-US" dirty="0" smtClean="0"/>
              <a:t>What do we need to do to facilitate how to use these standards</a:t>
            </a:r>
            <a:endParaRPr lang="en-US" dirty="0" smtClean="0"/>
          </a:p>
          <a:p>
            <a:r>
              <a:rPr lang="en-US" dirty="0" smtClean="0"/>
              <a:t>Repository vs. Registry?</a:t>
            </a:r>
          </a:p>
          <a:p>
            <a:pPr lvl="1"/>
            <a:r>
              <a:rPr lang="en-US" dirty="0" smtClean="0"/>
              <a:t>Needs for current version (reference) as well as frozen version (copy)</a:t>
            </a:r>
          </a:p>
          <a:p>
            <a:pPr lvl="1"/>
            <a:r>
              <a:rPr lang="en-US" dirty="0" smtClean="0"/>
              <a:t>How to distinguish between working copies and reference copies.</a:t>
            </a:r>
          </a:p>
          <a:p>
            <a:r>
              <a:rPr lang="en-US" dirty="0" smtClean="0"/>
              <a:t>What is use case for such a library?</a:t>
            </a:r>
          </a:p>
          <a:p>
            <a:pPr lvl="1"/>
            <a:r>
              <a:rPr lang="en-US" dirty="0" smtClean="0"/>
              <a:t>For study of standards and their relationships</a:t>
            </a:r>
          </a:p>
          <a:p>
            <a:pPr lvl="1"/>
            <a:r>
              <a:rPr lang="en-US" dirty="0" smtClean="0"/>
              <a:t>What kind of uses people have made of the models</a:t>
            </a:r>
            <a:endParaRPr lang="en-US" dirty="0" smtClean="0"/>
          </a:p>
          <a:p>
            <a:pPr lvl="1"/>
            <a:endParaRPr lang="en-US" dirty="0"/>
          </a:p>
        </p:txBody>
      </p:sp>
      <p:sp>
        <p:nvSpPr>
          <p:cNvPr id="3" name="Date Placeholder 2"/>
          <p:cNvSpPr>
            <a:spLocks noGrp="1"/>
          </p:cNvSpPr>
          <p:nvPr>
            <p:ph type="dt" sz="half" idx="10"/>
          </p:nvPr>
        </p:nvSpPr>
        <p:spPr/>
        <p:txBody>
          <a:bodyPr/>
          <a:lstStyle/>
          <a:p>
            <a:fld id="{F3AB585D-4D92-4BB3-AFB0-20B53EE6E6C8}" type="datetime1">
              <a:rPr lang="en-US" smtClean="0"/>
              <a:pPr/>
              <a:t>3/30/2011</a:t>
            </a:fld>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type="body" idx="15"/>
          </p:nvPr>
        </p:nvSpPr>
        <p:spPr/>
        <p:txBody>
          <a:bodyPr/>
          <a:lstStyle/>
          <a:p>
            <a:r>
              <a:rPr lang="en-US" smtClean="0"/>
              <a:t>Finalize Initial List of Candidate Use Cases</a:t>
            </a:r>
          </a:p>
          <a:p>
            <a:r>
              <a:rPr lang="en-US" smtClean="0"/>
              <a:t>Complete Criteria for Prioritizing</a:t>
            </a:r>
          </a:p>
          <a:p>
            <a:r>
              <a:rPr lang="en-US" smtClean="0"/>
              <a:t>Reach out to T&amp;D DEWG, SDOs and Consortia, S for participation</a:t>
            </a:r>
          </a:p>
          <a:p>
            <a:r>
              <a:rPr lang="en-US" smtClean="0"/>
              <a:t>If you are interested in participating please send an email to Joe Hughes: email reefarch.gmail.com</a:t>
            </a:r>
          </a:p>
        </p:txBody>
      </p:sp>
      <p:sp>
        <p:nvSpPr>
          <p:cNvPr id="23554" name="Rectangle 2"/>
          <p:cNvSpPr>
            <a:spLocks noGrp="1"/>
          </p:cNvSpPr>
          <p:nvPr>
            <p:ph type="title"/>
          </p:nvPr>
        </p:nvSpPr>
        <p:spPr/>
        <p:txBody>
          <a:bodyPr/>
          <a:lstStyle/>
          <a:p>
            <a:r>
              <a:rPr lang="en-US" smtClean="0"/>
              <a:t>Proposed Priority Process</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Dig into specific examples of semantic harmonization use cases in more detail - We are inviting attendees to bring examples to discuss.</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6 Dig into specific examples of semantic harmonization use cases in more detail</a:t>
            </a:r>
            <a:br>
              <a:rPr lang="en-US" sz="2800" dirty="0" smtClean="0"/>
            </a:br>
            <a:endParaRPr lang="en-US" sz="2800" dirty="0"/>
          </a:p>
        </p:txBody>
      </p:sp>
      <p:sp>
        <p:nvSpPr>
          <p:cNvPr id="3" name="Content Placeholder 2"/>
          <p:cNvSpPr>
            <a:spLocks noGrp="1"/>
          </p:cNvSpPr>
          <p:nvPr>
            <p:ph idx="1"/>
          </p:nvPr>
        </p:nvSpPr>
        <p:spPr/>
        <p:txBody>
          <a:bodyPr/>
          <a:lstStyle/>
          <a:p>
            <a:r>
              <a:rPr lang="en-US" dirty="0" smtClean="0"/>
              <a:t>[15 min] CIM harmonization and mapping with </a:t>
            </a:r>
            <a:r>
              <a:rPr lang="en-US" dirty="0" err="1" smtClean="0"/>
              <a:t>MultiSpeak</a:t>
            </a:r>
            <a:endParaRPr lang="en-US" dirty="0" smtClean="0"/>
          </a:p>
          <a:p>
            <a:r>
              <a:rPr lang="en-US" dirty="0" smtClean="0"/>
              <a:t>[15 min] ASHRAE SPC201 Information Modeling</a:t>
            </a:r>
          </a:p>
          <a:p>
            <a:r>
              <a:rPr lang="en-US" dirty="0" smtClean="0"/>
              <a:t>[15 min] Transmission Bus Load Model Use Case</a:t>
            </a:r>
          </a:p>
          <a:p>
            <a:r>
              <a:rPr lang="en-US" dirty="0" smtClean="0"/>
              <a:t>[15 min] PNW project and its deliberation about semantic standards (i.e. message payload models)</a:t>
            </a:r>
            <a:endParaRPr lang="en-US" dirty="0"/>
          </a:p>
        </p:txBody>
      </p:sp>
      <p:sp>
        <p:nvSpPr>
          <p:cNvPr id="4" name="Date Placeholder 3"/>
          <p:cNvSpPr>
            <a:spLocks noGrp="1"/>
          </p:cNvSpPr>
          <p:nvPr>
            <p:ph type="dt" sz="half" idx="10"/>
          </p:nvPr>
        </p:nvSpPr>
        <p:spPr/>
        <p:txBody>
          <a:bodyPr/>
          <a:lstStyle/>
          <a:p>
            <a:fld id="{F415792C-F9C8-4336-8B4F-C05AD80396E0}" type="datetime1">
              <a:rPr lang="en-US" smtClean="0"/>
              <a:pPr/>
              <a:t>3/30/2011</a:t>
            </a:fld>
            <a:endParaRPr lang="en-US"/>
          </a:p>
        </p:txBody>
      </p:sp>
      <p:sp>
        <p:nvSpPr>
          <p:cNvPr id="5" name="Slide Number Placeholder 4"/>
          <p:cNvSpPr>
            <a:spLocks noGrp="1"/>
          </p:cNvSpPr>
          <p:nvPr>
            <p:ph type="sldNum" sz="quarter" idx="12"/>
          </p:nvPr>
        </p:nvSpPr>
        <p:spPr/>
        <p:txBody>
          <a:bodyPr/>
          <a:lstStyle/>
          <a:p>
            <a:fld id="{5420D18F-7A52-4883-BB02-4667F5C3BF3D}"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CIM – MultiSpeak® Harmonization Progress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noFill/>
        </p:spPr>
        <p:txBody>
          <a:bodyPr wrap="square" numCol="1" anchorCtr="0" compatLnSpc="1">
            <a:prstTxWarp prst="textNoShape">
              <a:avLst/>
            </a:prstTxWarp>
          </a:bodyPr>
          <a:lstStyle/>
          <a:p>
            <a:r>
              <a:rPr lang="en-US" cap="none" smtClean="0">
                <a:effectLst/>
              </a:rPr>
              <a:t>Why are we doing this?</a:t>
            </a:r>
          </a:p>
        </p:txBody>
      </p:sp>
      <p:sp>
        <p:nvSpPr>
          <p:cNvPr id="25603" name="Rectangle 3"/>
          <p:cNvSpPr>
            <a:spLocks noGrp="1" noChangeArrowheads="1"/>
          </p:cNvSpPr>
          <p:nvPr>
            <p:ph type="body" idx="4294967295"/>
          </p:nvPr>
        </p:nvSpPr>
        <p:spPr/>
        <p:txBody>
          <a:bodyPr/>
          <a:lstStyle/>
          <a:p>
            <a:pPr marL="173038" indent="-173038"/>
            <a:r>
              <a:rPr lang="en-US" smtClean="0"/>
              <a:t>Give utilities more choices in application selection</a:t>
            </a:r>
          </a:p>
          <a:p>
            <a:pPr marL="173038" indent="-173038"/>
            <a:r>
              <a:rPr lang="en-US" smtClean="0"/>
              <a:t>Provide a level playing field for vendors</a:t>
            </a:r>
          </a:p>
          <a:p>
            <a:pPr marL="173038" indent="-173038"/>
            <a:r>
              <a:rPr lang="en-US" smtClean="0"/>
              <a:t>Support NIST PAP 8</a:t>
            </a:r>
          </a:p>
          <a:p>
            <a:pPr marL="173038" indent="-173038"/>
            <a:r>
              <a:rPr lang="en-US" smtClean="0"/>
              <a:t>Support IEC TC 57 WG 14 (CIM for Distribution)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bwMode="auto">
          <a:noFill/>
        </p:spPr>
        <p:txBody>
          <a:bodyPr wrap="square" numCol="1" anchorCtr="0" compatLnSpc="1">
            <a:prstTxWarp prst="textNoShape">
              <a:avLst/>
            </a:prstTxWarp>
          </a:bodyPr>
          <a:lstStyle/>
          <a:p>
            <a:r>
              <a:rPr lang="en-US" cap="none" smtClean="0">
                <a:effectLst/>
              </a:rPr>
              <a:t>Challenges</a:t>
            </a:r>
          </a:p>
        </p:txBody>
      </p:sp>
      <p:sp>
        <p:nvSpPr>
          <p:cNvPr id="26627" name="Content Placeholder 2"/>
          <p:cNvSpPr>
            <a:spLocks noGrp="1"/>
          </p:cNvSpPr>
          <p:nvPr>
            <p:ph idx="4294967295"/>
          </p:nvPr>
        </p:nvSpPr>
        <p:spPr/>
        <p:txBody>
          <a:bodyPr/>
          <a:lstStyle/>
          <a:p>
            <a:pPr marL="173038" indent="-173038"/>
            <a:r>
              <a:rPr lang="en-US" smtClean="0"/>
              <a:t>Both IEC 61968/61970 and MultiSpeak have very robust models</a:t>
            </a:r>
          </a:p>
          <a:p>
            <a:pPr marL="173038" indent="-173038"/>
            <a:r>
              <a:rPr lang="en-US" smtClean="0"/>
              <a:t>Mapping the entire models is impractical</a:t>
            </a:r>
          </a:p>
          <a:p>
            <a:pPr marL="515938" lvl="1" indent="-228600"/>
            <a:r>
              <a:rPr lang="en-US" smtClean="0"/>
              <a:t>Lack scope and context</a:t>
            </a:r>
          </a:p>
          <a:p>
            <a:pPr marL="173038" indent="-173038"/>
            <a:r>
              <a:rPr lang="en-US" smtClean="0"/>
              <a:t>Using the CIM profiles is a better starting point</a:t>
            </a:r>
          </a:p>
          <a:p>
            <a:pPr marL="515938" lvl="1" indent="-228600"/>
            <a:r>
              <a:rPr lang="en-US" smtClean="0"/>
              <a:t>Provides message exchange context</a:t>
            </a:r>
          </a:p>
          <a:p>
            <a:pPr marL="173038" indent="-173038"/>
            <a:r>
              <a:rPr lang="en-US" smtClean="0"/>
              <a:t>There are no equivalent MultiSpeak profiles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bwMode="auto">
          <a:noFill/>
        </p:spPr>
        <p:txBody>
          <a:bodyPr wrap="square" numCol="1" anchorCtr="0" compatLnSpc="1">
            <a:prstTxWarp prst="textNoShape">
              <a:avLst/>
            </a:prstTxWarp>
          </a:bodyPr>
          <a:lstStyle/>
          <a:p>
            <a:r>
              <a:rPr lang="en-US" cap="none" smtClean="0">
                <a:effectLst/>
              </a:rPr>
              <a:t>Tools</a:t>
            </a:r>
          </a:p>
        </p:txBody>
      </p:sp>
      <p:sp>
        <p:nvSpPr>
          <p:cNvPr id="27651" name="Content Placeholder 2"/>
          <p:cNvSpPr>
            <a:spLocks noGrp="1"/>
          </p:cNvSpPr>
          <p:nvPr>
            <p:ph idx="4294967295"/>
          </p:nvPr>
        </p:nvSpPr>
        <p:spPr/>
        <p:txBody>
          <a:bodyPr>
            <a:normAutofit lnSpcReduction="10000"/>
          </a:bodyPr>
          <a:lstStyle/>
          <a:p>
            <a:pPr marL="173038" indent="-173038"/>
            <a:r>
              <a:rPr lang="en-US" smtClean="0"/>
              <a:t>Sparx Enterprise Architect</a:t>
            </a:r>
          </a:p>
          <a:p>
            <a:pPr marL="515938" lvl="1" indent="-228600"/>
            <a:r>
              <a:rPr lang="en-US" smtClean="0"/>
              <a:t>Both CIM and MultiSpeak have EA reference models</a:t>
            </a:r>
          </a:p>
          <a:p>
            <a:pPr marL="173038" indent="-173038"/>
            <a:r>
              <a:rPr lang="en-US" smtClean="0"/>
              <a:t>CIM EA (</a:t>
            </a:r>
            <a:r>
              <a:rPr lang="en-US" smtClean="0">
                <a:hlinkClick r:id="rId2"/>
              </a:rPr>
              <a:t>www.cimea.org</a:t>
            </a:r>
            <a:r>
              <a:rPr lang="en-US" smtClean="0"/>
              <a:t>) – freely available add-in to Enterprise Architect</a:t>
            </a:r>
          </a:p>
          <a:p>
            <a:pPr marL="515938" lvl="1" indent="-228600"/>
            <a:r>
              <a:rPr lang="en-US" smtClean="0"/>
              <a:t>Facilitates the creation of CIM equivalent MultiSpeak profiles</a:t>
            </a:r>
          </a:p>
          <a:p>
            <a:pPr marL="515938" lvl="1" indent="-228600"/>
            <a:r>
              <a:rPr lang="en-US" smtClean="0"/>
              <a:t>Used to generate XSDs based on the created profiles</a:t>
            </a:r>
          </a:p>
          <a:p>
            <a:pPr marL="173038" indent="-173038"/>
            <a:r>
              <a:rPr lang="en-US" smtClean="0"/>
              <a:t>Altova XMLSpy – edit and validate the XSDs</a:t>
            </a:r>
          </a:p>
          <a:p>
            <a:pPr marL="173038" indent="-173038"/>
            <a:r>
              <a:rPr lang="en-US" smtClean="0"/>
              <a:t>Altova MapForce – used to generate point-to-point maps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bwMode="auto">
          <a:noFill/>
        </p:spPr>
        <p:txBody>
          <a:bodyPr wrap="square" numCol="1" anchorCtr="0" compatLnSpc="1">
            <a:prstTxWarp prst="textNoShape">
              <a:avLst/>
            </a:prstTxWarp>
          </a:bodyPr>
          <a:lstStyle/>
          <a:p>
            <a:r>
              <a:rPr lang="en-US" cap="none" smtClean="0">
                <a:effectLst/>
              </a:rPr>
              <a:t>Profile Status</a:t>
            </a:r>
          </a:p>
        </p:txBody>
      </p:sp>
      <p:sp>
        <p:nvSpPr>
          <p:cNvPr id="28675" name="Content Placeholder 5"/>
          <p:cNvSpPr>
            <a:spLocks noGrp="1"/>
          </p:cNvSpPr>
          <p:nvPr>
            <p:ph idx="4294967295"/>
          </p:nvPr>
        </p:nvSpPr>
        <p:spPr>
          <a:xfrm>
            <a:off x="228600" y="1066800"/>
            <a:ext cx="8229600" cy="601663"/>
          </a:xfrm>
        </p:spPr>
        <p:txBody>
          <a:bodyPr/>
          <a:lstStyle/>
          <a:p>
            <a:pPr marL="173038" indent="-173038"/>
            <a:r>
              <a:rPr lang="en-US" smtClean="0"/>
              <a:t>23 profiles to be mapped (IEC 61968/61970)</a:t>
            </a:r>
          </a:p>
          <a:p>
            <a:pPr marL="173038" indent="-173038"/>
            <a:endParaRPr lang="en-US" smtClean="0"/>
          </a:p>
        </p:txBody>
      </p:sp>
      <p:pic>
        <p:nvPicPr>
          <p:cNvPr id="28676" name="Picture 7" descr="profile-status.gif"/>
          <p:cNvPicPr>
            <a:picLocks noChangeAspect="1"/>
          </p:cNvPicPr>
          <p:nvPr/>
        </p:nvPicPr>
        <p:blipFill>
          <a:blip r:embed="rId2" cstate="print"/>
          <a:srcRect/>
          <a:stretch>
            <a:fillRect/>
          </a:stretch>
        </p:blipFill>
        <p:spPr bwMode="auto">
          <a:xfrm>
            <a:off x="609600" y="1905000"/>
            <a:ext cx="7021513"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bwMode="auto">
          <a:noFill/>
        </p:spPr>
        <p:txBody>
          <a:bodyPr wrap="square" numCol="1" anchorCtr="0" compatLnSpc="1">
            <a:prstTxWarp prst="textNoShape">
              <a:avLst/>
            </a:prstTxWarp>
          </a:bodyPr>
          <a:lstStyle/>
          <a:p>
            <a:r>
              <a:rPr lang="en-US" cap="none" smtClean="0">
                <a:effectLst/>
              </a:rPr>
              <a:t>CustomerAccountConfig</a:t>
            </a:r>
          </a:p>
        </p:txBody>
      </p:sp>
      <p:sp>
        <p:nvSpPr>
          <p:cNvPr id="29699" name="Content Placeholder 2"/>
          <p:cNvSpPr>
            <a:spLocks noGrp="1"/>
          </p:cNvSpPr>
          <p:nvPr>
            <p:ph idx="4294967295"/>
          </p:nvPr>
        </p:nvSpPr>
        <p:spPr>
          <a:xfrm>
            <a:off x="228600" y="1066800"/>
            <a:ext cx="8229600" cy="1982788"/>
          </a:xfrm>
        </p:spPr>
        <p:txBody>
          <a:bodyPr>
            <a:normAutofit lnSpcReduction="10000"/>
          </a:bodyPr>
          <a:lstStyle/>
          <a:p>
            <a:pPr marL="173038" indent="-173038"/>
            <a:r>
              <a:rPr lang="en-US" smtClean="0"/>
              <a:t>Preliminary assessment </a:t>
            </a:r>
          </a:p>
          <a:p>
            <a:pPr marL="515938" lvl="1" indent="-228600"/>
            <a:r>
              <a:rPr lang="en-US" smtClean="0"/>
              <a:t>Some profiles show considerable correlation</a:t>
            </a:r>
          </a:p>
          <a:p>
            <a:pPr marL="515938" lvl="1" indent="-228600"/>
            <a:r>
              <a:rPr lang="en-US" smtClean="0"/>
              <a:t>However, some significant gaps identified</a:t>
            </a:r>
          </a:p>
          <a:p>
            <a:pPr marL="798513" lvl="2" indent="-166688"/>
            <a:r>
              <a:rPr lang="en-US" smtClean="0"/>
              <a:t>e.g. Document class (no MultiSpeak equivalent)</a:t>
            </a:r>
          </a:p>
        </p:txBody>
      </p:sp>
      <p:pic>
        <p:nvPicPr>
          <p:cNvPr id="29700" name="Picture 4" descr="CustomerAccountConfig-map.gif"/>
          <p:cNvPicPr>
            <a:picLocks noChangeAspect="1"/>
          </p:cNvPicPr>
          <p:nvPr/>
        </p:nvPicPr>
        <p:blipFill>
          <a:blip r:embed="rId2" cstate="print"/>
          <a:srcRect/>
          <a:stretch>
            <a:fillRect/>
          </a:stretch>
        </p:blipFill>
        <p:spPr bwMode="auto">
          <a:xfrm>
            <a:off x="1981200" y="3276600"/>
            <a:ext cx="5400675" cy="316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bwMode="auto">
          <a:noFill/>
        </p:spPr>
        <p:txBody>
          <a:bodyPr wrap="square" numCol="1" anchorCtr="0" compatLnSpc="1">
            <a:prstTxWarp prst="textNoShape">
              <a:avLst/>
            </a:prstTxWarp>
          </a:bodyPr>
          <a:lstStyle/>
          <a:p>
            <a:r>
              <a:rPr lang="en-US" cap="none" smtClean="0">
                <a:effectLst/>
              </a:rPr>
              <a:t>CIM-MultiSpeak Proof of Concept</a:t>
            </a:r>
          </a:p>
        </p:txBody>
      </p:sp>
      <p:sp>
        <p:nvSpPr>
          <p:cNvPr id="30723" name="Rectangle 3"/>
          <p:cNvSpPr>
            <a:spLocks noGrp="1" noChangeArrowheads="1"/>
          </p:cNvSpPr>
          <p:nvPr>
            <p:ph type="body" idx="4294967295"/>
          </p:nvPr>
        </p:nvSpPr>
        <p:spPr>
          <a:xfrm>
            <a:off x="228600" y="1066800"/>
            <a:ext cx="4268788" cy="4498975"/>
          </a:xfrm>
        </p:spPr>
        <p:txBody>
          <a:bodyPr>
            <a:normAutofit fontScale="85000" lnSpcReduction="10000"/>
          </a:bodyPr>
          <a:lstStyle/>
          <a:p>
            <a:pPr marL="173038" indent="-173038"/>
            <a:r>
              <a:rPr lang="en-US" sz="2800" smtClean="0"/>
              <a:t>Using OpenESB (based on GlassFish application server and NetBeans)</a:t>
            </a:r>
          </a:p>
          <a:p>
            <a:pPr marL="173038" indent="-173038"/>
            <a:r>
              <a:rPr lang="en-US" sz="2800" smtClean="0"/>
              <a:t>Mapping MultiSpeak InitiateMeterReadingsByMeterID to CIM GetMeterReadings, with a return to MultiSpeak </a:t>
            </a:r>
          </a:p>
          <a:p>
            <a:pPr marL="173038" indent="-173038"/>
            <a:r>
              <a:rPr lang="en-US" sz="2800" smtClean="0"/>
              <a:t>Demonstrate how MultiSpeak can be mapped to CIM in a practical application</a:t>
            </a:r>
          </a:p>
          <a:p>
            <a:pPr marL="173038" indent="-173038"/>
            <a:r>
              <a:rPr lang="en-US" sz="2800" smtClean="0"/>
              <a:t>Leverages the on demand meter read use case</a:t>
            </a:r>
          </a:p>
        </p:txBody>
      </p:sp>
      <p:pic>
        <p:nvPicPr>
          <p:cNvPr id="30724" name="Picture 3" descr="Wireup-Invoke-GetMeterReadings.gif"/>
          <p:cNvPicPr>
            <a:picLocks noChangeAspect="1"/>
          </p:cNvPicPr>
          <p:nvPr/>
        </p:nvPicPr>
        <p:blipFill>
          <a:blip r:embed="rId2" cstate="print"/>
          <a:srcRect/>
          <a:stretch>
            <a:fillRect/>
          </a:stretch>
        </p:blipFill>
        <p:spPr bwMode="auto">
          <a:xfrm>
            <a:off x="4674709" y="2819401"/>
            <a:ext cx="3734278"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the relationship between models based on CIM and CIM itself</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bwMode="auto">
          <a:noFill/>
        </p:spPr>
        <p:txBody>
          <a:bodyPr wrap="square" numCol="1" anchorCtr="0" compatLnSpc="1">
            <a:prstTxWarp prst="textNoShape">
              <a:avLst/>
            </a:prstTxWarp>
          </a:bodyPr>
          <a:lstStyle/>
          <a:p>
            <a:r>
              <a:rPr lang="en-US" cap="none" smtClean="0">
                <a:effectLst/>
              </a:rPr>
              <a:t>WG14-14 documentation</a:t>
            </a:r>
          </a:p>
        </p:txBody>
      </p:sp>
      <p:sp>
        <p:nvSpPr>
          <p:cNvPr id="31747" name="Rectangle 3"/>
          <p:cNvSpPr>
            <a:spLocks noGrp="1" noChangeArrowheads="1"/>
          </p:cNvSpPr>
          <p:nvPr>
            <p:ph type="body" idx="4294967295"/>
          </p:nvPr>
        </p:nvSpPr>
        <p:spPr/>
        <p:txBody>
          <a:bodyPr/>
          <a:lstStyle/>
          <a:p>
            <a:pPr marL="173038" indent="-173038"/>
            <a:r>
              <a:rPr lang="en-US" smtClean="0"/>
              <a:t>Created initial draft IEC 61968-14-1 which will document findings from the CIM-MultiSpeak Proof of Concept and the strategy employed </a:t>
            </a:r>
          </a:p>
          <a:p>
            <a:pPr marL="173038" indent="-173038"/>
            <a:r>
              <a:rPr lang="en-US" smtClean="0"/>
              <a:t>Created initial draft of IEC61968-14-9-1 which will document the profile mappings from CIM Part 9 1st Ed. to MultiSpeak v4.1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457200" y="2466975"/>
            <a:ext cx="8226425" cy="914400"/>
          </a:xfrm>
          <a:noFill/>
        </p:spPr>
        <p:txBody>
          <a:bodyPr wrap="square" numCol="1" anchorCtr="0" compatLnSpc="1">
            <a:prstTxWarp prst="textNoShape">
              <a:avLst/>
            </a:prstTxWarp>
            <a:normAutofit fontScale="90000"/>
          </a:bodyPr>
          <a:lstStyle/>
          <a:p>
            <a:pPr algn="ctr"/>
            <a:r>
              <a:rPr lang="en-US" cap="none" smtClean="0">
                <a:effectLst/>
              </a:rPr>
              <a:t>Together…Shaping the Future of Electricity</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ASHRAE SPC201 Information Modeling</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case of ASHRAE SPC201 using CIM, 61850, SEP, NAESB, &amp; OASIS information models.</a:t>
            </a:r>
            <a:endParaRPr lang="en-US" sz="2400" dirty="0"/>
          </a:p>
        </p:txBody>
      </p:sp>
      <p:sp>
        <p:nvSpPr>
          <p:cNvPr id="3" name="Date Placeholder 2"/>
          <p:cNvSpPr>
            <a:spLocks noGrp="1"/>
          </p:cNvSpPr>
          <p:nvPr>
            <p:ph type="dt" sz="half" idx="10"/>
          </p:nvPr>
        </p:nvSpPr>
        <p:spPr/>
        <p:txBody>
          <a:bodyPr/>
          <a:lstStyle/>
          <a:p>
            <a:fld id="{2C83678A-9174-46F3-9F13-9809FE585C2E}" type="datetime1">
              <a:rPr lang="en-US" smtClean="0"/>
              <a:pPr/>
              <a:t>3/30/2011</a:t>
            </a:fld>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63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828800" y="990600"/>
            <a:ext cx="5960403" cy="5303520"/>
          </a:xfrm>
          <a:prstGeom prst="rect">
            <a:avLst/>
          </a:prstGeom>
          <a:noFill/>
          <a:ln w="9525">
            <a:noFill/>
            <a:miter lim="800000"/>
            <a:headEnd/>
            <a:tailEnd/>
          </a:ln>
          <a:effectLst/>
        </p:spPr>
      </p:pic>
      <p:sp>
        <p:nvSpPr>
          <p:cNvPr id="6" name="Line Callout 1 5"/>
          <p:cNvSpPr/>
          <p:nvPr/>
        </p:nvSpPr>
        <p:spPr>
          <a:xfrm flipH="1">
            <a:off x="228600" y="4572000"/>
            <a:ext cx="1371600" cy="612648"/>
          </a:xfrm>
          <a:prstGeom prst="borderCallout1">
            <a:avLst>
              <a:gd name="adj1" fmla="val 18750"/>
              <a:gd name="adj2" fmla="val -8333"/>
              <a:gd name="adj3" fmla="val -167194"/>
              <a:gd name="adj4" fmla="val -36932"/>
            </a:avLst>
          </a:prstGeom>
          <a:ln>
            <a:headEnd type="none" w="lg" len="lg"/>
            <a:tailEnd type="triangle" w="lg"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IEC 61850-7-420</a:t>
            </a:r>
            <a:endParaRPr lang="en-US" dirty="0"/>
          </a:p>
        </p:txBody>
      </p:sp>
      <p:sp>
        <p:nvSpPr>
          <p:cNvPr id="7" name="Line Callout 1 6"/>
          <p:cNvSpPr/>
          <p:nvPr/>
        </p:nvSpPr>
        <p:spPr>
          <a:xfrm>
            <a:off x="7467600" y="1447800"/>
            <a:ext cx="1371600" cy="612648"/>
          </a:xfrm>
          <a:prstGeom prst="borderCallout1">
            <a:avLst>
              <a:gd name="adj1" fmla="val 18750"/>
              <a:gd name="adj2" fmla="val -8333"/>
              <a:gd name="adj3" fmla="val 330737"/>
              <a:gd name="adj4" fmla="val -45336"/>
            </a:avLst>
          </a:prstGeom>
          <a:ln>
            <a:headEnd type="none" w="lg" len="lg"/>
            <a:tailEnd type="triangle" w="lg"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OASIS</a:t>
            </a:r>
            <a:br>
              <a:rPr lang="en-US" dirty="0" smtClean="0"/>
            </a:br>
            <a:r>
              <a:rPr lang="en-US" dirty="0" smtClean="0"/>
              <a:t>EMIX</a:t>
            </a:r>
            <a:endParaRPr lang="en-US" dirty="0"/>
          </a:p>
        </p:txBody>
      </p:sp>
      <p:sp>
        <p:nvSpPr>
          <p:cNvPr id="8" name="Line Callout 1 7"/>
          <p:cNvSpPr/>
          <p:nvPr/>
        </p:nvSpPr>
        <p:spPr>
          <a:xfrm flipH="1">
            <a:off x="152400" y="1219200"/>
            <a:ext cx="2286000" cy="612648"/>
          </a:xfrm>
          <a:prstGeom prst="borderCallout1">
            <a:avLst>
              <a:gd name="adj1" fmla="val 18750"/>
              <a:gd name="adj2" fmla="val -8333"/>
              <a:gd name="adj3" fmla="val 231653"/>
              <a:gd name="adj4" fmla="val -55756"/>
            </a:avLst>
          </a:prstGeom>
          <a:ln>
            <a:headEnd type="none" w="lg" len="lg"/>
            <a:tailEnd type="triangle" w="lg"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NAESB PAP10 </a:t>
            </a:r>
            <a:br>
              <a:rPr lang="en-US" dirty="0" smtClean="0"/>
            </a:br>
            <a:r>
              <a:rPr lang="en-US" dirty="0" smtClean="0"/>
              <a:t>(extends CIM, SEP)</a:t>
            </a:r>
            <a:endParaRPr lang="en-US" dirty="0"/>
          </a:p>
        </p:txBody>
      </p:sp>
      <p:cxnSp>
        <p:nvCxnSpPr>
          <p:cNvPr id="10" name="Straight Arrow Connector 9"/>
          <p:cNvCxnSpPr/>
          <p:nvPr/>
        </p:nvCxnSpPr>
        <p:spPr>
          <a:xfrm flipV="1">
            <a:off x="1676400" y="4572000"/>
            <a:ext cx="2438400" cy="152400"/>
          </a:xfrm>
          <a:prstGeom prst="straightConnector1">
            <a:avLst/>
          </a:prstGeom>
          <a:ln>
            <a:headEnd type="none" w="lg" len="lg"/>
            <a:tailEnd type="triangle" w="lg"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Evolutions</a:t>
            </a:r>
            <a:endParaRPr lang="en-US" dirty="0"/>
          </a:p>
        </p:txBody>
      </p:sp>
      <p:sp>
        <p:nvSpPr>
          <p:cNvPr id="3" name="Date Placeholder 2"/>
          <p:cNvSpPr>
            <a:spLocks noGrp="1"/>
          </p:cNvSpPr>
          <p:nvPr>
            <p:ph type="dt" sz="half" idx="10"/>
          </p:nvPr>
        </p:nvSpPr>
        <p:spPr/>
        <p:txBody>
          <a:bodyPr/>
          <a:lstStyle/>
          <a:p>
            <a:fld id="{F3AB585D-4D92-4BB3-AFB0-20B53EE6E6C8}" type="datetime1">
              <a:rPr lang="en-US" smtClean="0"/>
              <a:pPr/>
              <a:t>3/30/2011</a:t>
            </a:fld>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7</a:t>
            </a:fld>
            <a:endParaRPr lang="en-US"/>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rot="10800000">
            <a:off x="4191000" y="838200"/>
            <a:ext cx="990600" cy="3581400"/>
          </a:xfrm>
          <a:prstGeom prst="arc">
            <a:avLst>
              <a:gd name="adj1" fmla="val 16200000"/>
              <a:gd name="adj2" fmla="val 309527"/>
            </a:avLst>
          </a:prstGeom>
          <a:ln>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0800000">
            <a:off x="4419601" y="1676400"/>
            <a:ext cx="1524000" cy="1752600"/>
          </a:xfrm>
          <a:prstGeom prst="arc">
            <a:avLst>
              <a:gd name="adj1" fmla="val 16200000"/>
              <a:gd name="adj2" fmla="val 309527"/>
            </a:avLst>
          </a:prstGeom>
          <a:ln>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43000" y="1219200"/>
            <a:ext cx="5943600" cy="2286000"/>
          </a:xfrm>
          <a:prstGeom prst="rect">
            <a:avLst/>
          </a:prstGeom>
          <a:solidFill>
            <a:schemeClr val="tx2">
              <a:lumMod val="20000"/>
              <a:lumOff val="80000"/>
            </a:schemeClr>
          </a:solidFill>
          <a:ln>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t"/>
          <a:lstStyle/>
          <a:p>
            <a:pPr algn="ctr"/>
            <a:r>
              <a:rPr lang="en-US" dirty="0" smtClean="0"/>
              <a:t>IEC Community</a:t>
            </a:r>
            <a:endParaRPr lang="en-US" dirty="0"/>
          </a:p>
        </p:txBody>
      </p:sp>
      <p:sp>
        <p:nvSpPr>
          <p:cNvPr id="2" name="Title 1"/>
          <p:cNvSpPr>
            <a:spLocks noGrp="1"/>
          </p:cNvSpPr>
          <p:nvPr>
            <p:ph type="title"/>
          </p:nvPr>
        </p:nvSpPr>
        <p:spPr/>
        <p:txBody>
          <a:bodyPr/>
          <a:lstStyle/>
          <a:p>
            <a:r>
              <a:rPr lang="en-US" dirty="0" smtClean="0"/>
              <a:t>Model </a:t>
            </a:r>
            <a:r>
              <a:rPr lang="en-US" dirty="0" err="1" smtClean="0"/>
              <a:t>Roullette</a:t>
            </a:r>
            <a:endParaRPr lang="en-US" dirty="0"/>
          </a:p>
        </p:txBody>
      </p:sp>
      <p:sp>
        <p:nvSpPr>
          <p:cNvPr id="3" name="Date Placeholder 2"/>
          <p:cNvSpPr>
            <a:spLocks noGrp="1"/>
          </p:cNvSpPr>
          <p:nvPr>
            <p:ph type="dt" sz="half" idx="10"/>
          </p:nvPr>
        </p:nvSpPr>
        <p:spPr/>
        <p:txBody>
          <a:bodyPr/>
          <a:lstStyle/>
          <a:p>
            <a:fld id="{F3AB585D-4D92-4BB3-AFB0-20B53EE6E6C8}" type="datetime1">
              <a:rPr lang="en-US" smtClean="0"/>
              <a:pPr/>
              <a:t>3/30/2011</a:t>
            </a:fld>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8</a:t>
            </a:fld>
            <a:endParaRPr lang="en-US"/>
          </a:p>
        </p:txBody>
      </p:sp>
      <p:sp>
        <p:nvSpPr>
          <p:cNvPr id="5" name="Rounded Rectangle 4"/>
          <p:cNvSpPr/>
          <p:nvPr/>
        </p:nvSpPr>
        <p:spPr>
          <a:xfrm>
            <a:off x="2895600" y="1676400"/>
            <a:ext cx="2590800" cy="457200"/>
          </a:xfrm>
          <a:prstGeom prst="roundRect">
            <a:avLst/>
          </a:prstGeom>
          <a:ln>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IEC 61968,61970 CIM</a:t>
            </a:r>
            <a:endParaRPr lang="en-US" dirty="0"/>
          </a:p>
        </p:txBody>
      </p:sp>
      <p:sp>
        <p:nvSpPr>
          <p:cNvPr id="7" name="Rounded Rectangle 6"/>
          <p:cNvSpPr/>
          <p:nvPr/>
        </p:nvSpPr>
        <p:spPr>
          <a:xfrm>
            <a:off x="3657600" y="2286000"/>
            <a:ext cx="1143000" cy="381000"/>
          </a:xfrm>
          <a:prstGeom prst="roundRect">
            <a:avLst/>
          </a:prstGeom>
          <a:ln>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WG 14</a:t>
            </a:r>
            <a:endParaRPr lang="en-US" dirty="0"/>
          </a:p>
        </p:txBody>
      </p:sp>
      <p:sp>
        <p:nvSpPr>
          <p:cNvPr id="8" name="Rounded Rectangle 7"/>
          <p:cNvSpPr/>
          <p:nvPr/>
        </p:nvSpPr>
        <p:spPr>
          <a:xfrm>
            <a:off x="2971800" y="2819400"/>
            <a:ext cx="2362200" cy="381000"/>
          </a:xfrm>
          <a:prstGeom prst="roundRect">
            <a:avLst/>
          </a:prstGeom>
          <a:ln>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Part 9 Model Mgrs</a:t>
            </a:r>
            <a:endParaRPr lang="en-US" dirty="0"/>
          </a:p>
        </p:txBody>
      </p:sp>
      <p:sp>
        <p:nvSpPr>
          <p:cNvPr id="11" name="Rectangle 10"/>
          <p:cNvSpPr/>
          <p:nvPr/>
        </p:nvSpPr>
        <p:spPr>
          <a:xfrm>
            <a:off x="1828800" y="4876800"/>
            <a:ext cx="4419600" cy="1219200"/>
          </a:xfrm>
          <a:prstGeom prst="rect">
            <a:avLst/>
          </a:prstGeom>
          <a:ln w="38100">
            <a:headEnd type="triangle" w="lg" len="lg"/>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NAESB Community</a:t>
            </a:r>
            <a:endParaRPr lang="en-US" dirty="0"/>
          </a:p>
        </p:txBody>
      </p:sp>
      <p:sp>
        <p:nvSpPr>
          <p:cNvPr id="6" name="Rounded Rectangle 5"/>
          <p:cNvSpPr/>
          <p:nvPr/>
        </p:nvSpPr>
        <p:spPr>
          <a:xfrm>
            <a:off x="2286000" y="5410200"/>
            <a:ext cx="3352800" cy="381000"/>
          </a:xfrm>
          <a:prstGeom prst="roundRect">
            <a:avLst/>
          </a:prstGeom>
          <a:ln>
            <a:solidFill>
              <a:schemeClr val="accent6">
                <a:lumMod val="75000"/>
              </a:schemeClr>
            </a:solidFill>
            <a:headEnd type="triangle" w="lg" len="lg"/>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smtClean="0"/>
              <a:t>PAP10 EUI (REQ18, WEQ19)</a:t>
            </a:r>
            <a:endParaRPr lang="en-US" dirty="0"/>
          </a:p>
        </p:txBody>
      </p:sp>
      <p:graphicFrame>
        <p:nvGraphicFramePr>
          <p:cNvPr id="14" name="Diagram 13"/>
          <p:cNvGraphicFramePr/>
          <p:nvPr/>
        </p:nvGraphicFramePr>
        <p:xfrm>
          <a:off x="2209800" y="3007442"/>
          <a:ext cx="4038600" cy="245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57200" y="4038600"/>
            <a:ext cx="1708096" cy="369332"/>
          </a:xfrm>
          <a:prstGeom prst="rect">
            <a:avLst/>
          </a:prstGeom>
          <a:noFill/>
        </p:spPr>
        <p:txBody>
          <a:bodyPr wrap="none" rtlCol="0">
            <a:spAutoFit/>
          </a:bodyPr>
          <a:lstStyle/>
          <a:p>
            <a:r>
              <a:rPr lang="en-US" dirty="0" smtClean="0"/>
              <a:t>Version timeline</a:t>
            </a:r>
            <a:endParaRPr lang="en-US" dirty="0"/>
          </a:p>
        </p:txBody>
      </p:sp>
      <p:cxnSp>
        <p:nvCxnSpPr>
          <p:cNvPr id="17" name="Straight Arrow Connector 16"/>
          <p:cNvCxnSpPr/>
          <p:nvPr/>
        </p:nvCxnSpPr>
        <p:spPr>
          <a:xfrm rot="5400000">
            <a:off x="2133600" y="4191000"/>
            <a:ext cx="1371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3352800" y="4191000"/>
            <a:ext cx="1371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572000" y="4191000"/>
            <a:ext cx="1371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Notched Right Arrow 21"/>
          <p:cNvSpPr/>
          <p:nvPr/>
        </p:nvSpPr>
        <p:spPr>
          <a:xfrm>
            <a:off x="6096000" y="3733800"/>
            <a:ext cx="990600" cy="981423"/>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3" name="Notched Right Arrow 22"/>
          <p:cNvSpPr/>
          <p:nvPr/>
        </p:nvSpPr>
        <p:spPr>
          <a:xfrm>
            <a:off x="6934200" y="3733800"/>
            <a:ext cx="990600" cy="981423"/>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Methodology</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Inheriting from CIM, </a:t>
            </a:r>
            <a:r>
              <a:rPr lang="en-US" dirty="0" smtClean="0"/>
              <a:t>61850</a:t>
            </a:r>
          </a:p>
          <a:p>
            <a:pPr lvl="1"/>
            <a:r>
              <a:rPr lang="en-US" dirty="0" smtClean="0"/>
              <a:t>Profile definitions</a:t>
            </a:r>
          </a:p>
          <a:p>
            <a:pPr lvl="1"/>
            <a:r>
              <a:rPr lang="en-US" dirty="0" smtClean="0"/>
              <a:t>Continuous interaction with the “model managers” to help maintain semantic quality</a:t>
            </a:r>
          </a:p>
          <a:p>
            <a:pPr lvl="1"/>
            <a:r>
              <a:rPr lang="en-US" dirty="0" smtClean="0"/>
              <a:t>“Style guide” for extending CIM</a:t>
            </a:r>
            <a:endParaRPr lang="en-US" dirty="0" smtClean="0"/>
          </a:p>
          <a:p>
            <a:r>
              <a:rPr lang="en-US" dirty="0" smtClean="0"/>
              <a:t>Versioning</a:t>
            </a:r>
          </a:p>
          <a:p>
            <a:pPr lvl="1"/>
            <a:r>
              <a:rPr lang="en-US" dirty="0" smtClean="0"/>
              <a:t>Normative models vs. models in flight</a:t>
            </a:r>
            <a:endParaRPr lang="en-US" dirty="0" smtClean="0"/>
          </a:p>
          <a:p>
            <a:r>
              <a:rPr lang="en-US" dirty="0" err="1" smtClean="0"/>
              <a:t>Handback</a:t>
            </a:r>
            <a:endParaRPr lang="en-US" dirty="0" smtClean="0"/>
          </a:p>
          <a:p>
            <a:pPr lvl="1"/>
            <a:r>
              <a:rPr lang="en-US" dirty="0" smtClean="0"/>
              <a:t>Repository of outstanding extensions that have not been reabsorbed</a:t>
            </a:r>
          </a:p>
          <a:p>
            <a:r>
              <a:rPr lang="en-US" dirty="0" smtClean="0"/>
              <a:t>Document differences</a:t>
            </a:r>
          </a:p>
          <a:p>
            <a:pPr lvl="1"/>
            <a:r>
              <a:rPr lang="en-US" dirty="0" smtClean="0"/>
              <a:t>See “style guide”</a:t>
            </a:r>
            <a:endParaRPr lang="en-US" dirty="0" smtClean="0"/>
          </a:p>
          <a:p>
            <a:r>
              <a:rPr lang="en-US" dirty="0" smtClean="0"/>
              <a:t>High level </a:t>
            </a:r>
            <a:r>
              <a:rPr lang="en-US" dirty="0" smtClean="0"/>
              <a:t>coordination?</a:t>
            </a:r>
          </a:p>
        </p:txBody>
      </p:sp>
      <p:sp>
        <p:nvSpPr>
          <p:cNvPr id="3" name="Date Placeholder 2"/>
          <p:cNvSpPr>
            <a:spLocks noGrp="1"/>
          </p:cNvSpPr>
          <p:nvPr>
            <p:ph type="dt" sz="half" idx="10"/>
          </p:nvPr>
        </p:nvSpPr>
        <p:spPr/>
        <p:txBody>
          <a:bodyPr/>
          <a:lstStyle/>
          <a:p>
            <a:fld id="{F3AB585D-4D92-4BB3-AFB0-20B53EE6E6C8}" type="datetime1">
              <a:rPr lang="en-US" smtClean="0"/>
              <a:pPr/>
              <a:t>3/30/2011</a:t>
            </a:fld>
            <a:endParaRPr lang="en-US"/>
          </a:p>
        </p:txBody>
      </p:sp>
      <p:sp>
        <p:nvSpPr>
          <p:cNvPr id="4" name="Slide Number Placeholder 3"/>
          <p:cNvSpPr>
            <a:spLocks noGrp="1"/>
          </p:cNvSpPr>
          <p:nvPr>
            <p:ph type="sldNum" sz="quarter" idx="12"/>
          </p:nvPr>
        </p:nvSpPr>
        <p:spPr/>
        <p:txBody>
          <a:bodyPr/>
          <a:lstStyle/>
          <a:p>
            <a:fld id="{5420D18F-7A52-4883-BB02-4667F5C3BF3D}"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headEnd type="triangle" w="lg" len="lg"/>
          <a:tailEnd type="none" w="med" len="med"/>
        </a:ln>
      </a:spPr>
      <a:bodyPr rtlCol="0" anchor="ctr"/>
      <a:lstStyle>
        <a:defPPr algn="ctr">
          <a:defRPr/>
        </a:defPPr>
      </a:lstStyle>
      <a:style>
        <a:lnRef idx="3">
          <a:schemeClr val="accent1"/>
        </a:lnRef>
        <a:fillRef idx="0">
          <a:schemeClr val="accent1"/>
        </a:fillRef>
        <a:effectRef idx="2">
          <a:schemeClr val="accent1"/>
        </a:effectRef>
        <a:fontRef idx="minor">
          <a:schemeClr val="tx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TotalTime>
  <Words>2654</Words>
  <Application>Microsoft Office PowerPoint</Application>
  <PresentationFormat>On-screen Show (4:3)</PresentationFormat>
  <Paragraphs>477</Paragraphs>
  <Slides>63</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66" baseType="lpstr">
      <vt:lpstr>Office Theme</vt:lpstr>
      <vt:lpstr>Slide</vt:lpstr>
      <vt:lpstr>Visio</vt:lpstr>
      <vt:lpstr>SGIP Nashville 2011 Meeting</vt:lpstr>
      <vt:lpstr>Agenda</vt:lpstr>
      <vt:lpstr> Managing a Smart Grid semantic model repository containing CIM, 61850, C12.19, SEP2.0, EMIX, ASHRAE 201, ...</vt:lpstr>
      <vt:lpstr>Semantic Models in the Customer Demand Side Management PAPs</vt:lpstr>
      <vt:lpstr>What Should a Library Look Like</vt:lpstr>
      <vt:lpstr>Defining the relationship between models based on CIM and CIM itself</vt:lpstr>
      <vt:lpstr>Model Evolutions</vt:lpstr>
      <vt:lpstr>Model Roullette</vt:lpstr>
      <vt:lpstr>Methodology</vt:lpstr>
      <vt:lpstr>Determining role of OWL and other semantic tools in semantic working party – primary or accessory</vt:lpstr>
      <vt:lpstr>Challenge: How to reconcile vocabularies, concepts and relations among all the smart grid standards?</vt:lpstr>
      <vt:lpstr>How to proceed?</vt:lpstr>
      <vt:lpstr>What are the alternatives?</vt:lpstr>
      <vt:lpstr>One option: </vt:lpstr>
      <vt:lpstr>TopBraid EVN Features include:</vt:lpstr>
      <vt:lpstr>TopBraid EVN Capabilities include:</vt:lpstr>
      <vt:lpstr>How can the output be used?</vt:lpstr>
      <vt:lpstr>Slide 18</vt:lpstr>
      <vt:lpstr>Fleshing out further the SGAC Semantic Framework paper that describes how to determine where alignment exists and where</vt:lpstr>
      <vt:lpstr>GWAC Stack</vt:lpstr>
      <vt:lpstr>Some definitions…</vt:lpstr>
      <vt:lpstr>A canonical data model (CDM) is a semantic model chosen as a unifying model that will govern a collection of data specifications.</vt:lpstr>
      <vt:lpstr>Example usage of CDM to define a collection of standard interfaces.</vt:lpstr>
      <vt:lpstr>Standard semantic integration within a unified domain – one CDM.</vt:lpstr>
      <vt:lpstr>Considering the possibility of a  single unified model.</vt:lpstr>
      <vt:lpstr>In the real world, there are multiple CDMs.</vt:lpstr>
      <vt:lpstr>Harmonization: the next best thing for coordinating CDMs.</vt:lpstr>
      <vt:lpstr>Standard semantic integration between harmonized domains – two CDMS.</vt:lpstr>
      <vt:lpstr>In the real world, semantic models and standards need to evolve.</vt:lpstr>
      <vt:lpstr>Version migration within a profile.</vt:lpstr>
      <vt:lpstr>IEC Profile Group</vt:lpstr>
      <vt:lpstr>How many CDMs does it take to screw in a light bulb?</vt:lpstr>
      <vt:lpstr>The Semantic Framework aims to provide:</vt:lpstr>
      <vt:lpstr>Draft Semantic Mapping</vt:lpstr>
      <vt:lpstr>PAP14 – Overview of priority process to identify key Use Cases necessary for Smart Grid in the T&amp;D Domains.</vt:lpstr>
      <vt:lpstr>Agenda</vt:lpstr>
      <vt:lpstr>PAP 14: Transmission and Distribution Power Systems Model Mapping: Scope Perspectives</vt:lpstr>
      <vt:lpstr>SDOs and Consortia Related to PAP 14</vt:lpstr>
      <vt:lpstr>PAP 14 Revised Scope..</vt:lpstr>
      <vt:lpstr>PAP 14 Priority Criteria: Dual Track Priority Criteria</vt:lpstr>
      <vt:lpstr>PAP 14 Goals</vt:lpstr>
      <vt:lpstr>PAP 14 SpreadSheet Priority Tool Criteria</vt:lpstr>
      <vt:lpstr>Format of PAP 14 Spreadsheet Priority Tool</vt:lpstr>
      <vt:lpstr>PAP 14 Additional Use Cases From Twiki Contributions</vt:lpstr>
      <vt:lpstr>Applications Driving Standards Harmonization</vt:lpstr>
      <vt:lpstr>Applications Driving Standards Harmonization Continued</vt:lpstr>
      <vt:lpstr>IEEE PES Power Systems Relay Committee (PSRC) H2 Use Cases</vt:lpstr>
      <vt:lpstr>Use Cases from Prior Work (EPRI IntelliGrid Posted on SGIP Interoperability Knowledge Base)</vt:lpstr>
      <vt:lpstr>Generic Standards Integration Harmonization Issues</vt:lpstr>
      <vt:lpstr>Proposed Priority Process</vt:lpstr>
      <vt:lpstr>Dig into specific examples of semantic harmonization use cases in more detail - We are inviting attendees to bring examples to discuss.</vt:lpstr>
      <vt:lpstr>6 Dig into specific examples of semantic harmonization use cases in more detail </vt:lpstr>
      <vt:lpstr>CIM – MultiSpeak® Harmonization Progress</vt:lpstr>
      <vt:lpstr>Why are we doing this?</vt:lpstr>
      <vt:lpstr>Challenges</vt:lpstr>
      <vt:lpstr>Tools</vt:lpstr>
      <vt:lpstr>Profile Status</vt:lpstr>
      <vt:lpstr>CustomerAccountConfig</vt:lpstr>
      <vt:lpstr>CIM-MultiSpeak Proof of Concept</vt:lpstr>
      <vt:lpstr>WG14-14 documentation</vt:lpstr>
      <vt:lpstr>Together…Shaping the Future of Electricity</vt:lpstr>
      <vt:lpstr>ASHRAE SPC201 Information Modeling</vt:lpstr>
      <vt:lpstr>The case of ASHRAE SPC201 using CIM, 61850, SEP, NAESB, &amp; OASIS information models.</vt:lpstr>
    </vt:vector>
  </TitlesOfParts>
  <Company>EnerNex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jeny</dc:creator>
  <cp:lastModifiedBy>Marty Burns</cp:lastModifiedBy>
  <cp:revision>112</cp:revision>
  <dcterms:created xsi:type="dcterms:W3CDTF">2010-09-26T19:09:49Z</dcterms:created>
  <dcterms:modified xsi:type="dcterms:W3CDTF">2011-03-30T16:03:57Z</dcterms:modified>
</cp:coreProperties>
</file>