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72" r:id="rId3"/>
  </p:sldMasterIdLst>
  <p:notesMasterIdLst>
    <p:notesMasterId r:id="rId33"/>
  </p:notesMasterIdLst>
  <p:sldIdLst>
    <p:sldId id="256" r:id="rId4"/>
    <p:sldId id="257" r:id="rId5"/>
    <p:sldId id="289" r:id="rId6"/>
    <p:sldId id="260" r:id="rId7"/>
    <p:sldId id="261" r:id="rId8"/>
    <p:sldId id="258" r:id="rId9"/>
    <p:sldId id="263" r:id="rId10"/>
    <p:sldId id="265" r:id="rId11"/>
    <p:sldId id="268" r:id="rId12"/>
    <p:sldId id="269" r:id="rId13"/>
    <p:sldId id="270" r:id="rId14"/>
    <p:sldId id="271" r:id="rId15"/>
    <p:sldId id="272" r:id="rId16"/>
    <p:sldId id="275" r:id="rId17"/>
    <p:sldId id="274" r:id="rId18"/>
    <p:sldId id="26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59"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9CDB"/>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120"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A78D98-BB3E-4B42-9B09-E64674A64C5E}" type="datetimeFigureOut">
              <a:rPr lang="en-US" smtClean="0"/>
              <a:t>11/3/2016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ACD4AA-A4EA-4A95-AEE9-D37A4CDF9F09}" type="slidenum">
              <a:rPr lang="en-US" smtClean="0"/>
              <a:t>‹#›</a:t>
            </a:fld>
            <a:endParaRPr lang="en-US" dirty="0"/>
          </a:p>
        </p:txBody>
      </p:sp>
    </p:spTree>
    <p:extLst>
      <p:ext uri="{BB962C8B-B14F-4D97-AF65-F5344CB8AC3E}">
        <p14:creationId xmlns:p14="http://schemas.microsoft.com/office/powerpoint/2010/main" val="2668688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81675A-82DA-48EF-9B86-3CC2752D2CAE}" type="slidenum">
              <a:rPr lang="en-US" smtClean="0"/>
              <a:pPr>
                <a:defRPr/>
              </a:pPr>
              <a:t>17</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81675A-82DA-48EF-9B86-3CC2752D2CAE}" type="slidenum">
              <a:rPr lang="en-US" smtClean="0"/>
              <a:pPr>
                <a:defRPr/>
              </a:pPr>
              <a:t>26</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81675A-82DA-48EF-9B86-3CC2752D2CAE}" type="slidenum">
              <a:rPr lang="en-US" smtClean="0"/>
              <a:pPr>
                <a:defRPr/>
              </a:pPr>
              <a:t>27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81675A-82DA-48EF-9B86-3CC2752D2CAE}" type="slidenum">
              <a:rPr lang="en-US" smtClean="0"/>
              <a:pPr>
                <a:defRPr/>
              </a:pPr>
              <a:t>18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81675A-82DA-48EF-9B86-3CC2752D2CAE}" type="slidenum">
              <a:rPr lang="en-US" smtClean="0"/>
              <a:pPr>
                <a:defRPr/>
              </a:pPr>
              <a:t>19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81675A-82DA-48EF-9B86-3CC2752D2CAE}" type="slidenum">
              <a:rPr lang="en-US" smtClean="0"/>
              <a:pPr>
                <a:defRPr/>
              </a:pPr>
              <a:t>20</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81675A-82DA-48EF-9B86-3CC2752D2CAE}" type="slidenum">
              <a:rPr lang="en-US" smtClean="0"/>
              <a:pPr>
                <a:defRPr/>
              </a:pPr>
              <a:t>21</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81675A-82DA-48EF-9B86-3CC2752D2CAE}" type="slidenum">
              <a:rPr lang="en-US" smtClean="0"/>
              <a:pPr>
                <a:defRPr/>
              </a:pPr>
              <a:t>22</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81675A-82DA-48EF-9B86-3CC2752D2CAE}" type="slidenum">
              <a:rPr lang="en-US" smtClean="0"/>
              <a:pPr>
                <a:defRPr/>
              </a:pPr>
              <a:t>23</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81675A-82DA-48EF-9B86-3CC2752D2CAE}" type="slidenum">
              <a:rPr lang="en-US" smtClean="0"/>
              <a:pPr>
                <a:defRPr/>
              </a:pPr>
              <a:t>24</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81675A-82DA-48EF-9B86-3CC2752D2CAE}" type="slidenum">
              <a:rPr lang="en-US" smtClean="0"/>
              <a:pPr>
                <a:defRPr/>
              </a:pPr>
              <a:t>25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E650FE-8D95-0049-AA14-B0C4467149C4}" type="datetimeFigureOut">
              <a:rPr lang="en-US" smtClean="0"/>
              <a:t>11/3/2016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17986A-656D-0E49-95DE-6A5A6E929D90}" type="slidenum">
              <a:rPr lang="en-US" smtClean="0"/>
              <a:t>‹#›</a:t>
            </a:fld>
            <a:endParaRPr lang="en-US" dirty="0"/>
          </a:p>
        </p:txBody>
      </p:sp>
    </p:spTree>
    <p:extLst>
      <p:ext uri="{BB962C8B-B14F-4D97-AF65-F5344CB8AC3E}">
        <p14:creationId xmlns:p14="http://schemas.microsoft.com/office/powerpoint/2010/main" val="1137289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E650FE-8D95-0049-AA14-B0C4467149C4}" type="datetimeFigureOut">
              <a:rPr lang="en-US" smtClean="0"/>
              <a:t>11/3/2016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17986A-656D-0E49-95DE-6A5A6E929D90}" type="slidenum">
              <a:rPr lang="en-US" smtClean="0"/>
              <a:t>‹#›</a:t>
            </a:fld>
            <a:endParaRPr lang="en-US" dirty="0"/>
          </a:p>
        </p:txBody>
      </p:sp>
    </p:spTree>
    <p:extLst>
      <p:ext uri="{BB962C8B-B14F-4D97-AF65-F5344CB8AC3E}">
        <p14:creationId xmlns:p14="http://schemas.microsoft.com/office/powerpoint/2010/main" val="3901749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E650FE-8D95-0049-AA14-B0C4467149C4}" type="datetimeFigureOut">
              <a:rPr lang="en-US" smtClean="0"/>
              <a:t>11/3/2016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17986A-656D-0E49-95DE-6A5A6E929D90}" type="slidenum">
              <a:rPr lang="en-US" smtClean="0"/>
              <a:t>‹#›</a:t>
            </a:fld>
            <a:endParaRPr lang="en-US" dirty="0"/>
          </a:p>
        </p:txBody>
      </p:sp>
    </p:spTree>
    <p:extLst>
      <p:ext uri="{BB962C8B-B14F-4D97-AF65-F5344CB8AC3E}">
        <p14:creationId xmlns:p14="http://schemas.microsoft.com/office/powerpoint/2010/main" val="1746566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E650FE-8D95-0049-AA14-B0C4467149C4}" type="datetimeFigureOut">
              <a:rPr lang="en-US" smtClean="0">
                <a:solidFill>
                  <a:prstClr val="black">
                    <a:tint val="75000"/>
                  </a:prstClr>
                </a:solidFill>
              </a:rPr>
              <a:pPr/>
              <a:t>11/3/2016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817986A-656D-0E49-95DE-6A5A6E929D9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377985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E650FE-8D95-0049-AA14-B0C4467149C4}" type="datetimeFigureOut">
              <a:rPr lang="en-US" smtClean="0">
                <a:solidFill>
                  <a:prstClr val="black">
                    <a:tint val="75000"/>
                  </a:prstClr>
                </a:solidFill>
              </a:rPr>
              <a:pPr/>
              <a:t>11/3/2016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817986A-656D-0E49-95DE-6A5A6E929D9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25673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E650FE-8D95-0049-AA14-B0C4467149C4}" type="datetimeFigureOut">
              <a:rPr lang="en-US" smtClean="0">
                <a:solidFill>
                  <a:prstClr val="black">
                    <a:tint val="75000"/>
                  </a:prstClr>
                </a:solidFill>
              </a:rPr>
              <a:pPr/>
              <a:t>11/3/2016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817986A-656D-0E49-95DE-6A5A6E929D9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410571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E650FE-8D95-0049-AA14-B0C4467149C4}" type="datetimeFigureOut">
              <a:rPr lang="en-US" smtClean="0">
                <a:solidFill>
                  <a:prstClr val="black">
                    <a:tint val="75000"/>
                  </a:prstClr>
                </a:solidFill>
              </a:rPr>
              <a:pPr/>
              <a:t>11/3/2016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817986A-656D-0E49-95DE-6A5A6E929D9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146572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E650FE-8D95-0049-AA14-B0C4467149C4}" type="datetimeFigureOut">
              <a:rPr lang="en-US" smtClean="0">
                <a:solidFill>
                  <a:prstClr val="black">
                    <a:tint val="75000"/>
                  </a:prstClr>
                </a:solidFill>
              </a:rPr>
              <a:pPr/>
              <a:t>11/3/2016</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4817986A-656D-0E49-95DE-6A5A6E929D9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80365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E650FE-8D95-0049-AA14-B0C4467149C4}" type="datetimeFigureOut">
              <a:rPr lang="en-US" smtClean="0">
                <a:solidFill>
                  <a:prstClr val="black">
                    <a:tint val="75000"/>
                  </a:prstClr>
                </a:solidFill>
              </a:rPr>
              <a:pPr/>
              <a:t>11/3/2016</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4817986A-656D-0E49-95DE-6A5A6E929D9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186980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E650FE-8D95-0049-AA14-B0C4467149C4}" type="datetimeFigureOut">
              <a:rPr lang="en-US" smtClean="0">
                <a:solidFill>
                  <a:prstClr val="black">
                    <a:tint val="75000"/>
                  </a:prstClr>
                </a:solidFill>
              </a:rPr>
              <a:pPr/>
              <a:t>11/3/2016</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4817986A-656D-0E49-95DE-6A5A6E929D9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213283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E650FE-8D95-0049-AA14-B0C4467149C4}" type="datetimeFigureOut">
              <a:rPr lang="en-US" smtClean="0">
                <a:solidFill>
                  <a:prstClr val="black">
                    <a:tint val="75000"/>
                  </a:prstClr>
                </a:solidFill>
              </a:rPr>
              <a:pPr/>
              <a:t>11/3/2016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817986A-656D-0E49-95DE-6A5A6E929D9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27079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E650FE-8D95-0049-AA14-B0C4467149C4}" type="datetimeFigureOut">
              <a:rPr lang="en-US" smtClean="0"/>
              <a:t>11/3/2016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17986A-656D-0E49-95DE-6A5A6E929D90}" type="slidenum">
              <a:rPr lang="en-US" smtClean="0"/>
              <a:t>‹#›</a:t>
            </a:fld>
            <a:endParaRPr lang="en-US" dirty="0"/>
          </a:p>
        </p:txBody>
      </p:sp>
    </p:spTree>
    <p:extLst>
      <p:ext uri="{BB962C8B-B14F-4D97-AF65-F5344CB8AC3E}">
        <p14:creationId xmlns:p14="http://schemas.microsoft.com/office/powerpoint/2010/main" val="23480706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E650FE-8D95-0049-AA14-B0C4467149C4}" type="datetimeFigureOut">
              <a:rPr lang="en-US" smtClean="0">
                <a:solidFill>
                  <a:prstClr val="black">
                    <a:tint val="75000"/>
                  </a:prstClr>
                </a:solidFill>
              </a:rPr>
              <a:pPr/>
              <a:t>11/3/2016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817986A-656D-0E49-95DE-6A5A6E929D9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624497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E650FE-8D95-0049-AA14-B0C4467149C4}" type="datetimeFigureOut">
              <a:rPr lang="en-US" smtClean="0">
                <a:solidFill>
                  <a:prstClr val="black">
                    <a:tint val="75000"/>
                  </a:prstClr>
                </a:solidFill>
              </a:rPr>
              <a:pPr/>
              <a:t>11/3/2016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817986A-656D-0E49-95DE-6A5A6E929D9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099671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E650FE-8D95-0049-AA14-B0C4467149C4}" type="datetimeFigureOut">
              <a:rPr lang="en-US" smtClean="0">
                <a:solidFill>
                  <a:prstClr val="black">
                    <a:tint val="75000"/>
                  </a:prstClr>
                </a:solidFill>
              </a:rPr>
              <a:pPr/>
              <a:t>11/3/2016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817986A-656D-0E49-95DE-6A5A6E929D9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20427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E650FE-8D95-0049-AA14-B0C4467149C4}" type="datetimeFigureOut">
              <a:rPr lang="en-US" smtClean="0">
                <a:solidFill>
                  <a:prstClr val="black">
                    <a:tint val="75000"/>
                  </a:prstClr>
                </a:solidFill>
              </a:rPr>
              <a:pPr/>
              <a:t>11/3/2016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817986A-656D-0E49-95DE-6A5A6E929D9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377985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E650FE-8D95-0049-AA14-B0C4467149C4}" type="datetimeFigureOut">
              <a:rPr lang="en-US" smtClean="0">
                <a:solidFill>
                  <a:prstClr val="black">
                    <a:tint val="75000"/>
                  </a:prstClr>
                </a:solidFill>
              </a:rPr>
              <a:pPr/>
              <a:t>11/3/2016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817986A-656D-0E49-95DE-6A5A6E929D9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256735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E650FE-8D95-0049-AA14-B0C4467149C4}" type="datetimeFigureOut">
              <a:rPr lang="en-US" smtClean="0">
                <a:solidFill>
                  <a:prstClr val="black">
                    <a:tint val="75000"/>
                  </a:prstClr>
                </a:solidFill>
              </a:rPr>
              <a:pPr/>
              <a:t>11/3/2016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817986A-656D-0E49-95DE-6A5A6E929D9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410571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E650FE-8D95-0049-AA14-B0C4467149C4}" type="datetimeFigureOut">
              <a:rPr lang="en-US" smtClean="0">
                <a:solidFill>
                  <a:prstClr val="black">
                    <a:tint val="75000"/>
                  </a:prstClr>
                </a:solidFill>
              </a:rPr>
              <a:pPr/>
              <a:t>11/3/2016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817986A-656D-0E49-95DE-6A5A6E929D9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146572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E650FE-8D95-0049-AA14-B0C4467149C4}" type="datetimeFigureOut">
              <a:rPr lang="en-US" smtClean="0">
                <a:solidFill>
                  <a:prstClr val="black">
                    <a:tint val="75000"/>
                  </a:prstClr>
                </a:solidFill>
              </a:rPr>
              <a:pPr/>
              <a:t>11/3/2016</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4817986A-656D-0E49-95DE-6A5A6E929D9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803654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E650FE-8D95-0049-AA14-B0C4467149C4}" type="datetimeFigureOut">
              <a:rPr lang="en-US" smtClean="0">
                <a:solidFill>
                  <a:prstClr val="black">
                    <a:tint val="75000"/>
                  </a:prstClr>
                </a:solidFill>
              </a:rPr>
              <a:pPr/>
              <a:t>11/3/2016</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4817986A-656D-0E49-95DE-6A5A6E929D9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186980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E650FE-8D95-0049-AA14-B0C4467149C4}" type="datetimeFigureOut">
              <a:rPr lang="en-US" smtClean="0">
                <a:solidFill>
                  <a:prstClr val="black">
                    <a:tint val="75000"/>
                  </a:prstClr>
                </a:solidFill>
              </a:rPr>
              <a:pPr/>
              <a:t>11/3/2016</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4817986A-656D-0E49-95DE-6A5A6E929D9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21328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E650FE-8D95-0049-AA14-B0C4467149C4}" type="datetimeFigureOut">
              <a:rPr lang="en-US" smtClean="0"/>
              <a:t>11/3/2016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17986A-656D-0E49-95DE-6A5A6E929D90}" type="slidenum">
              <a:rPr lang="en-US" smtClean="0"/>
              <a:t>‹#›</a:t>
            </a:fld>
            <a:endParaRPr lang="en-US" dirty="0"/>
          </a:p>
        </p:txBody>
      </p:sp>
    </p:spTree>
    <p:extLst>
      <p:ext uri="{BB962C8B-B14F-4D97-AF65-F5344CB8AC3E}">
        <p14:creationId xmlns:p14="http://schemas.microsoft.com/office/powerpoint/2010/main" val="29203536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E650FE-8D95-0049-AA14-B0C4467149C4}" type="datetimeFigureOut">
              <a:rPr lang="en-US" smtClean="0">
                <a:solidFill>
                  <a:prstClr val="black">
                    <a:tint val="75000"/>
                  </a:prstClr>
                </a:solidFill>
              </a:rPr>
              <a:pPr/>
              <a:t>11/3/2016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817986A-656D-0E49-95DE-6A5A6E929D9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270794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E650FE-8D95-0049-AA14-B0C4467149C4}" type="datetimeFigureOut">
              <a:rPr lang="en-US" smtClean="0">
                <a:solidFill>
                  <a:prstClr val="black">
                    <a:tint val="75000"/>
                  </a:prstClr>
                </a:solidFill>
              </a:rPr>
              <a:pPr/>
              <a:t>11/3/2016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817986A-656D-0E49-95DE-6A5A6E929D9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624497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E650FE-8D95-0049-AA14-B0C4467149C4}" type="datetimeFigureOut">
              <a:rPr lang="en-US" smtClean="0">
                <a:solidFill>
                  <a:prstClr val="black">
                    <a:tint val="75000"/>
                  </a:prstClr>
                </a:solidFill>
              </a:rPr>
              <a:pPr/>
              <a:t>11/3/2016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817986A-656D-0E49-95DE-6A5A6E929D9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099671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E650FE-8D95-0049-AA14-B0C4467149C4}" type="datetimeFigureOut">
              <a:rPr lang="en-US" smtClean="0">
                <a:solidFill>
                  <a:prstClr val="black">
                    <a:tint val="75000"/>
                  </a:prstClr>
                </a:solidFill>
              </a:rPr>
              <a:pPr/>
              <a:t>11/3/2016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817986A-656D-0E49-95DE-6A5A6E929D9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2042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E650FE-8D95-0049-AA14-B0C4467149C4}" type="datetimeFigureOut">
              <a:rPr lang="en-US" smtClean="0"/>
              <a:t>11/3/2016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17986A-656D-0E49-95DE-6A5A6E929D90}" type="slidenum">
              <a:rPr lang="en-US" smtClean="0"/>
              <a:t>‹#›</a:t>
            </a:fld>
            <a:endParaRPr lang="en-US" dirty="0"/>
          </a:p>
        </p:txBody>
      </p:sp>
    </p:spTree>
    <p:extLst>
      <p:ext uri="{BB962C8B-B14F-4D97-AF65-F5344CB8AC3E}">
        <p14:creationId xmlns:p14="http://schemas.microsoft.com/office/powerpoint/2010/main" val="1297730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E650FE-8D95-0049-AA14-B0C4467149C4}" type="datetimeFigureOut">
              <a:rPr lang="en-US" smtClean="0"/>
              <a:t>11/3/2016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17986A-656D-0E49-95DE-6A5A6E929D90}" type="slidenum">
              <a:rPr lang="en-US" smtClean="0"/>
              <a:t>‹#›</a:t>
            </a:fld>
            <a:endParaRPr lang="en-US" dirty="0"/>
          </a:p>
        </p:txBody>
      </p:sp>
    </p:spTree>
    <p:extLst>
      <p:ext uri="{BB962C8B-B14F-4D97-AF65-F5344CB8AC3E}">
        <p14:creationId xmlns:p14="http://schemas.microsoft.com/office/powerpoint/2010/main" val="126376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E650FE-8D95-0049-AA14-B0C4467149C4}" type="datetimeFigureOut">
              <a:rPr lang="en-US" smtClean="0"/>
              <a:t>11/3/2016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17986A-656D-0E49-95DE-6A5A6E929D90}" type="slidenum">
              <a:rPr lang="en-US" smtClean="0"/>
              <a:t>‹#›</a:t>
            </a:fld>
            <a:endParaRPr lang="en-US" dirty="0"/>
          </a:p>
        </p:txBody>
      </p:sp>
    </p:spTree>
    <p:extLst>
      <p:ext uri="{BB962C8B-B14F-4D97-AF65-F5344CB8AC3E}">
        <p14:creationId xmlns:p14="http://schemas.microsoft.com/office/powerpoint/2010/main" val="1011245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E650FE-8D95-0049-AA14-B0C4467149C4}" type="datetimeFigureOut">
              <a:rPr lang="en-US" smtClean="0"/>
              <a:t>11/3/2016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17986A-656D-0E49-95DE-6A5A6E929D90}" type="slidenum">
              <a:rPr lang="en-US" smtClean="0"/>
              <a:t>‹#›</a:t>
            </a:fld>
            <a:endParaRPr lang="en-US" dirty="0"/>
          </a:p>
        </p:txBody>
      </p:sp>
    </p:spTree>
    <p:extLst>
      <p:ext uri="{BB962C8B-B14F-4D97-AF65-F5344CB8AC3E}">
        <p14:creationId xmlns:p14="http://schemas.microsoft.com/office/powerpoint/2010/main" val="3066629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E650FE-8D95-0049-AA14-B0C4467149C4}" type="datetimeFigureOut">
              <a:rPr lang="en-US" smtClean="0"/>
              <a:t>11/3/2016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17986A-656D-0E49-95DE-6A5A6E929D90}" type="slidenum">
              <a:rPr lang="en-US" smtClean="0"/>
              <a:t>‹#›</a:t>
            </a:fld>
            <a:endParaRPr lang="en-US" dirty="0"/>
          </a:p>
        </p:txBody>
      </p:sp>
    </p:spTree>
    <p:extLst>
      <p:ext uri="{BB962C8B-B14F-4D97-AF65-F5344CB8AC3E}">
        <p14:creationId xmlns:p14="http://schemas.microsoft.com/office/powerpoint/2010/main" val="3238914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E650FE-8D95-0049-AA14-B0C4467149C4}" type="datetimeFigureOut">
              <a:rPr lang="en-US" smtClean="0"/>
              <a:t>11/3/2016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17986A-656D-0E49-95DE-6A5A6E929D90}" type="slidenum">
              <a:rPr lang="en-US" smtClean="0"/>
              <a:t>‹#›</a:t>
            </a:fld>
            <a:endParaRPr lang="en-US" dirty="0"/>
          </a:p>
        </p:txBody>
      </p:sp>
    </p:spTree>
    <p:extLst>
      <p:ext uri="{BB962C8B-B14F-4D97-AF65-F5344CB8AC3E}">
        <p14:creationId xmlns:p14="http://schemas.microsoft.com/office/powerpoint/2010/main" val="249426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E650FE-8D95-0049-AA14-B0C4467149C4}" type="datetimeFigureOut">
              <a:rPr lang="en-US" smtClean="0"/>
              <a:t>11/3/2016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7986A-656D-0E49-95DE-6A5A6E929D90}" type="slidenum">
              <a:rPr lang="en-US" smtClean="0"/>
              <a:t>‹#›</a:t>
            </a:fld>
            <a:endParaRPr lang="en-US" dirty="0"/>
          </a:p>
        </p:txBody>
      </p:sp>
    </p:spTree>
    <p:extLst>
      <p:ext uri="{BB962C8B-B14F-4D97-AF65-F5344CB8AC3E}">
        <p14:creationId xmlns:p14="http://schemas.microsoft.com/office/powerpoint/2010/main" val="1748320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E650FE-8D95-0049-AA14-B0C4467149C4}" type="datetimeFigureOut">
              <a:rPr lang="en-US" smtClean="0">
                <a:solidFill>
                  <a:prstClr val="black">
                    <a:tint val="75000"/>
                  </a:prstClr>
                </a:solidFill>
              </a:rPr>
              <a:pPr/>
              <a:t>11/3/2016</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7986A-656D-0E49-95DE-6A5A6E929D9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125095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E650FE-8D95-0049-AA14-B0C4467149C4}" type="datetimeFigureOut">
              <a:rPr lang="en-US" smtClean="0">
                <a:solidFill>
                  <a:prstClr val="black">
                    <a:tint val="75000"/>
                  </a:prstClr>
                </a:solidFill>
              </a:rPr>
              <a:pPr/>
              <a:t>11/3/2016</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7986A-656D-0E49-95DE-6A5A6E929D9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125095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3.xml"/><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3.xml"/><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emf"/><Relationship Id="rId2" Type="http://schemas.openxmlformats.org/officeDocument/2006/relationships/notesSlide" Target="../notesSlides/notesSlide1.xml"/><Relationship Id="rId1" Type="http://schemas.openxmlformats.org/officeDocument/2006/relationships/slideLayout" Target="../slideLayouts/slideLayout28.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8.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8.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8.xml"/><Relationship Id="rId5" Type="http://schemas.openxmlformats.org/officeDocument/2006/relationships/image" Target="../media/image3.png"/><Relationship Id="rId4" Type="http://schemas.openxmlformats.org/officeDocument/2006/relationships/image" Target="../media/image2.jpg"/></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8.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8.xml"/><Relationship Id="rId5" Type="http://schemas.openxmlformats.org/officeDocument/2006/relationships/image" Target="../media/image3.png"/><Relationship Id="rId4" Type="http://schemas.openxmlformats.org/officeDocument/2006/relationships/image" Target="../media/image2.jp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8.xml"/><Relationship Id="rId5" Type="http://schemas.openxmlformats.org/officeDocument/2006/relationships/image" Target="../media/image3.png"/><Relationship Id="rId4" Type="http://schemas.openxmlformats.org/officeDocument/2006/relationships/image" Target="../media/image2.jp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8.xml"/><Relationship Id="rId5" Type="http://schemas.openxmlformats.org/officeDocument/2006/relationships/image" Target="../media/image3.png"/><Relationship Id="rId4" Type="http://schemas.openxmlformats.org/officeDocument/2006/relationships/image" Target="../media/image2.jp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8.xml"/><Relationship Id="rId5" Type="http://schemas.openxmlformats.org/officeDocument/2006/relationships/image" Target="../media/image3.png"/><Relationship Id="rId4" Type="http://schemas.openxmlformats.org/officeDocument/2006/relationships/image" Target="../media/image2.jp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8.xml"/><Relationship Id="rId5" Type="http://schemas.openxmlformats.org/officeDocument/2006/relationships/image" Target="../media/image3.png"/><Relationship Id="rId4" Type="http://schemas.openxmlformats.org/officeDocument/2006/relationships/image" Target="../media/image2.jpg"/></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extBox 7"/>
          <p:cNvSpPr txBox="1"/>
          <p:nvPr/>
        </p:nvSpPr>
        <p:spPr>
          <a:xfrm>
            <a:off x="1335479" y="2030297"/>
            <a:ext cx="3781406" cy="2339102"/>
          </a:xfrm>
          <a:prstGeom prst="rect">
            <a:avLst/>
          </a:prstGeom>
          <a:noFill/>
        </p:spPr>
        <p:txBody>
          <a:bodyPr wrap="square" rtlCol="0">
            <a:spAutoFit/>
          </a:bodyPr>
          <a:lstStyle/>
          <a:p>
            <a:r>
              <a:rPr lang="en-US" sz="2800" b="1" dirty="0" smtClean="0">
                <a:solidFill>
                  <a:srgbClr val="60CC9E"/>
                </a:solidFill>
              </a:rPr>
              <a:t>Architecture Element Categorization – Results </a:t>
            </a:r>
            <a:r>
              <a:rPr lang="en-US" sz="2800" b="1" dirty="0">
                <a:solidFill>
                  <a:srgbClr val="60CC9E"/>
                </a:solidFill>
              </a:rPr>
              <a:t>T</a:t>
            </a:r>
            <a:r>
              <a:rPr lang="en-US" sz="2800" b="1" dirty="0" smtClean="0">
                <a:solidFill>
                  <a:srgbClr val="60CC9E"/>
                </a:solidFill>
              </a:rPr>
              <a:t>odate</a:t>
            </a:r>
          </a:p>
          <a:p>
            <a:r>
              <a:rPr lang="en-US" sz="1600" dirty="0" smtClean="0">
                <a:solidFill>
                  <a:srgbClr val="10253F"/>
                </a:solidFill>
              </a:rPr>
              <a:t>Dr. Elizabeth Sisley, Dr. Steve Ray, Ron Cunningham</a:t>
            </a:r>
            <a:br>
              <a:rPr lang="en-US" sz="1600" dirty="0" smtClean="0">
                <a:solidFill>
                  <a:srgbClr val="10253F"/>
                </a:solidFill>
              </a:rPr>
            </a:br>
            <a:r>
              <a:rPr lang="en-US" sz="1600" dirty="0" smtClean="0">
                <a:solidFill>
                  <a:srgbClr val="10253F"/>
                </a:solidFill>
              </a:rPr>
              <a:t/>
            </a:r>
            <a:br>
              <a:rPr lang="en-US" sz="1600" dirty="0" smtClean="0">
                <a:solidFill>
                  <a:srgbClr val="10253F"/>
                </a:solidFill>
              </a:rPr>
            </a:br>
            <a:r>
              <a:rPr lang="en-US" sz="1400" dirty="0" smtClean="0">
                <a:solidFill>
                  <a:srgbClr val="10253F"/>
                </a:solidFill>
              </a:rPr>
              <a:t>November 10, 2016</a:t>
            </a:r>
          </a:p>
        </p:txBody>
      </p:sp>
    </p:spTree>
    <p:extLst>
      <p:ext uri="{BB962C8B-B14F-4D97-AF65-F5344CB8AC3E}">
        <p14:creationId xmlns:p14="http://schemas.microsoft.com/office/powerpoint/2010/main" val="1447338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gip-templatefoot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6" y="6618980"/>
            <a:ext cx="9214421" cy="631048"/>
          </a:xfrm>
          <a:prstGeom prst="rect">
            <a:avLst/>
          </a:prstGeom>
        </p:spPr>
      </p:pic>
      <p:sp>
        <p:nvSpPr>
          <p:cNvPr id="5" name="TextBox 4"/>
          <p:cNvSpPr txBox="1"/>
          <p:nvPr/>
        </p:nvSpPr>
        <p:spPr>
          <a:xfrm>
            <a:off x="0" y="6627332"/>
            <a:ext cx="9144000" cy="230832"/>
          </a:xfrm>
          <a:prstGeom prst="rect">
            <a:avLst/>
          </a:prstGeom>
          <a:noFill/>
        </p:spPr>
        <p:txBody>
          <a:bodyPr wrap="square" rtlCol="0" anchor="ctr">
            <a:spAutoFit/>
          </a:bodyPr>
          <a:lstStyle/>
          <a:p>
            <a:pPr marL="341313">
              <a:tabLst>
                <a:tab pos="4454525" algn="ctr"/>
                <a:tab pos="8518525" algn="r"/>
              </a:tabLst>
            </a:pPr>
            <a:r>
              <a:rPr lang="en-US" sz="900" dirty="0" smtClean="0">
                <a:solidFill>
                  <a:schemeClr val="bg1"/>
                </a:solidFill>
                <a:cs typeface="Calibri"/>
              </a:rPr>
              <a:t>2016 </a:t>
            </a:r>
            <a:r>
              <a:rPr lang="en-US" sz="900" dirty="0" smtClean="0">
                <a:solidFill>
                  <a:schemeClr val="bg1"/>
                </a:solidFill>
                <a:latin typeface="Calibri"/>
                <a:cs typeface="Calibri"/>
              </a:rPr>
              <a:t>Copyright © SGIP, Inc.	CONFIDENTIAL.  ALL RIGHTS RESERVED	Page </a:t>
            </a:r>
            <a:fld id="{96F29905-E6A6-2849-B7EA-0F4C724A8363}" type="slidenum">
              <a:rPr lang="en-US" sz="900" smtClean="0">
                <a:solidFill>
                  <a:schemeClr val="bg1"/>
                </a:solidFill>
                <a:latin typeface="Calibri"/>
                <a:cs typeface="Calibri"/>
              </a:rPr>
              <a:pPr marL="341313">
                <a:tabLst>
                  <a:tab pos="4454525" algn="ctr"/>
                  <a:tab pos="8518525" algn="r"/>
                </a:tabLst>
              </a:pPr>
              <a:t>10</a:t>
            </a:fld>
            <a:r>
              <a:rPr lang="en-US" sz="900" dirty="0" smtClean="0">
                <a:solidFill>
                  <a:schemeClr val="bg1"/>
                </a:solidFill>
                <a:latin typeface="Calibri"/>
                <a:cs typeface="Calibri"/>
              </a:rPr>
              <a:t>  	</a:t>
            </a:r>
            <a:endParaRPr lang="en-US" sz="900" dirty="0">
              <a:solidFill>
                <a:schemeClr val="bg1"/>
              </a:solidFill>
              <a:latin typeface="Calibri"/>
              <a:cs typeface="Calibri"/>
            </a:endParaRPr>
          </a:p>
        </p:txBody>
      </p:sp>
      <p:sp>
        <p:nvSpPr>
          <p:cNvPr id="6" name="Title 1"/>
          <p:cNvSpPr>
            <a:spLocks noGrp="1"/>
          </p:cNvSpPr>
          <p:nvPr>
            <p:ph type="title"/>
          </p:nvPr>
        </p:nvSpPr>
        <p:spPr>
          <a:xfrm>
            <a:off x="457200" y="188502"/>
            <a:ext cx="6504281" cy="664718"/>
          </a:xfrm>
        </p:spPr>
        <p:txBody>
          <a:bodyPr>
            <a:noAutofit/>
          </a:bodyPr>
          <a:lstStyle/>
          <a:p>
            <a:r>
              <a:rPr lang="en-US" sz="2800" dirty="0" smtClean="0">
                <a:effectLst>
                  <a:outerShdw blurRad="38100" dist="38100" dir="2700000" algn="tl">
                    <a:srgbClr val="000000">
                      <a:alpha val="43137"/>
                    </a:srgbClr>
                  </a:outerShdw>
                </a:effectLst>
              </a:rPr>
              <a:t>Logical Definition</a:t>
            </a:r>
            <a:endParaRPr lang="en-US" sz="2800" b="1" dirty="0">
              <a:solidFill>
                <a:srgbClr val="1A5EAB"/>
              </a:solidFill>
            </a:endParaRPr>
          </a:p>
        </p:txBody>
      </p:sp>
      <p:sp>
        <p:nvSpPr>
          <p:cNvPr id="8" name="Content Placeholder 2"/>
          <p:cNvSpPr>
            <a:spLocks noGrp="1"/>
          </p:cNvSpPr>
          <p:nvPr>
            <p:ph idx="4294967295"/>
          </p:nvPr>
        </p:nvSpPr>
        <p:spPr>
          <a:xfrm>
            <a:off x="482360" y="1030273"/>
            <a:ext cx="8229600" cy="5382401"/>
          </a:xfrm>
        </p:spPr>
        <p:txBody>
          <a:bodyPr>
            <a:normAutofit/>
          </a:bodyPr>
          <a:lstStyle/>
          <a:p>
            <a:pPr marL="0" indent="0">
              <a:buClr>
                <a:srgbClr val="60CC9E"/>
              </a:buClr>
              <a:buSzPct val="85000"/>
              <a:buNone/>
            </a:pPr>
            <a:r>
              <a:rPr lang="en-US" sz="2000" b="1" dirty="0">
                <a:solidFill>
                  <a:srgbClr val="019CDB"/>
                </a:solidFill>
              </a:rPr>
              <a:t>Logical Architecture models of the “systems” of the Business, logical representations of the Business that define the logical implementation of the Business. </a:t>
            </a:r>
            <a:r>
              <a:rPr lang="en-US" sz="2000" b="1" u="sng" dirty="0">
                <a:solidFill>
                  <a:srgbClr val="019CDB"/>
                </a:solidFill>
              </a:rPr>
              <a:t>How is the Architecture (ideally) structured?</a:t>
            </a:r>
          </a:p>
          <a:p>
            <a:pPr>
              <a:buClr>
                <a:srgbClr val="60CC9E"/>
              </a:buClr>
              <a:buSzPct val="85000"/>
              <a:buFont typeface="Wingdings" panose="05000000000000000000" pitchFamily="2" charset="2"/>
              <a:buChar char="Ø"/>
            </a:pPr>
            <a:r>
              <a:rPr lang="en-US" sz="2000" b="1" dirty="0">
                <a:solidFill>
                  <a:srgbClr val="019CDB"/>
                </a:solidFill>
              </a:rPr>
              <a:t>HOW</a:t>
            </a:r>
            <a:r>
              <a:rPr lang="en-US" sz="2000" dirty="0">
                <a:solidFill>
                  <a:srgbClr val="019CDB"/>
                </a:solidFill>
              </a:rPr>
              <a:t> are basic elements related, according to the specific objectives and constraints of the architecture? (Logical Structure)</a:t>
            </a:r>
          </a:p>
          <a:p>
            <a:pPr>
              <a:buClr>
                <a:srgbClr val="60CC9E"/>
              </a:buClr>
              <a:buSzPct val="85000"/>
              <a:buFont typeface="Wingdings" panose="05000000000000000000" pitchFamily="2" charset="2"/>
              <a:buChar char="Ø"/>
            </a:pPr>
            <a:r>
              <a:rPr lang="en-US" sz="2000" dirty="0">
                <a:solidFill>
                  <a:srgbClr val="019CDB"/>
                </a:solidFill>
              </a:rPr>
              <a:t>Are descriptions of the ideal building blocks needed to run the business as defined in the Conceptual Architecture</a:t>
            </a:r>
          </a:p>
          <a:p>
            <a:pPr>
              <a:buClr>
                <a:srgbClr val="60CC9E"/>
              </a:buClr>
              <a:buSzPct val="85000"/>
              <a:buFont typeface="Wingdings" panose="05000000000000000000" pitchFamily="2" charset="2"/>
              <a:buChar char="Ø"/>
            </a:pPr>
            <a:r>
              <a:rPr lang="en-US" sz="2000" dirty="0">
                <a:solidFill>
                  <a:srgbClr val="019CDB"/>
                </a:solidFill>
              </a:rPr>
              <a:t>Building blocks are technology independent services.</a:t>
            </a:r>
          </a:p>
          <a:p>
            <a:pPr>
              <a:buClr>
                <a:srgbClr val="60CC9E"/>
              </a:buClr>
              <a:buSzPct val="85000"/>
              <a:buFont typeface="Wingdings" panose="05000000000000000000" pitchFamily="2" charset="2"/>
              <a:buChar char="Ø"/>
            </a:pPr>
            <a:r>
              <a:rPr lang="en-US" sz="2000" dirty="0">
                <a:solidFill>
                  <a:srgbClr val="019CDB"/>
                </a:solidFill>
              </a:rPr>
              <a:t>For the construction we need criteria to cluster the </a:t>
            </a:r>
            <a:r>
              <a:rPr lang="en-US" sz="2000" dirty="0" smtClean="0">
                <a:solidFill>
                  <a:srgbClr val="019CDB"/>
                </a:solidFill>
              </a:rPr>
              <a:t>Services </a:t>
            </a:r>
            <a:r>
              <a:rPr lang="en-US" sz="2000" dirty="0">
                <a:solidFill>
                  <a:srgbClr val="019CDB"/>
                </a:solidFill>
              </a:rPr>
              <a:t>into these building blocks</a:t>
            </a:r>
          </a:p>
          <a:p>
            <a:pPr>
              <a:buClr>
                <a:srgbClr val="60CC9E"/>
              </a:buClr>
              <a:buSzPct val="85000"/>
              <a:buFont typeface="Wingdings" panose="05000000000000000000" pitchFamily="2" charset="2"/>
              <a:buChar char="Ø"/>
            </a:pPr>
            <a:r>
              <a:rPr lang="en-US" sz="2000" u="sng" dirty="0">
                <a:solidFill>
                  <a:srgbClr val="019CDB"/>
                </a:solidFill>
              </a:rPr>
              <a:t>This is more about the interfaces than the technologies</a:t>
            </a:r>
          </a:p>
          <a:p>
            <a:pPr marL="0" indent="0">
              <a:buClr>
                <a:srgbClr val="60CC9E"/>
              </a:buClr>
              <a:buSzPct val="85000"/>
              <a:buNone/>
            </a:pPr>
            <a:endParaRPr lang="en-US" sz="1600" dirty="0" smtClean="0">
              <a:solidFill>
                <a:srgbClr val="019CDB"/>
              </a:solidFill>
            </a:endParaRPr>
          </a:p>
          <a:p>
            <a:pPr marL="0" indent="0">
              <a:buClr>
                <a:srgbClr val="60CC9E"/>
              </a:buClr>
              <a:buSzPct val="85000"/>
              <a:buNone/>
            </a:pPr>
            <a:endParaRPr lang="en-US" sz="1600" dirty="0" smtClean="0">
              <a:solidFill>
                <a:srgbClr val="019CDB"/>
              </a:solidFill>
            </a:endParaRPr>
          </a:p>
        </p:txBody>
      </p:sp>
      <p:pic>
        <p:nvPicPr>
          <p:cNvPr id="10" name="Picture 9" descr="sgip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8920" y="279936"/>
            <a:ext cx="1463040" cy="530352"/>
          </a:xfrm>
          <a:prstGeom prst="rect">
            <a:avLst/>
          </a:prstGeom>
        </p:spPr>
      </p:pic>
    </p:spTree>
    <p:extLst>
      <p:ext uri="{BB962C8B-B14F-4D97-AF65-F5344CB8AC3E}">
        <p14:creationId xmlns:p14="http://schemas.microsoft.com/office/powerpoint/2010/main" val="1373300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gip-templatefoot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6" y="6618980"/>
            <a:ext cx="9214421" cy="631048"/>
          </a:xfrm>
          <a:prstGeom prst="rect">
            <a:avLst/>
          </a:prstGeom>
        </p:spPr>
      </p:pic>
      <p:sp>
        <p:nvSpPr>
          <p:cNvPr id="5" name="TextBox 4"/>
          <p:cNvSpPr txBox="1"/>
          <p:nvPr/>
        </p:nvSpPr>
        <p:spPr>
          <a:xfrm>
            <a:off x="0" y="6627332"/>
            <a:ext cx="9144000" cy="230832"/>
          </a:xfrm>
          <a:prstGeom prst="rect">
            <a:avLst/>
          </a:prstGeom>
          <a:noFill/>
        </p:spPr>
        <p:txBody>
          <a:bodyPr wrap="square" rtlCol="0" anchor="ctr">
            <a:spAutoFit/>
          </a:bodyPr>
          <a:lstStyle/>
          <a:p>
            <a:pPr marL="341313">
              <a:tabLst>
                <a:tab pos="4454525" algn="ctr"/>
                <a:tab pos="8518525" algn="r"/>
              </a:tabLst>
            </a:pPr>
            <a:r>
              <a:rPr lang="en-US" sz="900" dirty="0" smtClean="0">
                <a:solidFill>
                  <a:schemeClr val="bg1"/>
                </a:solidFill>
                <a:cs typeface="Calibri"/>
              </a:rPr>
              <a:t>2016 </a:t>
            </a:r>
            <a:r>
              <a:rPr lang="en-US" sz="900" dirty="0" smtClean="0">
                <a:solidFill>
                  <a:schemeClr val="bg1"/>
                </a:solidFill>
                <a:latin typeface="Calibri"/>
                <a:cs typeface="Calibri"/>
              </a:rPr>
              <a:t>Copyright © SGIP, Inc.	CONFIDENTIAL.  ALL RIGHTS RESERVED	Page </a:t>
            </a:r>
            <a:fld id="{96F29905-E6A6-2849-B7EA-0F4C724A8363}" type="slidenum">
              <a:rPr lang="en-US" sz="900" smtClean="0">
                <a:solidFill>
                  <a:schemeClr val="bg1"/>
                </a:solidFill>
                <a:latin typeface="Calibri"/>
                <a:cs typeface="Calibri"/>
              </a:rPr>
              <a:pPr marL="341313">
                <a:tabLst>
                  <a:tab pos="4454525" algn="ctr"/>
                  <a:tab pos="8518525" algn="r"/>
                </a:tabLst>
              </a:pPr>
              <a:t>11</a:t>
            </a:fld>
            <a:r>
              <a:rPr lang="en-US" sz="900" dirty="0" smtClean="0">
                <a:solidFill>
                  <a:schemeClr val="bg1"/>
                </a:solidFill>
                <a:latin typeface="Calibri"/>
                <a:cs typeface="Calibri"/>
              </a:rPr>
              <a:t>  	</a:t>
            </a:r>
            <a:endParaRPr lang="en-US" sz="900" dirty="0">
              <a:solidFill>
                <a:schemeClr val="bg1"/>
              </a:solidFill>
              <a:latin typeface="Calibri"/>
              <a:cs typeface="Calibri"/>
            </a:endParaRPr>
          </a:p>
        </p:txBody>
      </p:sp>
      <p:sp>
        <p:nvSpPr>
          <p:cNvPr id="6" name="Title 1"/>
          <p:cNvSpPr>
            <a:spLocks noGrp="1"/>
          </p:cNvSpPr>
          <p:nvPr>
            <p:ph type="title"/>
          </p:nvPr>
        </p:nvSpPr>
        <p:spPr>
          <a:xfrm>
            <a:off x="457200" y="188502"/>
            <a:ext cx="6504281" cy="664718"/>
          </a:xfrm>
        </p:spPr>
        <p:txBody>
          <a:bodyPr>
            <a:noAutofit/>
          </a:bodyPr>
          <a:lstStyle/>
          <a:p>
            <a:r>
              <a:rPr lang="en-US" sz="2800" dirty="0" smtClean="0">
                <a:effectLst>
                  <a:outerShdw blurRad="38100" dist="38100" dir="2700000" algn="tl">
                    <a:srgbClr val="000000">
                      <a:alpha val="43137"/>
                    </a:srgbClr>
                  </a:outerShdw>
                </a:effectLst>
              </a:rPr>
              <a:t>Physical Definition</a:t>
            </a:r>
            <a:endParaRPr lang="en-US" sz="2800" b="1" dirty="0">
              <a:solidFill>
                <a:srgbClr val="1A5EAB"/>
              </a:solidFill>
            </a:endParaRPr>
          </a:p>
        </p:txBody>
      </p:sp>
      <p:sp>
        <p:nvSpPr>
          <p:cNvPr id="8" name="Content Placeholder 2"/>
          <p:cNvSpPr>
            <a:spLocks noGrp="1"/>
          </p:cNvSpPr>
          <p:nvPr>
            <p:ph idx="4294967295"/>
          </p:nvPr>
        </p:nvSpPr>
        <p:spPr>
          <a:xfrm>
            <a:off x="482360" y="1030274"/>
            <a:ext cx="8229600" cy="5588706"/>
          </a:xfrm>
        </p:spPr>
        <p:txBody>
          <a:bodyPr>
            <a:normAutofit fontScale="85000" lnSpcReduction="20000"/>
          </a:bodyPr>
          <a:lstStyle/>
          <a:p>
            <a:pPr marL="0" indent="0">
              <a:buClr>
                <a:srgbClr val="60CC9E"/>
              </a:buClr>
              <a:buSzPct val="85000"/>
              <a:buNone/>
            </a:pPr>
            <a:r>
              <a:rPr lang="en-US" sz="2400" b="1" dirty="0">
                <a:solidFill>
                  <a:srgbClr val="019CDB"/>
                </a:solidFill>
              </a:rPr>
              <a:t>Physical Architecture is the technology-constrained, physical implementation design of the systems of the business</a:t>
            </a:r>
            <a:r>
              <a:rPr lang="en-US" sz="2400" b="1" u="sng" dirty="0">
                <a:solidFill>
                  <a:srgbClr val="019CDB"/>
                </a:solidFill>
              </a:rPr>
              <a:t>. How is the Architecture (ideally) </a:t>
            </a:r>
            <a:r>
              <a:rPr lang="en-US" sz="2400" b="1" u="sng" dirty="0" smtClean="0">
                <a:solidFill>
                  <a:srgbClr val="019CDB"/>
                </a:solidFill>
              </a:rPr>
              <a:t>designed?</a:t>
            </a:r>
            <a:endParaRPr lang="en-US" sz="2400" b="1" u="sng" dirty="0">
              <a:solidFill>
                <a:srgbClr val="019CDB"/>
              </a:solidFill>
            </a:endParaRPr>
          </a:p>
          <a:p>
            <a:pPr marL="0" indent="0">
              <a:buClr>
                <a:srgbClr val="60CC9E"/>
              </a:buClr>
              <a:buSzPct val="85000"/>
              <a:buNone/>
            </a:pPr>
            <a:r>
              <a:rPr lang="en-US" sz="2400" b="1" u="sng" dirty="0">
                <a:solidFill>
                  <a:srgbClr val="019CDB"/>
                </a:solidFill>
              </a:rPr>
              <a:t>What software and processes are necessary</a:t>
            </a:r>
            <a:r>
              <a:rPr lang="en-US" sz="2400" b="1" dirty="0">
                <a:solidFill>
                  <a:srgbClr val="019CDB"/>
                </a:solidFill>
              </a:rPr>
              <a:t>?</a:t>
            </a:r>
          </a:p>
          <a:p>
            <a:pPr>
              <a:buClr>
                <a:srgbClr val="60CC9E"/>
              </a:buClr>
              <a:buSzPct val="85000"/>
              <a:buFont typeface="Wingdings" panose="05000000000000000000" pitchFamily="2" charset="2"/>
              <a:buChar char="Ø"/>
            </a:pPr>
            <a:r>
              <a:rPr lang="en-US" sz="2300" b="1" dirty="0">
                <a:solidFill>
                  <a:srgbClr val="019CDB"/>
                </a:solidFill>
              </a:rPr>
              <a:t>Which</a:t>
            </a:r>
            <a:r>
              <a:rPr lang="en-US" sz="2300" dirty="0">
                <a:solidFill>
                  <a:srgbClr val="019CDB"/>
                </a:solidFill>
              </a:rPr>
              <a:t> elements of structure will be realized, according to strategies and </a:t>
            </a:r>
            <a:r>
              <a:rPr lang="en-US" sz="2300" dirty="0" smtClean="0">
                <a:solidFill>
                  <a:srgbClr val="019CDB"/>
                </a:solidFill>
              </a:rPr>
              <a:t>implications, </a:t>
            </a:r>
            <a:r>
              <a:rPr lang="en-US" sz="2300" dirty="0">
                <a:solidFill>
                  <a:srgbClr val="019CDB"/>
                </a:solidFill>
              </a:rPr>
              <a:t>and with </a:t>
            </a:r>
            <a:r>
              <a:rPr lang="en-US" sz="2300" b="1" dirty="0">
                <a:solidFill>
                  <a:srgbClr val="019CDB"/>
                </a:solidFill>
              </a:rPr>
              <a:t>WHAT</a:t>
            </a:r>
            <a:r>
              <a:rPr lang="en-US" sz="2300" dirty="0">
                <a:solidFill>
                  <a:srgbClr val="019CDB"/>
                </a:solidFill>
              </a:rPr>
              <a:t> can this be achieved?</a:t>
            </a:r>
          </a:p>
          <a:p>
            <a:pPr>
              <a:buClr>
                <a:srgbClr val="60CC9E"/>
              </a:buClr>
              <a:buSzPct val="85000"/>
              <a:buFont typeface="Wingdings" panose="05000000000000000000" pitchFamily="2" charset="2"/>
              <a:buChar char="Ø"/>
            </a:pPr>
            <a:endParaRPr lang="en-US" sz="2300" dirty="0">
              <a:solidFill>
                <a:srgbClr val="019CDB"/>
              </a:solidFill>
            </a:endParaRPr>
          </a:p>
          <a:p>
            <a:pPr marL="0" indent="0">
              <a:buClr>
                <a:srgbClr val="60CC9E"/>
              </a:buClr>
              <a:buSzPct val="85000"/>
              <a:buNone/>
            </a:pPr>
            <a:r>
              <a:rPr lang="en-US" sz="2300" dirty="0">
                <a:solidFill>
                  <a:srgbClr val="019CDB"/>
                </a:solidFill>
              </a:rPr>
              <a:t>Describes implementation components necessary to </a:t>
            </a:r>
            <a:r>
              <a:rPr lang="en-US" sz="2300" dirty="0" smtClean="0">
                <a:solidFill>
                  <a:srgbClr val="019CDB"/>
                </a:solidFill>
              </a:rPr>
              <a:t>implement. </a:t>
            </a:r>
            <a:r>
              <a:rPr lang="en-US" sz="2300" u="sng" dirty="0">
                <a:solidFill>
                  <a:srgbClr val="019CDB"/>
                </a:solidFill>
              </a:rPr>
              <a:t>At this point technology choices are being made</a:t>
            </a:r>
          </a:p>
          <a:p>
            <a:pPr marL="0" indent="0">
              <a:buClr>
                <a:srgbClr val="60CC9E"/>
              </a:buClr>
              <a:buSzPct val="85000"/>
              <a:buNone/>
            </a:pPr>
            <a:endParaRPr lang="en-US" sz="2300" dirty="0" smtClean="0">
              <a:solidFill>
                <a:srgbClr val="019CDB"/>
              </a:solidFill>
            </a:endParaRPr>
          </a:p>
          <a:p>
            <a:pPr marL="0" indent="0">
              <a:buClr>
                <a:srgbClr val="60CC9E"/>
              </a:buClr>
              <a:buSzPct val="85000"/>
              <a:buNone/>
            </a:pPr>
            <a:r>
              <a:rPr lang="en-US" sz="2300" dirty="0" smtClean="0">
                <a:solidFill>
                  <a:srgbClr val="019CDB"/>
                </a:solidFill>
              </a:rPr>
              <a:t>Is </a:t>
            </a:r>
            <a:r>
              <a:rPr lang="en-US" sz="2300" dirty="0">
                <a:solidFill>
                  <a:srgbClr val="019CDB"/>
                </a:solidFill>
              </a:rPr>
              <a:t>a representation of components of </a:t>
            </a:r>
            <a:r>
              <a:rPr lang="en-US" sz="2300" dirty="0" smtClean="0">
                <a:solidFill>
                  <a:srgbClr val="019CDB"/>
                </a:solidFill>
              </a:rPr>
              <a:t>building </a:t>
            </a:r>
            <a:r>
              <a:rPr lang="en-US" sz="2300" dirty="0">
                <a:solidFill>
                  <a:srgbClr val="019CDB"/>
                </a:solidFill>
              </a:rPr>
              <a:t>blocks an architect will use, like:</a:t>
            </a:r>
          </a:p>
          <a:p>
            <a:pPr>
              <a:buClr>
                <a:srgbClr val="60CC9E"/>
              </a:buClr>
              <a:buSzPct val="85000"/>
              <a:buFont typeface="Wingdings" panose="05000000000000000000" pitchFamily="2" charset="2"/>
              <a:buChar char="Ø"/>
            </a:pPr>
            <a:r>
              <a:rPr lang="en-US" sz="2300" dirty="0">
                <a:solidFill>
                  <a:srgbClr val="019CDB"/>
                </a:solidFill>
              </a:rPr>
              <a:t>A person</a:t>
            </a:r>
          </a:p>
          <a:p>
            <a:pPr>
              <a:buClr>
                <a:srgbClr val="60CC9E"/>
              </a:buClr>
              <a:buSzPct val="85000"/>
              <a:buFont typeface="Wingdings" panose="05000000000000000000" pitchFamily="2" charset="2"/>
              <a:buChar char="Ø"/>
            </a:pPr>
            <a:r>
              <a:rPr lang="en-US" sz="2300" dirty="0">
                <a:solidFill>
                  <a:srgbClr val="019CDB"/>
                </a:solidFill>
              </a:rPr>
              <a:t>A process</a:t>
            </a:r>
          </a:p>
          <a:p>
            <a:pPr>
              <a:buClr>
                <a:srgbClr val="60CC9E"/>
              </a:buClr>
              <a:buSzPct val="85000"/>
              <a:buFont typeface="Wingdings" panose="05000000000000000000" pitchFamily="2" charset="2"/>
              <a:buChar char="Ø"/>
            </a:pPr>
            <a:r>
              <a:rPr lang="en-US" sz="2300" dirty="0">
                <a:solidFill>
                  <a:srgbClr val="019CDB"/>
                </a:solidFill>
              </a:rPr>
              <a:t>A piece of software</a:t>
            </a:r>
          </a:p>
          <a:p>
            <a:pPr>
              <a:buClr>
                <a:srgbClr val="60CC9E"/>
              </a:buClr>
              <a:buSzPct val="85000"/>
              <a:buFont typeface="Wingdings" panose="05000000000000000000" pitchFamily="2" charset="2"/>
              <a:buChar char="Ø"/>
            </a:pPr>
            <a:r>
              <a:rPr lang="en-US" sz="2300" dirty="0">
                <a:solidFill>
                  <a:srgbClr val="019CDB"/>
                </a:solidFill>
              </a:rPr>
              <a:t>A piece of infrastructure</a:t>
            </a:r>
          </a:p>
          <a:p>
            <a:pPr marL="0" indent="0">
              <a:buClr>
                <a:srgbClr val="60CC9E"/>
              </a:buClr>
              <a:buSzPct val="85000"/>
              <a:buNone/>
            </a:pPr>
            <a:r>
              <a:rPr lang="en-US" sz="2300" dirty="0">
                <a:solidFill>
                  <a:srgbClr val="019CDB"/>
                </a:solidFill>
              </a:rPr>
              <a:t>Provides implementation technical specifications; the details needed for white box development process (eg: </a:t>
            </a:r>
            <a:r>
              <a:rPr lang="en-US" sz="2300" dirty="0" smtClean="0">
                <a:solidFill>
                  <a:srgbClr val="019CDB"/>
                </a:solidFill>
              </a:rPr>
              <a:t>ITIL, Rational Unified Process, SDLC, Agile), </a:t>
            </a:r>
            <a:r>
              <a:rPr lang="en-US" sz="2300" dirty="0">
                <a:solidFill>
                  <a:srgbClr val="019CDB"/>
                </a:solidFill>
              </a:rPr>
              <a:t>vendor </a:t>
            </a:r>
            <a:r>
              <a:rPr lang="en-US" sz="2300" dirty="0" smtClean="0">
                <a:solidFill>
                  <a:srgbClr val="019CDB"/>
                </a:solidFill>
              </a:rPr>
              <a:t>solutions, </a:t>
            </a:r>
            <a:r>
              <a:rPr lang="en-US" sz="2300" dirty="0">
                <a:solidFill>
                  <a:srgbClr val="019CDB"/>
                </a:solidFill>
              </a:rPr>
              <a:t>and manual processes </a:t>
            </a:r>
            <a:r>
              <a:rPr lang="en-US" sz="2300" dirty="0" smtClean="0">
                <a:solidFill>
                  <a:srgbClr val="019CDB"/>
                </a:solidFill>
              </a:rPr>
              <a:t>(TOGAF Phase </a:t>
            </a:r>
            <a:r>
              <a:rPr lang="en-US" sz="2300" dirty="0">
                <a:solidFill>
                  <a:srgbClr val="019CDB"/>
                </a:solidFill>
              </a:rPr>
              <a:t>E)</a:t>
            </a:r>
          </a:p>
          <a:p>
            <a:pPr marL="0" indent="0">
              <a:buClr>
                <a:srgbClr val="60CC9E"/>
              </a:buClr>
              <a:buSzPct val="85000"/>
              <a:buNone/>
            </a:pPr>
            <a:endParaRPr lang="en-US" sz="1600" dirty="0" smtClean="0">
              <a:solidFill>
                <a:srgbClr val="019CDB"/>
              </a:solidFill>
            </a:endParaRPr>
          </a:p>
          <a:p>
            <a:pPr marL="0" indent="0">
              <a:buClr>
                <a:srgbClr val="60CC9E"/>
              </a:buClr>
              <a:buSzPct val="85000"/>
              <a:buNone/>
            </a:pPr>
            <a:endParaRPr lang="en-US" sz="1600" dirty="0" smtClean="0">
              <a:solidFill>
                <a:srgbClr val="019CDB"/>
              </a:solidFill>
            </a:endParaRPr>
          </a:p>
        </p:txBody>
      </p:sp>
      <p:pic>
        <p:nvPicPr>
          <p:cNvPr id="10" name="Picture 9" descr="sgip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8920" y="279936"/>
            <a:ext cx="1463040" cy="530352"/>
          </a:xfrm>
          <a:prstGeom prst="rect">
            <a:avLst/>
          </a:prstGeom>
        </p:spPr>
      </p:pic>
    </p:spTree>
    <p:extLst>
      <p:ext uri="{BB962C8B-B14F-4D97-AF65-F5344CB8AC3E}">
        <p14:creationId xmlns:p14="http://schemas.microsoft.com/office/powerpoint/2010/main" val="1867162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gip-templatefoot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6" y="6618980"/>
            <a:ext cx="9214421" cy="631048"/>
          </a:xfrm>
          <a:prstGeom prst="rect">
            <a:avLst/>
          </a:prstGeom>
        </p:spPr>
      </p:pic>
      <p:sp>
        <p:nvSpPr>
          <p:cNvPr id="5" name="TextBox 4"/>
          <p:cNvSpPr txBox="1"/>
          <p:nvPr/>
        </p:nvSpPr>
        <p:spPr>
          <a:xfrm>
            <a:off x="0" y="6627332"/>
            <a:ext cx="9144000" cy="230832"/>
          </a:xfrm>
          <a:prstGeom prst="rect">
            <a:avLst/>
          </a:prstGeom>
          <a:noFill/>
        </p:spPr>
        <p:txBody>
          <a:bodyPr wrap="square" rtlCol="0" anchor="ctr">
            <a:spAutoFit/>
          </a:bodyPr>
          <a:lstStyle/>
          <a:p>
            <a:pPr marL="341313">
              <a:tabLst>
                <a:tab pos="4454525" algn="ctr"/>
                <a:tab pos="8518525" algn="r"/>
              </a:tabLst>
            </a:pPr>
            <a:r>
              <a:rPr lang="en-US" sz="900" dirty="0" smtClean="0">
                <a:solidFill>
                  <a:schemeClr val="bg1"/>
                </a:solidFill>
                <a:cs typeface="Calibri"/>
              </a:rPr>
              <a:t>2016 </a:t>
            </a:r>
            <a:r>
              <a:rPr lang="en-US" sz="900" dirty="0" smtClean="0">
                <a:solidFill>
                  <a:schemeClr val="bg1"/>
                </a:solidFill>
                <a:latin typeface="Calibri"/>
                <a:cs typeface="Calibri"/>
              </a:rPr>
              <a:t>Copyright © SGIP, Inc.	CONFIDENTIAL.  ALL RIGHTS RESERVED	Page </a:t>
            </a:r>
            <a:fld id="{96F29905-E6A6-2849-B7EA-0F4C724A8363}" type="slidenum">
              <a:rPr lang="en-US" sz="900" smtClean="0">
                <a:solidFill>
                  <a:schemeClr val="bg1"/>
                </a:solidFill>
                <a:latin typeface="Calibri"/>
                <a:cs typeface="Calibri"/>
              </a:rPr>
              <a:pPr marL="341313">
                <a:tabLst>
                  <a:tab pos="4454525" algn="ctr"/>
                  <a:tab pos="8518525" algn="r"/>
                </a:tabLst>
              </a:pPr>
              <a:t>12</a:t>
            </a:fld>
            <a:r>
              <a:rPr lang="en-US" sz="900" dirty="0" smtClean="0">
                <a:solidFill>
                  <a:schemeClr val="bg1"/>
                </a:solidFill>
                <a:latin typeface="Calibri"/>
                <a:cs typeface="Calibri"/>
              </a:rPr>
              <a:t>  	</a:t>
            </a:r>
            <a:endParaRPr lang="en-US" sz="900" dirty="0">
              <a:solidFill>
                <a:schemeClr val="bg1"/>
              </a:solidFill>
              <a:latin typeface="Calibri"/>
              <a:cs typeface="Calibri"/>
            </a:endParaRPr>
          </a:p>
        </p:txBody>
      </p:sp>
      <p:sp>
        <p:nvSpPr>
          <p:cNvPr id="6" name="Title 1"/>
          <p:cNvSpPr>
            <a:spLocks noGrp="1"/>
          </p:cNvSpPr>
          <p:nvPr>
            <p:ph type="title"/>
          </p:nvPr>
        </p:nvSpPr>
        <p:spPr>
          <a:xfrm>
            <a:off x="457200" y="188502"/>
            <a:ext cx="6504281" cy="664718"/>
          </a:xfrm>
        </p:spPr>
        <p:txBody>
          <a:bodyPr>
            <a:noAutofit/>
          </a:bodyPr>
          <a:lstStyle/>
          <a:p>
            <a:r>
              <a:rPr lang="en-US" sz="2800" dirty="0">
                <a:effectLst>
                  <a:outerShdw blurRad="38100" dist="38100" dir="2700000" algn="tl">
                    <a:srgbClr val="000000">
                      <a:alpha val="43137"/>
                    </a:srgbClr>
                  </a:outerShdw>
                </a:effectLst>
              </a:rPr>
              <a:t>Abstraction Levels Applied to SOA</a:t>
            </a:r>
            <a:endParaRPr lang="en-US" sz="2800" b="1" dirty="0">
              <a:solidFill>
                <a:srgbClr val="1A5EAB"/>
              </a:solidFill>
            </a:endParaRPr>
          </a:p>
        </p:txBody>
      </p:sp>
      <p:sp>
        <p:nvSpPr>
          <p:cNvPr id="8" name="Content Placeholder 2"/>
          <p:cNvSpPr>
            <a:spLocks noGrp="1"/>
          </p:cNvSpPr>
          <p:nvPr>
            <p:ph idx="4294967295"/>
          </p:nvPr>
        </p:nvSpPr>
        <p:spPr>
          <a:xfrm>
            <a:off x="482360" y="1030274"/>
            <a:ext cx="8229600" cy="5370526"/>
          </a:xfrm>
        </p:spPr>
        <p:txBody>
          <a:bodyPr>
            <a:normAutofit/>
          </a:bodyPr>
          <a:lstStyle/>
          <a:p>
            <a:pPr marL="0" indent="0">
              <a:buClr>
                <a:srgbClr val="60CC9E"/>
              </a:buClr>
              <a:buSzPct val="85000"/>
              <a:buNone/>
            </a:pPr>
            <a:endParaRPr lang="en-US" sz="1600" dirty="0" smtClean="0">
              <a:solidFill>
                <a:srgbClr val="019CDB"/>
              </a:solidFill>
            </a:endParaRPr>
          </a:p>
          <a:p>
            <a:pPr marL="0" indent="0">
              <a:buClr>
                <a:srgbClr val="60CC9E"/>
              </a:buClr>
              <a:buSzPct val="85000"/>
              <a:buNone/>
            </a:pPr>
            <a:endParaRPr lang="en-US" sz="1600" dirty="0" smtClean="0">
              <a:solidFill>
                <a:srgbClr val="019CDB"/>
              </a:solidFill>
            </a:endParaRPr>
          </a:p>
        </p:txBody>
      </p:sp>
      <p:pic>
        <p:nvPicPr>
          <p:cNvPr id="10" name="Picture 9" descr="sgip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8920" y="279936"/>
            <a:ext cx="1463040" cy="530352"/>
          </a:xfrm>
          <a:prstGeom prst="rect">
            <a:avLst/>
          </a:prstGeom>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86" y="1458498"/>
            <a:ext cx="9059914" cy="5160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1228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gip-templatefoot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6" y="6618980"/>
            <a:ext cx="9214421" cy="631048"/>
          </a:xfrm>
          <a:prstGeom prst="rect">
            <a:avLst/>
          </a:prstGeom>
        </p:spPr>
      </p:pic>
      <p:sp>
        <p:nvSpPr>
          <p:cNvPr id="5" name="TextBox 4"/>
          <p:cNvSpPr txBox="1"/>
          <p:nvPr/>
        </p:nvSpPr>
        <p:spPr>
          <a:xfrm>
            <a:off x="0" y="6627332"/>
            <a:ext cx="9144000" cy="230832"/>
          </a:xfrm>
          <a:prstGeom prst="rect">
            <a:avLst/>
          </a:prstGeom>
          <a:noFill/>
        </p:spPr>
        <p:txBody>
          <a:bodyPr wrap="square" rtlCol="0" anchor="ctr">
            <a:spAutoFit/>
          </a:bodyPr>
          <a:lstStyle/>
          <a:p>
            <a:pPr marL="341313">
              <a:tabLst>
                <a:tab pos="4454525" algn="ctr"/>
                <a:tab pos="8518525" algn="r"/>
              </a:tabLst>
            </a:pPr>
            <a:r>
              <a:rPr lang="en-US" sz="900" dirty="0" smtClean="0">
                <a:solidFill>
                  <a:schemeClr val="bg1"/>
                </a:solidFill>
                <a:cs typeface="Calibri"/>
              </a:rPr>
              <a:t>2016 </a:t>
            </a:r>
            <a:r>
              <a:rPr lang="en-US" sz="900" dirty="0" smtClean="0">
                <a:solidFill>
                  <a:schemeClr val="bg1"/>
                </a:solidFill>
                <a:latin typeface="Calibri"/>
                <a:cs typeface="Calibri"/>
              </a:rPr>
              <a:t>Copyright © SGIP, Inc.	CONFIDENTIAL.  ALL RIGHTS RESERVED	Page </a:t>
            </a:r>
            <a:fld id="{96F29905-E6A6-2849-B7EA-0F4C724A8363}" type="slidenum">
              <a:rPr lang="en-US" sz="900" smtClean="0">
                <a:solidFill>
                  <a:schemeClr val="bg1"/>
                </a:solidFill>
                <a:latin typeface="Calibri"/>
                <a:cs typeface="Calibri"/>
              </a:rPr>
              <a:pPr marL="341313">
                <a:tabLst>
                  <a:tab pos="4454525" algn="ctr"/>
                  <a:tab pos="8518525" algn="r"/>
                </a:tabLst>
              </a:pPr>
              <a:t>13</a:t>
            </a:fld>
            <a:r>
              <a:rPr lang="en-US" sz="900" dirty="0" smtClean="0">
                <a:solidFill>
                  <a:schemeClr val="bg1"/>
                </a:solidFill>
                <a:latin typeface="Calibri"/>
                <a:cs typeface="Calibri"/>
              </a:rPr>
              <a:t>  	</a:t>
            </a:r>
            <a:endParaRPr lang="en-US" sz="900" dirty="0">
              <a:solidFill>
                <a:schemeClr val="bg1"/>
              </a:solidFill>
              <a:latin typeface="Calibri"/>
              <a:cs typeface="Calibri"/>
            </a:endParaRPr>
          </a:p>
        </p:txBody>
      </p:sp>
      <p:sp>
        <p:nvSpPr>
          <p:cNvPr id="6" name="Title 1"/>
          <p:cNvSpPr>
            <a:spLocks noGrp="1"/>
          </p:cNvSpPr>
          <p:nvPr>
            <p:ph type="title"/>
          </p:nvPr>
        </p:nvSpPr>
        <p:spPr>
          <a:xfrm>
            <a:off x="457200" y="188502"/>
            <a:ext cx="6504281" cy="664718"/>
          </a:xfrm>
        </p:spPr>
        <p:txBody>
          <a:bodyPr>
            <a:noAutofit/>
          </a:bodyPr>
          <a:lstStyle/>
          <a:p>
            <a:r>
              <a:rPr lang="en-US" sz="2800" dirty="0" smtClean="0">
                <a:effectLst>
                  <a:outerShdw blurRad="38100" dist="38100" dir="2700000" algn="tl">
                    <a:srgbClr val="000000">
                      <a:alpha val="43137"/>
                    </a:srgbClr>
                  </a:outerShdw>
                </a:effectLst>
              </a:rPr>
              <a:t>Cooling Example</a:t>
            </a:r>
            <a:endParaRPr lang="en-US" sz="2800" b="1" dirty="0">
              <a:solidFill>
                <a:srgbClr val="1A5EAB"/>
              </a:solidFill>
            </a:endParaRPr>
          </a:p>
        </p:txBody>
      </p:sp>
      <p:pic>
        <p:nvPicPr>
          <p:cNvPr id="10" name="Picture 9" descr="sgip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8920" y="279936"/>
            <a:ext cx="1463040" cy="530352"/>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737" y="863482"/>
            <a:ext cx="8010525" cy="5763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7165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gip-templatefoot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6" y="6618980"/>
            <a:ext cx="9214421" cy="631048"/>
          </a:xfrm>
          <a:prstGeom prst="rect">
            <a:avLst/>
          </a:prstGeom>
        </p:spPr>
      </p:pic>
      <p:sp>
        <p:nvSpPr>
          <p:cNvPr id="5" name="TextBox 4"/>
          <p:cNvSpPr txBox="1"/>
          <p:nvPr/>
        </p:nvSpPr>
        <p:spPr>
          <a:xfrm>
            <a:off x="0" y="6627332"/>
            <a:ext cx="9144000" cy="230832"/>
          </a:xfrm>
          <a:prstGeom prst="rect">
            <a:avLst/>
          </a:prstGeom>
          <a:noFill/>
        </p:spPr>
        <p:txBody>
          <a:bodyPr wrap="square" rtlCol="0" anchor="ctr">
            <a:spAutoFit/>
          </a:bodyPr>
          <a:lstStyle/>
          <a:p>
            <a:pPr marL="341313">
              <a:tabLst>
                <a:tab pos="4454525" algn="ctr"/>
                <a:tab pos="8518525" algn="r"/>
              </a:tabLst>
            </a:pPr>
            <a:r>
              <a:rPr lang="en-US" sz="900" dirty="0" smtClean="0">
                <a:solidFill>
                  <a:schemeClr val="bg1"/>
                </a:solidFill>
                <a:cs typeface="Calibri"/>
              </a:rPr>
              <a:t>2016 </a:t>
            </a:r>
            <a:r>
              <a:rPr lang="en-US" sz="900" dirty="0" smtClean="0">
                <a:solidFill>
                  <a:schemeClr val="bg1"/>
                </a:solidFill>
                <a:latin typeface="Calibri"/>
                <a:cs typeface="Calibri"/>
              </a:rPr>
              <a:t>Copyright © SGIP, Inc.	CONFIDENTIAL.  ALL RIGHTS RESERVED	Page </a:t>
            </a:r>
            <a:fld id="{96F29905-E6A6-2849-B7EA-0F4C724A8363}" type="slidenum">
              <a:rPr lang="en-US" sz="900" smtClean="0">
                <a:solidFill>
                  <a:schemeClr val="bg1"/>
                </a:solidFill>
                <a:latin typeface="Calibri"/>
                <a:cs typeface="Calibri"/>
              </a:rPr>
              <a:pPr marL="341313">
                <a:tabLst>
                  <a:tab pos="4454525" algn="ctr"/>
                  <a:tab pos="8518525" algn="r"/>
                </a:tabLst>
              </a:pPr>
              <a:t>14</a:t>
            </a:fld>
            <a:r>
              <a:rPr lang="en-US" sz="900" dirty="0" smtClean="0">
                <a:solidFill>
                  <a:schemeClr val="bg1"/>
                </a:solidFill>
                <a:latin typeface="Calibri"/>
                <a:cs typeface="Calibri"/>
              </a:rPr>
              <a:t>  	</a:t>
            </a:r>
            <a:endParaRPr lang="en-US" sz="900" dirty="0">
              <a:solidFill>
                <a:schemeClr val="bg1"/>
              </a:solidFill>
              <a:latin typeface="Calibri"/>
              <a:cs typeface="Calibri"/>
            </a:endParaRPr>
          </a:p>
        </p:txBody>
      </p:sp>
      <p:sp>
        <p:nvSpPr>
          <p:cNvPr id="6" name="Title 1"/>
          <p:cNvSpPr>
            <a:spLocks noGrp="1"/>
          </p:cNvSpPr>
          <p:nvPr>
            <p:ph type="title"/>
          </p:nvPr>
        </p:nvSpPr>
        <p:spPr>
          <a:xfrm>
            <a:off x="457200" y="188502"/>
            <a:ext cx="6504281" cy="664718"/>
          </a:xfrm>
        </p:spPr>
        <p:txBody>
          <a:bodyPr>
            <a:noAutofit/>
          </a:bodyPr>
          <a:lstStyle/>
          <a:p>
            <a:r>
              <a:rPr lang="en-US" sz="2800" dirty="0" smtClean="0">
                <a:effectLst>
                  <a:outerShdw blurRad="38100" dist="38100" dir="2700000" algn="tl">
                    <a:srgbClr val="000000">
                      <a:alpha val="43137"/>
                    </a:srgbClr>
                  </a:outerShdw>
                </a:effectLst>
              </a:rPr>
              <a:t>Categorization Guidelines </a:t>
            </a:r>
            <a:r>
              <a:rPr lang="en-US" sz="2800" dirty="0">
                <a:effectLst>
                  <a:outerShdw blurRad="38100" dist="38100" dir="2700000" algn="tl">
                    <a:srgbClr val="000000">
                      <a:alpha val="43137"/>
                    </a:srgbClr>
                  </a:outerShdw>
                </a:effectLst>
              </a:rPr>
              <a:t>for the Elements</a:t>
            </a:r>
            <a:endParaRPr lang="en-US" sz="2800" b="1" dirty="0">
              <a:solidFill>
                <a:srgbClr val="1A5EAB"/>
              </a:solidFill>
            </a:endParaRPr>
          </a:p>
        </p:txBody>
      </p:sp>
      <p:sp>
        <p:nvSpPr>
          <p:cNvPr id="8" name="Content Placeholder 2"/>
          <p:cNvSpPr>
            <a:spLocks noGrp="1"/>
          </p:cNvSpPr>
          <p:nvPr>
            <p:ph idx="4294967295"/>
          </p:nvPr>
        </p:nvSpPr>
        <p:spPr>
          <a:xfrm>
            <a:off x="482360" y="1030274"/>
            <a:ext cx="8229600" cy="5370526"/>
          </a:xfrm>
        </p:spPr>
        <p:txBody>
          <a:bodyPr>
            <a:normAutofit/>
          </a:bodyPr>
          <a:lstStyle/>
          <a:p>
            <a:pPr marL="0" indent="0">
              <a:buClr>
                <a:srgbClr val="60CC9E"/>
              </a:buClr>
              <a:buSzPct val="85000"/>
              <a:buNone/>
            </a:pPr>
            <a:r>
              <a:rPr lang="en-US" sz="2400" b="1" dirty="0">
                <a:solidFill>
                  <a:srgbClr val="019CDB"/>
                </a:solidFill>
              </a:rPr>
              <a:t>Categorize the original elements </a:t>
            </a:r>
          </a:p>
          <a:p>
            <a:pPr>
              <a:buClr>
                <a:srgbClr val="60CC9E"/>
              </a:buClr>
              <a:buSzPct val="85000"/>
              <a:buFont typeface="Wingdings" panose="05000000000000000000" pitchFamily="2" charset="2"/>
              <a:buChar char="Ø"/>
            </a:pPr>
            <a:r>
              <a:rPr lang="en-US" sz="2400" dirty="0">
                <a:solidFill>
                  <a:srgbClr val="019CDB"/>
                </a:solidFill>
              </a:rPr>
              <a:t>Identity elements as Actors, Services, ServiceCompositions, and </a:t>
            </a:r>
            <a:r>
              <a:rPr lang="en-US" sz="2400" dirty="0" smtClean="0">
                <a:solidFill>
                  <a:srgbClr val="019CDB"/>
                </a:solidFill>
              </a:rPr>
              <a:t>ServiceContracts</a:t>
            </a:r>
            <a:endParaRPr lang="en-US" sz="2400" dirty="0">
              <a:solidFill>
                <a:srgbClr val="019CDB"/>
              </a:solidFill>
            </a:endParaRPr>
          </a:p>
          <a:p>
            <a:pPr>
              <a:buClr>
                <a:srgbClr val="60CC9E"/>
              </a:buClr>
              <a:buSzPct val="85000"/>
              <a:buFont typeface="Wingdings" panose="05000000000000000000" pitchFamily="2" charset="2"/>
              <a:buChar char="Ø"/>
            </a:pPr>
            <a:r>
              <a:rPr lang="en-US" sz="2400" dirty="0">
                <a:solidFill>
                  <a:srgbClr val="019CDB"/>
                </a:solidFill>
              </a:rPr>
              <a:t>Architecture Levels</a:t>
            </a:r>
          </a:p>
          <a:p>
            <a:pPr lvl="1" indent="-342900">
              <a:buClr>
                <a:srgbClr val="60CC9E"/>
              </a:buClr>
              <a:buSzPct val="85000"/>
              <a:buFont typeface="Wingdings" panose="05000000000000000000" pitchFamily="2" charset="2"/>
              <a:buChar char="§"/>
            </a:pPr>
            <a:r>
              <a:rPr lang="en-US" sz="2000" b="1" dirty="0">
                <a:solidFill>
                  <a:srgbClr val="019CDB"/>
                </a:solidFill>
              </a:rPr>
              <a:t>Conceptual</a:t>
            </a:r>
            <a:r>
              <a:rPr lang="en-US" sz="2000" dirty="0">
                <a:solidFill>
                  <a:srgbClr val="019CDB"/>
                </a:solidFill>
              </a:rPr>
              <a:t> - these are the business-to-business (B2B) relationships, the B2C (consumer), and the B2R (regulatory &amp; policy). Thus a black-box view of the business.</a:t>
            </a:r>
          </a:p>
          <a:p>
            <a:pPr lvl="1" indent="-342900">
              <a:buClr>
                <a:srgbClr val="60CC9E"/>
              </a:buClr>
              <a:buSzPct val="85000"/>
              <a:buFont typeface="Wingdings" panose="05000000000000000000" pitchFamily="2" charset="2"/>
              <a:buChar char="§"/>
            </a:pPr>
            <a:r>
              <a:rPr lang="en-US" sz="2000" b="1" dirty="0">
                <a:solidFill>
                  <a:srgbClr val="019CDB"/>
                </a:solidFill>
              </a:rPr>
              <a:t>Logical</a:t>
            </a:r>
            <a:r>
              <a:rPr lang="en-US" sz="2000" dirty="0">
                <a:solidFill>
                  <a:srgbClr val="019CDB"/>
                </a:solidFill>
              </a:rPr>
              <a:t> – this is where Actors come in, but there are also Services.  This is a white-box view of the business, showing the internal </a:t>
            </a:r>
            <a:r>
              <a:rPr lang="en-US" sz="2000" dirty="0" smtClean="0">
                <a:solidFill>
                  <a:srgbClr val="019CDB"/>
                </a:solidFill>
              </a:rPr>
              <a:t>elements </a:t>
            </a:r>
            <a:r>
              <a:rPr lang="en-US" sz="2000" dirty="0">
                <a:solidFill>
                  <a:srgbClr val="019CDB"/>
                </a:solidFill>
              </a:rPr>
              <a:t>and their relationships.</a:t>
            </a:r>
          </a:p>
          <a:p>
            <a:pPr lvl="1" indent="-342900">
              <a:buClr>
                <a:srgbClr val="60CC9E"/>
              </a:buClr>
              <a:buSzPct val="85000"/>
              <a:buFont typeface="Wingdings" panose="05000000000000000000" pitchFamily="2" charset="2"/>
              <a:buChar char="§"/>
            </a:pPr>
            <a:r>
              <a:rPr lang="en-US" sz="2000" b="1" dirty="0">
                <a:solidFill>
                  <a:srgbClr val="019CDB"/>
                </a:solidFill>
              </a:rPr>
              <a:t>Physical</a:t>
            </a:r>
            <a:r>
              <a:rPr lang="en-US" sz="2000" dirty="0">
                <a:solidFill>
                  <a:srgbClr val="019CDB"/>
                </a:solidFill>
              </a:rPr>
              <a:t> - the representation of a Specification, where the required features (functional and non-functional) are included.</a:t>
            </a:r>
          </a:p>
          <a:p>
            <a:pPr lvl="1" indent="-342900">
              <a:buClr>
                <a:srgbClr val="60CC9E"/>
              </a:buClr>
              <a:buSzPct val="85000"/>
              <a:buFont typeface="Wingdings" panose="05000000000000000000" pitchFamily="2" charset="2"/>
              <a:buChar char="§"/>
            </a:pPr>
            <a:r>
              <a:rPr lang="en-US" sz="2000" b="1" dirty="0">
                <a:solidFill>
                  <a:srgbClr val="019CDB"/>
                </a:solidFill>
              </a:rPr>
              <a:t>Implementation</a:t>
            </a:r>
            <a:r>
              <a:rPr lang="en-US" sz="2000" dirty="0">
                <a:solidFill>
                  <a:srgbClr val="019CDB"/>
                </a:solidFill>
              </a:rPr>
              <a:t> – actual technology and implementation configuration decisions are made.</a:t>
            </a:r>
          </a:p>
          <a:p>
            <a:pPr marL="0" indent="0">
              <a:buClr>
                <a:srgbClr val="60CC9E"/>
              </a:buClr>
              <a:buSzPct val="85000"/>
              <a:buNone/>
            </a:pPr>
            <a:endParaRPr lang="en-US" sz="1600" dirty="0" smtClean="0">
              <a:solidFill>
                <a:srgbClr val="019CDB"/>
              </a:solidFill>
            </a:endParaRPr>
          </a:p>
          <a:p>
            <a:pPr marL="0" indent="0">
              <a:buClr>
                <a:srgbClr val="60CC9E"/>
              </a:buClr>
              <a:buSzPct val="85000"/>
              <a:buNone/>
            </a:pPr>
            <a:endParaRPr lang="en-US" sz="1600" dirty="0" smtClean="0">
              <a:solidFill>
                <a:srgbClr val="019CDB"/>
              </a:solidFill>
            </a:endParaRPr>
          </a:p>
        </p:txBody>
      </p:sp>
      <p:pic>
        <p:nvPicPr>
          <p:cNvPr id="10" name="Picture 9" descr="sgip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8920" y="279936"/>
            <a:ext cx="1463040" cy="530352"/>
          </a:xfrm>
          <a:prstGeom prst="rect">
            <a:avLst/>
          </a:prstGeom>
        </p:spPr>
      </p:pic>
    </p:spTree>
    <p:extLst>
      <p:ext uri="{BB962C8B-B14F-4D97-AF65-F5344CB8AC3E}">
        <p14:creationId xmlns:p14="http://schemas.microsoft.com/office/powerpoint/2010/main" val="4040021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gip-templatefoot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6" y="6618980"/>
            <a:ext cx="9214421" cy="631048"/>
          </a:xfrm>
          <a:prstGeom prst="rect">
            <a:avLst/>
          </a:prstGeom>
        </p:spPr>
      </p:pic>
      <p:sp>
        <p:nvSpPr>
          <p:cNvPr id="5" name="TextBox 4"/>
          <p:cNvSpPr txBox="1"/>
          <p:nvPr/>
        </p:nvSpPr>
        <p:spPr>
          <a:xfrm>
            <a:off x="0" y="6627332"/>
            <a:ext cx="9144000" cy="230832"/>
          </a:xfrm>
          <a:prstGeom prst="rect">
            <a:avLst/>
          </a:prstGeom>
          <a:noFill/>
        </p:spPr>
        <p:txBody>
          <a:bodyPr wrap="square" rtlCol="0" anchor="ctr">
            <a:spAutoFit/>
          </a:bodyPr>
          <a:lstStyle/>
          <a:p>
            <a:pPr marL="341313">
              <a:tabLst>
                <a:tab pos="4454525" algn="ctr"/>
                <a:tab pos="8518525" algn="r"/>
              </a:tabLst>
            </a:pPr>
            <a:r>
              <a:rPr lang="en-US" sz="900" dirty="0" smtClean="0">
                <a:solidFill>
                  <a:schemeClr val="bg1"/>
                </a:solidFill>
                <a:cs typeface="Calibri"/>
              </a:rPr>
              <a:t>2016 </a:t>
            </a:r>
            <a:r>
              <a:rPr lang="en-US" sz="900" dirty="0" smtClean="0">
                <a:solidFill>
                  <a:schemeClr val="bg1"/>
                </a:solidFill>
                <a:latin typeface="Calibri"/>
                <a:cs typeface="Calibri"/>
              </a:rPr>
              <a:t>Copyright © SGIP, Inc.	CONFIDENTIAL.  ALL RIGHTS RESERVED	Page </a:t>
            </a:r>
            <a:fld id="{96F29905-E6A6-2849-B7EA-0F4C724A8363}" type="slidenum">
              <a:rPr lang="en-US" sz="900" smtClean="0">
                <a:solidFill>
                  <a:schemeClr val="bg1"/>
                </a:solidFill>
                <a:latin typeface="Calibri"/>
                <a:cs typeface="Calibri"/>
              </a:rPr>
              <a:pPr marL="341313">
                <a:tabLst>
                  <a:tab pos="4454525" algn="ctr"/>
                  <a:tab pos="8518525" algn="r"/>
                </a:tabLst>
              </a:pPr>
              <a:t>15</a:t>
            </a:fld>
            <a:r>
              <a:rPr lang="en-US" sz="900" dirty="0" smtClean="0">
                <a:solidFill>
                  <a:schemeClr val="bg1"/>
                </a:solidFill>
                <a:latin typeface="Calibri"/>
                <a:cs typeface="Calibri"/>
              </a:rPr>
              <a:t>  	</a:t>
            </a:r>
            <a:endParaRPr lang="en-US" sz="900" dirty="0">
              <a:solidFill>
                <a:schemeClr val="bg1"/>
              </a:solidFill>
              <a:latin typeface="Calibri"/>
              <a:cs typeface="Calibri"/>
            </a:endParaRPr>
          </a:p>
        </p:txBody>
      </p:sp>
      <p:sp>
        <p:nvSpPr>
          <p:cNvPr id="6" name="Title 1"/>
          <p:cNvSpPr>
            <a:spLocks noGrp="1"/>
          </p:cNvSpPr>
          <p:nvPr>
            <p:ph type="title"/>
          </p:nvPr>
        </p:nvSpPr>
        <p:spPr>
          <a:xfrm>
            <a:off x="159488" y="188502"/>
            <a:ext cx="7089432" cy="664718"/>
          </a:xfrm>
        </p:spPr>
        <p:txBody>
          <a:bodyPr>
            <a:noAutofit/>
          </a:bodyPr>
          <a:lstStyle/>
          <a:p>
            <a:r>
              <a:rPr lang="en-US" sz="2600" dirty="0">
                <a:effectLst>
                  <a:outerShdw blurRad="38100" dist="38100" dir="2700000" algn="tl">
                    <a:srgbClr val="000000">
                      <a:alpha val="43137"/>
                    </a:srgbClr>
                  </a:outerShdw>
                </a:effectLst>
              </a:rPr>
              <a:t>Categorization Guidelines for the </a:t>
            </a:r>
            <a:r>
              <a:rPr lang="en-US" sz="2600" dirty="0" smtClean="0">
                <a:effectLst>
                  <a:outerShdw blurRad="38100" dist="38100" dir="2700000" algn="tl">
                    <a:srgbClr val="000000">
                      <a:alpha val="43137"/>
                    </a:srgbClr>
                  </a:outerShdw>
                </a:effectLst>
              </a:rPr>
              <a:t>Elements cont’d</a:t>
            </a:r>
            <a:endParaRPr lang="en-US" sz="2600" b="1" dirty="0">
              <a:solidFill>
                <a:srgbClr val="1A5EAB"/>
              </a:solidFill>
            </a:endParaRPr>
          </a:p>
        </p:txBody>
      </p:sp>
      <p:sp>
        <p:nvSpPr>
          <p:cNvPr id="8" name="Content Placeholder 2"/>
          <p:cNvSpPr>
            <a:spLocks noGrp="1"/>
          </p:cNvSpPr>
          <p:nvPr>
            <p:ph idx="4294967295"/>
          </p:nvPr>
        </p:nvSpPr>
        <p:spPr>
          <a:xfrm>
            <a:off x="482360" y="1030274"/>
            <a:ext cx="8229600" cy="5370526"/>
          </a:xfrm>
        </p:spPr>
        <p:txBody>
          <a:bodyPr>
            <a:normAutofit fontScale="77500" lnSpcReduction="20000"/>
          </a:bodyPr>
          <a:lstStyle/>
          <a:p>
            <a:pPr>
              <a:buClr>
                <a:srgbClr val="60CC9E"/>
              </a:buClr>
              <a:buSzPct val="85000"/>
              <a:buFont typeface="Wingdings" panose="05000000000000000000" pitchFamily="2" charset="2"/>
              <a:buChar char="§"/>
            </a:pPr>
            <a:r>
              <a:rPr lang="en-US" sz="2400" dirty="0">
                <a:solidFill>
                  <a:srgbClr val="019CDB"/>
                </a:solidFill>
              </a:rPr>
              <a:t>Semantics should be explicitly documented to reduce ambiguity </a:t>
            </a:r>
          </a:p>
          <a:p>
            <a:pPr>
              <a:buClr>
                <a:srgbClr val="60CC9E"/>
              </a:buClr>
              <a:buSzPct val="85000"/>
              <a:buFont typeface="Wingdings" panose="05000000000000000000" pitchFamily="2" charset="2"/>
              <a:buChar char="§"/>
            </a:pPr>
            <a:r>
              <a:rPr lang="en-US" sz="2400" dirty="0">
                <a:solidFill>
                  <a:srgbClr val="019CDB"/>
                </a:solidFill>
              </a:rPr>
              <a:t>An </a:t>
            </a:r>
            <a:r>
              <a:rPr lang="en-US" sz="2400" dirty="0" smtClean="0">
                <a:solidFill>
                  <a:srgbClr val="019CDB"/>
                </a:solidFill>
              </a:rPr>
              <a:t>Actor </a:t>
            </a:r>
            <a:r>
              <a:rPr lang="en-US" sz="2400" dirty="0">
                <a:solidFill>
                  <a:srgbClr val="019CDB"/>
                </a:solidFill>
              </a:rPr>
              <a:t>is considered to be a person, organization, or system that has at least one </a:t>
            </a:r>
            <a:r>
              <a:rPr lang="en-US" sz="2400" dirty="0" smtClean="0">
                <a:solidFill>
                  <a:srgbClr val="019CDB"/>
                </a:solidFill>
              </a:rPr>
              <a:t>role (ServiceComposition) </a:t>
            </a:r>
            <a:r>
              <a:rPr lang="en-US" sz="2400" dirty="0">
                <a:solidFill>
                  <a:srgbClr val="019CDB"/>
                </a:solidFill>
              </a:rPr>
              <a:t>that initiates or interacts with </a:t>
            </a:r>
            <a:r>
              <a:rPr lang="en-US" sz="2400" dirty="0" smtClean="0">
                <a:solidFill>
                  <a:srgbClr val="019CDB"/>
                </a:solidFill>
              </a:rPr>
              <a:t>other Actors.  </a:t>
            </a:r>
            <a:r>
              <a:rPr lang="en-US" sz="2400" dirty="0">
                <a:solidFill>
                  <a:srgbClr val="019CDB"/>
                </a:solidFill>
              </a:rPr>
              <a:t>Actors may be internal or external to an organization</a:t>
            </a:r>
          </a:p>
          <a:p>
            <a:pPr>
              <a:buClr>
                <a:srgbClr val="60CC9E"/>
              </a:buClr>
              <a:buSzPct val="85000"/>
              <a:buFont typeface="Wingdings" panose="05000000000000000000" pitchFamily="2" charset="2"/>
              <a:buChar char="§"/>
            </a:pPr>
            <a:r>
              <a:rPr lang="en-US" sz="2400" dirty="0">
                <a:solidFill>
                  <a:srgbClr val="019CDB"/>
                </a:solidFill>
              </a:rPr>
              <a:t>A ServiceComposition </a:t>
            </a:r>
            <a:r>
              <a:rPr lang="en-US" sz="2400" dirty="0" smtClean="0">
                <a:solidFill>
                  <a:srgbClr val="019CDB"/>
                </a:solidFill>
              </a:rPr>
              <a:t>(~role)  </a:t>
            </a:r>
            <a:r>
              <a:rPr lang="en-US" sz="2400" dirty="0">
                <a:solidFill>
                  <a:srgbClr val="019CDB"/>
                </a:solidFill>
              </a:rPr>
              <a:t>is the usual or expected function, or context, in which an actor consumes/provides a service. An Actor may play a number of roles</a:t>
            </a:r>
          </a:p>
          <a:p>
            <a:pPr>
              <a:buClr>
                <a:srgbClr val="60CC9E"/>
              </a:buClr>
              <a:buSzPct val="85000"/>
              <a:buFont typeface="Wingdings" panose="05000000000000000000" pitchFamily="2" charset="2"/>
              <a:buChar char="§"/>
            </a:pPr>
            <a:r>
              <a:rPr lang="en-US" sz="2400" dirty="0">
                <a:solidFill>
                  <a:srgbClr val="019CDB"/>
                </a:solidFill>
              </a:rPr>
              <a:t>At the highest level, a </a:t>
            </a:r>
            <a:r>
              <a:rPr lang="en-US" sz="2400" dirty="0" smtClean="0">
                <a:solidFill>
                  <a:srgbClr val="019CDB"/>
                </a:solidFill>
              </a:rPr>
              <a:t>Conceptual ServiceComposition </a:t>
            </a:r>
            <a:r>
              <a:rPr lang="en-US" sz="2400" dirty="0">
                <a:solidFill>
                  <a:srgbClr val="019CDB"/>
                </a:solidFill>
              </a:rPr>
              <a:t>represents the goals of the stakeholder </a:t>
            </a:r>
            <a:r>
              <a:rPr lang="en-US" sz="2400" dirty="0" smtClean="0">
                <a:solidFill>
                  <a:srgbClr val="019CDB"/>
                </a:solidFill>
              </a:rPr>
              <a:t>(e.g.: </a:t>
            </a:r>
            <a:r>
              <a:rPr lang="en-US" sz="2400" dirty="0">
                <a:solidFill>
                  <a:srgbClr val="019CDB"/>
                </a:solidFill>
              </a:rPr>
              <a:t>Energy Provider).  A </a:t>
            </a:r>
            <a:r>
              <a:rPr lang="en-US" sz="2400" dirty="0" smtClean="0">
                <a:solidFill>
                  <a:srgbClr val="019CDB"/>
                </a:solidFill>
              </a:rPr>
              <a:t>Conceptual role  (ServiceComposition</a:t>
            </a:r>
            <a:r>
              <a:rPr lang="en-US" sz="2400" dirty="0">
                <a:solidFill>
                  <a:srgbClr val="019CDB"/>
                </a:solidFill>
              </a:rPr>
              <a:t>) will have many defining characteristics</a:t>
            </a:r>
          </a:p>
          <a:p>
            <a:pPr>
              <a:buClr>
                <a:srgbClr val="60CC9E"/>
              </a:buClr>
              <a:buSzPct val="85000"/>
              <a:buFont typeface="Wingdings" panose="05000000000000000000" pitchFamily="2" charset="2"/>
              <a:buChar char="§"/>
            </a:pPr>
            <a:r>
              <a:rPr lang="en-US" sz="2400" dirty="0">
                <a:solidFill>
                  <a:srgbClr val="019CDB"/>
                </a:solidFill>
              </a:rPr>
              <a:t>A </a:t>
            </a:r>
            <a:r>
              <a:rPr lang="en-US" sz="2400" dirty="0" smtClean="0">
                <a:solidFill>
                  <a:srgbClr val="019CDB"/>
                </a:solidFill>
              </a:rPr>
              <a:t>Logical ServiceComposition </a:t>
            </a:r>
            <a:r>
              <a:rPr lang="en-US" sz="2400" dirty="0">
                <a:solidFill>
                  <a:srgbClr val="019CDB"/>
                </a:solidFill>
              </a:rPr>
              <a:t>decomposes/partitions a conceptual role into functional components. At the </a:t>
            </a:r>
            <a:r>
              <a:rPr lang="en-US" sz="2400" dirty="0" smtClean="0">
                <a:solidFill>
                  <a:srgbClr val="019CDB"/>
                </a:solidFill>
              </a:rPr>
              <a:t>Logical </a:t>
            </a:r>
            <a:r>
              <a:rPr lang="en-US" sz="2400" dirty="0">
                <a:solidFill>
                  <a:srgbClr val="019CDB"/>
                </a:solidFill>
              </a:rPr>
              <a:t>level is where the mapping from </a:t>
            </a:r>
            <a:r>
              <a:rPr lang="en-US" sz="2400" dirty="0" smtClean="0">
                <a:solidFill>
                  <a:srgbClr val="019CDB"/>
                </a:solidFill>
              </a:rPr>
              <a:t>roles </a:t>
            </a:r>
            <a:r>
              <a:rPr lang="en-US" sz="2400" dirty="0">
                <a:solidFill>
                  <a:srgbClr val="019CDB"/>
                </a:solidFill>
              </a:rPr>
              <a:t>to </a:t>
            </a:r>
            <a:r>
              <a:rPr lang="en-US" sz="2400" dirty="0" smtClean="0">
                <a:solidFill>
                  <a:srgbClr val="019CDB"/>
                </a:solidFill>
              </a:rPr>
              <a:t>Actors occurs</a:t>
            </a:r>
          </a:p>
          <a:p>
            <a:pPr>
              <a:buClr>
                <a:srgbClr val="60CC9E"/>
              </a:buClr>
              <a:buSzPct val="85000"/>
              <a:buFont typeface="Wingdings" panose="05000000000000000000" pitchFamily="2" charset="2"/>
              <a:buChar char="§"/>
            </a:pPr>
            <a:r>
              <a:rPr lang="en-US" sz="2400" dirty="0" smtClean="0">
                <a:solidFill>
                  <a:srgbClr val="019CDB"/>
                </a:solidFill>
              </a:rPr>
              <a:t>There </a:t>
            </a:r>
            <a:r>
              <a:rPr lang="en-US" sz="2400" dirty="0">
                <a:solidFill>
                  <a:srgbClr val="019CDB"/>
                </a:solidFill>
              </a:rPr>
              <a:t>is no such thing as a </a:t>
            </a:r>
            <a:r>
              <a:rPr lang="en-US" sz="2400" dirty="0" smtClean="0">
                <a:solidFill>
                  <a:srgbClr val="019CDB"/>
                </a:solidFill>
              </a:rPr>
              <a:t>Physical ServiceComposition</a:t>
            </a:r>
            <a:r>
              <a:rPr lang="en-US" sz="2400" dirty="0">
                <a:solidFill>
                  <a:srgbClr val="019CDB"/>
                </a:solidFill>
              </a:rPr>
              <a:t> </a:t>
            </a:r>
            <a:r>
              <a:rPr lang="en-US" sz="2400" dirty="0" smtClean="0">
                <a:solidFill>
                  <a:srgbClr val="019CDB"/>
                </a:solidFill>
              </a:rPr>
              <a:t>(~role). At this level an Actor simply offers services according to advertised interfaces. Similarly, there is no such thing as a Conceptual Actor</a:t>
            </a:r>
            <a:endParaRPr lang="en-US" sz="2400" dirty="0">
              <a:solidFill>
                <a:srgbClr val="019CDB"/>
              </a:solidFill>
            </a:endParaRPr>
          </a:p>
          <a:p>
            <a:pPr>
              <a:buClr>
                <a:srgbClr val="60CC9E"/>
              </a:buClr>
              <a:buSzPct val="85000"/>
              <a:buFont typeface="Wingdings" panose="05000000000000000000" pitchFamily="2" charset="2"/>
              <a:buChar char="§"/>
            </a:pPr>
            <a:r>
              <a:rPr lang="en-US" sz="2400" dirty="0">
                <a:solidFill>
                  <a:srgbClr val="019CDB"/>
                </a:solidFill>
              </a:rPr>
              <a:t>A </a:t>
            </a:r>
            <a:r>
              <a:rPr lang="en-US" sz="2400" dirty="0" smtClean="0">
                <a:solidFill>
                  <a:srgbClr val="019CDB"/>
                </a:solidFill>
              </a:rPr>
              <a:t>Conceptual ServiceComposition maps to one or more Logical Service Compositions, which get related to one or more Logical Services which are consumed or provided by Logical Actors</a:t>
            </a:r>
            <a:r>
              <a:rPr lang="en-US" sz="2400" dirty="0" smtClean="0">
                <a:solidFill>
                  <a:srgbClr val="00B0F0"/>
                </a:solidFill>
              </a:rPr>
              <a:t> </a:t>
            </a:r>
            <a:r>
              <a:rPr lang="en-US" sz="2400" dirty="0" smtClean="0">
                <a:solidFill>
                  <a:srgbClr val="FF0000"/>
                </a:solidFill>
              </a:rPr>
              <a:t> </a:t>
            </a:r>
            <a:endParaRPr lang="en-US" sz="2400" dirty="0">
              <a:solidFill>
                <a:srgbClr val="FF0000"/>
              </a:solidFill>
            </a:endParaRPr>
          </a:p>
          <a:p>
            <a:pPr>
              <a:buClr>
                <a:srgbClr val="60CC9E"/>
              </a:buClr>
              <a:buSzPct val="85000"/>
              <a:buFont typeface="Wingdings" panose="05000000000000000000" pitchFamily="2" charset="2"/>
              <a:buChar char="§"/>
            </a:pPr>
            <a:r>
              <a:rPr lang="en-US" sz="2400" dirty="0">
                <a:solidFill>
                  <a:srgbClr val="019CDB"/>
                </a:solidFill>
              </a:rPr>
              <a:t>A </a:t>
            </a:r>
            <a:r>
              <a:rPr lang="en-US" sz="2400" dirty="0" smtClean="0">
                <a:solidFill>
                  <a:srgbClr val="019CDB"/>
                </a:solidFill>
              </a:rPr>
              <a:t>Physical  Actor </a:t>
            </a:r>
            <a:r>
              <a:rPr lang="en-US" sz="2400" dirty="0">
                <a:solidFill>
                  <a:srgbClr val="019CDB"/>
                </a:solidFill>
              </a:rPr>
              <a:t>is an instantiation of a </a:t>
            </a:r>
            <a:r>
              <a:rPr lang="en-US" sz="2400" dirty="0" smtClean="0">
                <a:solidFill>
                  <a:srgbClr val="019CDB"/>
                </a:solidFill>
              </a:rPr>
              <a:t>Logical Actor</a:t>
            </a:r>
            <a:r>
              <a:rPr lang="en-US" sz="2400" dirty="0">
                <a:solidFill>
                  <a:srgbClr val="019CDB"/>
                </a:solidFill>
              </a:rPr>
              <a:t>.  A </a:t>
            </a:r>
            <a:r>
              <a:rPr lang="en-US" sz="2400" dirty="0" smtClean="0">
                <a:solidFill>
                  <a:srgbClr val="019CDB"/>
                </a:solidFill>
              </a:rPr>
              <a:t>Physical Actor </a:t>
            </a:r>
            <a:r>
              <a:rPr lang="en-US" sz="2400" dirty="0">
                <a:solidFill>
                  <a:srgbClr val="019CDB"/>
                </a:solidFill>
              </a:rPr>
              <a:t>performs a set of actions which is a </a:t>
            </a:r>
            <a:r>
              <a:rPr lang="en-US" sz="2400" dirty="0" smtClean="0">
                <a:solidFill>
                  <a:srgbClr val="019CDB"/>
                </a:solidFill>
              </a:rPr>
              <a:t>Physical </a:t>
            </a:r>
            <a:r>
              <a:rPr lang="en-US" sz="2400" dirty="0">
                <a:solidFill>
                  <a:srgbClr val="019CDB"/>
                </a:solidFill>
              </a:rPr>
              <a:t>instantiation of a </a:t>
            </a:r>
            <a:r>
              <a:rPr lang="en-US" sz="2400" dirty="0" smtClean="0">
                <a:solidFill>
                  <a:srgbClr val="019CDB"/>
                </a:solidFill>
              </a:rPr>
              <a:t>Logical </a:t>
            </a:r>
            <a:r>
              <a:rPr lang="en-US" sz="2400" dirty="0">
                <a:solidFill>
                  <a:srgbClr val="019CDB"/>
                </a:solidFill>
              </a:rPr>
              <a:t>role</a:t>
            </a:r>
          </a:p>
          <a:p>
            <a:pPr marL="0" indent="0">
              <a:buClr>
                <a:srgbClr val="60CC9E"/>
              </a:buClr>
              <a:buSzPct val="85000"/>
              <a:buNone/>
            </a:pPr>
            <a:endParaRPr lang="en-US" sz="1600" b="1" dirty="0" smtClean="0">
              <a:solidFill>
                <a:srgbClr val="019CDB"/>
              </a:solidFill>
            </a:endParaRPr>
          </a:p>
          <a:p>
            <a:pPr marL="0" indent="0">
              <a:buClr>
                <a:srgbClr val="60CC9E"/>
              </a:buClr>
              <a:buSzPct val="85000"/>
              <a:buNone/>
            </a:pPr>
            <a:endParaRPr lang="en-US" sz="1600" dirty="0" smtClean="0">
              <a:solidFill>
                <a:srgbClr val="019CDB"/>
              </a:solidFill>
            </a:endParaRPr>
          </a:p>
        </p:txBody>
      </p:sp>
      <p:pic>
        <p:nvPicPr>
          <p:cNvPr id="10" name="Picture 9" descr="sgip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8920" y="279936"/>
            <a:ext cx="1463040" cy="530352"/>
          </a:xfrm>
          <a:prstGeom prst="rect">
            <a:avLst/>
          </a:prstGeom>
        </p:spPr>
      </p:pic>
    </p:spTree>
    <p:extLst>
      <p:ext uri="{BB962C8B-B14F-4D97-AF65-F5344CB8AC3E}">
        <p14:creationId xmlns:p14="http://schemas.microsoft.com/office/powerpoint/2010/main" val="4040021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itle 1"/>
          <p:cNvSpPr txBox="1">
            <a:spLocks/>
          </p:cNvSpPr>
          <p:nvPr/>
        </p:nvSpPr>
        <p:spPr>
          <a:xfrm>
            <a:off x="178130" y="2497465"/>
            <a:ext cx="8298043" cy="136207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solidFill>
                  <a:prstClr val="white"/>
                </a:solidFill>
              </a:rPr>
              <a:t>Neutral Concepts Model Approach</a:t>
            </a:r>
            <a:endParaRPr lang="en-US" dirty="0">
              <a:solidFill>
                <a:prstClr val="white"/>
              </a:solidFill>
            </a:endParaRPr>
          </a:p>
        </p:txBody>
      </p:sp>
      <p:pic>
        <p:nvPicPr>
          <p:cNvPr id="8" name="Picture 7" descr="sgip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8920" y="279936"/>
            <a:ext cx="1463040" cy="530352"/>
          </a:xfrm>
          <a:prstGeom prst="rect">
            <a:avLst/>
          </a:prstGeom>
        </p:spPr>
      </p:pic>
    </p:spTree>
    <p:extLst>
      <p:ext uri="{BB962C8B-B14F-4D97-AF65-F5344CB8AC3E}">
        <p14:creationId xmlns:p14="http://schemas.microsoft.com/office/powerpoint/2010/main" val="1852662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34"/>
          <p:cNvSpPr>
            <a:spLocks noGrp="1" noChangeArrowheads="1"/>
          </p:cNvSpPr>
          <p:nvPr>
            <p:ph type="sldNum" sz="quarter" idx="4294967295"/>
          </p:nvPr>
        </p:nvSpPr>
        <p:spPr>
          <a:xfrm>
            <a:off x="106363" y="6475413"/>
            <a:ext cx="1006475" cy="320675"/>
          </a:xfrm>
          <a:prstGeom prst="rect">
            <a:avLst/>
          </a:prstGeom>
          <a:ln/>
        </p:spPr>
        <p:txBody>
          <a:bodyPr/>
          <a:lstStyle>
            <a:lvl1pPr>
              <a:defRPr/>
            </a:lvl1pPr>
          </a:lstStyle>
          <a:p>
            <a:pPr>
              <a:defRPr/>
            </a:pPr>
            <a:fld id="{9E176EB4-C6E9-4E02-AD36-39B43120CAC0}" type="slidenum">
              <a:rPr lang="en-US" altLang="en-US"/>
              <a:pPr>
                <a:defRPr/>
              </a:pPr>
              <a:t>17</a:t>
            </a:fld>
            <a:endParaRPr lang="en-US" altLang="en-US" dirty="0"/>
          </a:p>
        </p:txBody>
      </p:sp>
      <p:pic>
        <p:nvPicPr>
          <p:cNvPr id="1026" name="Picture 2"/>
          <p:cNvPicPr>
            <a:picLocks noChangeAspect="1" noChangeArrowheads="1"/>
          </p:cNvPicPr>
          <p:nvPr/>
        </p:nvPicPr>
        <p:blipFill>
          <a:blip r:embed="rId3" cstate="print"/>
          <a:srcRect/>
          <a:stretch>
            <a:fillRect/>
          </a:stretch>
        </p:blipFill>
        <p:spPr bwMode="auto">
          <a:xfrm>
            <a:off x="334109" y="1081213"/>
            <a:ext cx="3928766" cy="5066193"/>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4262874" y="1301022"/>
            <a:ext cx="4782424" cy="4945139"/>
          </a:xfrm>
          <a:prstGeom prst="rect">
            <a:avLst/>
          </a:prstGeom>
          <a:noFill/>
          <a:ln w="9525">
            <a:noFill/>
            <a:miter lim="800000"/>
            <a:headEnd/>
            <a:tailEnd/>
          </a:ln>
        </p:spPr>
      </p:pic>
      <p:sp>
        <p:nvSpPr>
          <p:cNvPr id="11" name="Title 1"/>
          <p:cNvSpPr txBox="1">
            <a:spLocks/>
          </p:cNvSpPr>
          <p:nvPr/>
        </p:nvSpPr>
        <p:spPr>
          <a:xfrm>
            <a:off x="457200" y="188502"/>
            <a:ext cx="6504281" cy="664718"/>
          </a:xfrm>
          <a:prstGeom prst="rect">
            <a:avLst/>
          </a:prstGeom>
        </p:spPr>
        <p:txBody>
          <a:bodyPr vert="horz" lIns="91440" tIns="45720" rIns="91440" bIns="45720" rtlCol="0" anchor="ctr">
            <a:noAutofit/>
          </a:bodyPr>
          <a:lstStyle/>
          <a:p>
            <a:pPr lvl="0">
              <a:spcBef>
                <a:spcPct val="0"/>
              </a:spcBef>
            </a:pPr>
            <a:r>
              <a:rPr lang="en-US" sz="2800" b="1" dirty="0" smtClean="0">
                <a:solidFill>
                  <a:srgbClr val="1A5EAB"/>
                </a:solidFill>
                <a:latin typeface="+mj-lt"/>
                <a:ea typeface="+mj-ea"/>
                <a:cs typeface="+mj-cs"/>
              </a:rPr>
              <a:t>Mapping Use Case Terms</a:t>
            </a:r>
            <a:endParaRPr kumimoji="0" lang="en-US" sz="2800" b="1" i="0" u="none" strike="noStrike" kern="1200" cap="none" spc="0" normalizeH="0" baseline="0" noProof="0" dirty="0">
              <a:ln>
                <a:noFill/>
              </a:ln>
              <a:solidFill>
                <a:srgbClr val="1A5EAB"/>
              </a:solidFill>
              <a:effectLst/>
              <a:uLnTx/>
              <a:uFillTx/>
              <a:latin typeface="+mj-lt"/>
              <a:ea typeface="+mj-ea"/>
              <a:cs typeface="+mj-cs"/>
            </a:endParaRPr>
          </a:p>
        </p:txBody>
      </p:sp>
      <p:grpSp>
        <p:nvGrpSpPr>
          <p:cNvPr id="14" name="Group 13"/>
          <p:cNvGrpSpPr/>
          <p:nvPr/>
        </p:nvGrpSpPr>
        <p:grpSpPr>
          <a:xfrm>
            <a:off x="-28436" y="89936"/>
            <a:ext cx="9214421" cy="6970092"/>
            <a:chOff x="-28436" y="279936"/>
            <a:chExt cx="9214421" cy="6970092"/>
          </a:xfrm>
        </p:grpSpPr>
        <p:pic>
          <p:nvPicPr>
            <p:cNvPr id="15" name="Picture 14" descr="sgip-templatefooter.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36" y="6618980"/>
              <a:ext cx="9214421" cy="631048"/>
            </a:xfrm>
            <a:prstGeom prst="rect">
              <a:avLst/>
            </a:prstGeom>
          </p:spPr>
        </p:pic>
        <p:sp>
          <p:nvSpPr>
            <p:cNvPr id="16" name="TextBox 15"/>
            <p:cNvSpPr txBox="1"/>
            <p:nvPr/>
          </p:nvSpPr>
          <p:spPr>
            <a:xfrm>
              <a:off x="0" y="6627332"/>
              <a:ext cx="9144000" cy="230832"/>
            </a:xfrm>
            <a:prstGeom prst="rect">
              <a:avLst/>
            </a:prstGeom>
            <a:noFill/>
          </p:spPr>
          <p:txBody>
            <a:bodyPr wrap="square" rtlCol="0" anchor="ctr">
              <a:spAutoFit/>
            </a:bodyPr>
            <a:lstStyle/>
            <a:p>
              <a:pPr marL="341313">
                <a:tabLst>
                  <a:tab pos="4454525" algn="ctr"/>
                  <a:tab pos="8518525" algn="r"/>
                </a:tabLst>
              </a:pPr>
              <a:r>
                <a:rPr lang="en-US" sz="900" dirty="0" smtClean="0">
                  <a:solidFill>
                    <a:schemeClr val="bg1"/>
                  </a:solidFill>
                  <a:cs typeface="Calibri"/>
                </a:rPr>
                <a:t>2016 </a:t>
              </a:r>
              <a:r>
                <a:rPr lang="en-US" sz="900" dirty="0" smtClean="0">
                  <a:solidFill>
                    <a:schemeClr val="bg1"/>
                  </a:solidFill>
                  <a:latin typeface="Calibri"/>
                  <a:cs typeface="Calibri"/>
                </a:rPr>
                <a:t>Copyright © SGIP, Inc.	CONFIDENTIAL.  ALL RIGHTS RESERVED	Page </a:t>
              </a:r>
              <a:fld id="{96F29905-E6A6-2849-B7EA-0F4C724A8363}" type="slidenum">
                <a:rPr lang="en-US" sz="900" smtClean="0">
                  <a:solidFill>
                    <a:schemeClr val="bg1"/>
                  </a:solidFill>
                  <a:latin typeface="Calibri"/>
                  <a:cs typeface="Calibri"/>
                </a:rPr>
                <a:pPr marL="341313">
                  <a:tabLst>
                    <a:tab pos="4454525" algn="ctr"/>
                    <a:tab pos="8518525" algn="r"/>
                  </a:tabLst>
                </a:pPr>
                <a:t>17</a:t>
              </a:fld>
              <a:r>
                <a:rPr lang="en-US" sz="900" dirty="0" smtClean="0">
                  <a:solidFill>
                    <a:schemeClr val="bg1"/>
                  </a:solidFill>
                  <a:latin typeface="Calibri"/>
                  <a:cs typeface="Calibri"/>
                </a:rPr>
                <a:t>  	</a:t>
              </a:r>
              <a:endParaRPr lang="en-US" sz="900" dirty="0">
                <a:solidFill>
                  <a:schemeClr val="bg1"/>
                </a:solidFill>
                <a:latin typeface="Calibri"/>
                <a:cs typeface="Calibri"/>
              </a:endParaRPr>
            </a:p>
          </p:txBody>
        </p:sp>
        <p:pic>
          <p:nvPicPr>
            <p:cNvPr id="17" name="Picture 16" descr="sgiplogo.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48920" y="279936"/>
              <a:ext cx="1463040" cy="530352"/>
            </a:xfrm>
            <a:prstGeom prst="rect">
              <a:avLst/>
            </a:prstGeom>
          </p:spPr>
        </p:pic>
      </p:grpSp>
      <p:pic>
        <p:nvPicPr>
          <p:cNvPr id="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3983" y="2924684"/>
            <a:ext cx="3563064" cy="3321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7"/>
          <p:cNvGrpSpPr/>
          <p:nvPr/>
        </p:nvGrpSpPr>
        <p:grpSpPr>
          <a:xfrm>
            <a:off x="6907578" y="5443110"/>
            <a:ext cx="2236422" cy="553915"/>
            <a:chOff x="6224953" y="3306579"/>
            <a:chExt cx="2236422" cy="553915"/>
          </a:xfrm>
        </p:grpSpPr>
        <p:sp>
          <p:nvSpPr>
            <p:cNvPr id="10" name="Right Arrow 9"/>
            <p:cNvSpPr/>
            <p:nvPr/>
          </p:nvSpPr>
          <p:spPr>
            <a:xfrm flipH="1">
              <a:off x="6224953" y="3427316"/>
              <a:ext cx="782515" cy="301294"/>
            </a:xfrm>
            <a:prstGeom prst="rightArrow">
              <a:avLst/>
            </a:prstGeom>
            <a:solidFill>
              <a:srgbClr val="66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7007469" y="3306579"/>
              <a:ext cx="1453906" cy="553915"/>
            </a:xfrm>
            <a:prstGeom prst="rect">
              <a:avLst/>
            </a:prstGeom>
            <a:solidFill>
              <a:srgbClr val="66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Let’s look at this term</a:t>
              </a:r>
              <a:endParaRPr lang="en-US" dirty="0">
                <a:solidFill>
                  <a:schemeClr val="bg1"/>
                </a:solidFill>
              </a:endParaRPr>
            </a:p>
          </p:txBody>
        </p:sp>
      </p:grpSp>
    </p:spTree>
    <p:extLst>
      <p:ext uri="{BB962C8B-B14F-4D97-AF65-F5344CB8AC3E}">
        <p14:creationId xmlns:p14="http://schemas.microsoft.com/office/powerpoint/2010/main" val="3207748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34"/>
          <p:cNvSpPr>
            <a:spLocks noGrp="1" noChangeArrowheads="1"/>
          </p:cNvSpPr>
          <p:nvPr>
            <p:ph type="sldNum" sz="quarter" idx="4294967295"/>
          </p:nvPr>
        </p:nvSpPr>
        <p:spPr>
          <a:xfrm>
            <a:off x="106363" y="6475413"/>
            <a:ext cx="1006475" cy="320675"/>
          </a:xfrm>
          <a:prstGeom prst="rect">
            <a:avLst/>
          </a:prstGeom>
          <a:ln/>
        </p:spPr>
        <p:txBody>
          <a:bodyPr/>
          <a:lstStyle>
            <a:lvl1pPr>
              <a:defRPr/>
            </a:lvl1pPr>
          </a:lstStyle>
          <a:p>
            <a:pPr>
              <a:defRPr/>
            </a:pPr>
            <a:fld id="{9E176EB4-C6E9-4E02-AD36-39B43120CAC0}" type="slidenum">
              <a:rPr lang="en-US" altLang="en-US"/>
              <a:pPr>
                <a:defRPr/>
              </a:pPr>
              <a:t>18</a:t>
            </a:fld>
            <a:endParaRPr lang="en-US" altLang="en-US" dirty="0"/>
          </a:p>
        </p:txBody>
      </p:sp>
      <p:sp>
        <p:nvSpPr>
          <p:cNvPr id="6" name="TextBox 5"/>
          <p:cNvSpPr txBox="1"/>
          <p:nvPr/>
        </p:nvSpPr>
        <p:spPr>
          <a:xfrm>
            <a:off x="428407" y="1383675"/>
            <a:ext cx="5152180" cy="1200329"/>
          </a:xfrm>
          <a:prstGeom prst="rect">
            <a:avLst/>
          </a:prstGeom>
          <a:noFill/>
        </p:spPr>
        <p:txBody>
          <a:bodyPr wrap="none" rtlCol="0">
            <a:spAutoFit/>
          </a:bodyPr>
          <a:lstStyle/>
          <a:p>
            <a:r>
              <a:rPr lang="en-US" dirty="0" smtClean="0"/>
              <a:t>HEM stands for “Home Energy Management System”</a:t>
            </a:r>
          </a:p>
          <a:p>
            <a:endParaRPr lang="en-US" dirty="0" smtClean="0"/>
          </a:p>
          <a:p>
            <a:r>
              <a:rPr lang="en-US" dirty="0" smtClean="0"/>
              <a:t>What does that really mean?</a:t>
            </a:r>
          </a:p>
          <a:p>
            <a:endParaRPr lang="en-US" dirty="0" smtClean="0"/>
          </a:p>
        </p:txBody>
      </p:sp>
      <p:sp>
        <p:nvSpPr>
          <p:cNvPr id="24" name="Rectangle 23"/>
          <p:cNvSpPr/>
          <p:nvPr/>
        </p:nvSpPr>
        <p:spPr>
          <a:xfrm>
            <a:off x="552885" y="4518853"/>
            <a:ext cx="3951730" cy="659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 piece of hardware and/or software</a:t>
            </a:r>
          </a:p>
          <a:p>
            <a:pPr algn="ctr"/>
            <a:r>
              <a:rPr lang="en-US" dirty="0" smtClean="0">
                <a:solidFill>
                  <a:schemeClr val="tx1"/>
                </a:solidFill>
              </a:rPr>
              <a:t>(an Actor)</a:t>
            </a:r>
            <a:endParaRPr lang="en-US" dirty="0">
              <a:solidFill>
                <a:schemeClr val="tx1"/>
              </a:solidFill>
            </a:endParaRPr>
          </a:p>
        </p:txBody>
      </p:sp>
      <p:sp>
        <p:nvSpPr>
          <p:cNvPr id="25" name="Oval 24"/>
          <p:cNvSpPr/>
          <p:nvPr/>
        </p:nvSpPr>
        <p:spPr>
          <a:xfrm>
            <a:off x="2356650" y="2352169"/>
            <a:ext cx="4586410" cy="818707"/>
          </a:xfrm>
          <a:prstGeom prst="ellipse">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Home Energy Management System</a:t>
            </a:r>
            <a:endParaRPr lang="en-US" dirty="0">
              <a:solidFill>
                <a:schemeClr val="tx1"/>
              </a:solidFill>
            </a:endParaRPr>
          </a:p>
        </p:txBody>
      </p:sp>
      <p:sp>
        <p:nvSpPr>
          <p:cNvPr id="30" name="Rectangle 29"/>
          <p:cNvSpPr/>
          <p:nvPr/>
        </p:nvSpPr>
        <p:spPr>
          <a:xfrm>
            <a:off x="4752745" y="4518853"/>
            <a:ext cx="3951730" cy="659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…that performs a set of Services</a:t>
            </a:r>
          </a:p>
        </p:txBody>
      </p:sp>
      <p:cxnSp>
        <p:nvCxnSpPr>
          <p:cNvPr id="34" name="Straight Arrow Connector 33"/>
          <p:cNvCxnSpPr>
            <a:stCxn id="25" idx="4"/>
          </p:cNvCxnSpPr>
          <p:nvPr/>
        </p:nvCxnSpPr>
        <p:spPr>
          <a:xfrm flipH="1">
            <a:off x="4635783" y="3170876"/>
            <a:ext cx="14072" cy="1199108"/>
          </a:xfrm>
          <a:prstGeom prst="straightConnector1">
            <a:avLst/>
          </a:prstGeom>
          <a:ln w="476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306172" y="3381155"/>
            <a:ext cx="659219" cy="64858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a:t>
            </a:r>
            <a:endParaRPr lang="en-US" sz="3600" dirty="0">
              <a:solidFill>
                <a:schemeClr val="tx1"/>
              </a:solidFill>
            </a:endParaRPr>
          </a:p>
        </p:txBody>
      </p:sp>
      <p:grpSp>
        <p:nvGrpSpPr>
          <p:cNvPr id="10" name="Group 9"/>
          <p:cNvGrpSpPr/>
          <p:nvPr/>
        </p:nvGrpSpPr>
        <p:grpSpPr>
          <a:xfrm>
            <a:off x="-28436" y="89936"/>
            <a:ext cx="9214421" cy="6970092"/>
            <a:chOff x="-28436" y="279936"/>
            <a:chExt cx="9214421" cy="6970092"/>
          </a:xfrm>
        </p:grpSpPr>
        <p:pic>
          <p:nvPicPr>
            <p:cNvPr id="11" name="Picture 10" descr="sgip-templatefooter.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36" y="6618980"/>
              <a:ext cx="9214421" cy="631048"/>
            </a:xfrm>
            <a:prstGeom prst="rect">
              <a:avLst/>
            </a:prstGeom>
          </p:spPr>
        </p:pic>
        <p:sp>
          <p:nvSpPr>
            <p:cNvPr id="12" name="TextBox 11"/>
            <p:cNvSpPr txBox="1"/>
            <p:nvPr/>
          </p:nvSpPr>
          <p:spPr>
            <a:xfrm>
              <a:off x="0" y="6627332"/>
              <a:ext cx="9144000" cy="230832"/>
            </a:xfrm>
            <a:prstGeom prst="rect">
              <a:avLst/>
            </a:prstGeom>
            <a:noFill/>
          </p:spPr>
          <p:txBody>
            <a:bodyPr wrap="square" rtlCol="0" anchor="ctr">
              <a:spAutoFit/>
            </a:bodyPr>
            <a:lstStyle/>
            <a:p>
              <a:pPr marL="341313">
                <a:tabLst>
                  <a:tab pos="4454525" algn="ctr"/>
                  <a:tab pos="8518525" algn="r"/>
                </a:tabLst>
              </a:pPr>
              <a:r>
                <a:rPr lang="en-US" sz="900" dirty="0" smtClean="0">
                  <a:solidFill>
                    <a:schemeClr val="bg1"/>
                  </a:solidFill>
                  <a:cs typeface="Calibri"/>
                </a:rPr>
                <a:t>2016 </a:t>
              </a:r>
              <a:r>
                <a:rPr lang="en-US" sz="900" dirty="0" smtClean="0">
                  <a:solidFill>
                    <a:schemeClr val="bg1"/>
                  </a:solidFill>
                  <a:latin typeface="Calibri"/>
                  <a:cs typeface="Calibri"/>
                </a:rPr>
                <a:t>Copyright © SGIP, Inc.	CONFIDENTIAL.  ALL RIGHTS RESERVED	Page </a:t>
              </a:r>
              <a:fld id="{96F29905-E6A6-2849-B7EA-0F4C724A8363}" type="slidenum">
                <a:rPr lang="en-US" sz="900" smtClean="0">
                  <a:solidFill>
                    <a:schemeClr val="bg1"/>
                  </a:solidFill>
                  <a:latin typeface="Calibri"/>
                  <a:cs typeface="Calibri"/>
                </a:rPr>
                <a:pPr marL="341313">
                  <a:tabLst>
                    <a:tab pos="4454525" algn="ctr"/>
                    <a:tab pos="8518525" algn="r"/>
                  </a:tabLst>
                </a:pPr>
                <a:t>18</a:t>
              </a:fld>
              <a:r>
                <a:rPr lang="en-US" sz="900" dirty="0" smtClean="0">
                  <a:solidFill>
                    <a:schemeClr val="bg1"/>
                  </a:solidFill>
                  <a:latin typeface="Calibri"/>
                  <a:cs typeface="Calibri"/>
                </a:rPr>
                <a:t>  	</a:t>
              </a:r>
              <a:endParaRPr lang="en-US" sz="900" dirty="0">
                <a:solidFill>
                  <a:schemeClr val="bg1"/>
                </a:solidFill>
                <a:latin typeface="Calibri"/>
                <a:cs typeface="Calibri"/>
              </a:endParaRPr>
            </a:p>
          </p:txBody>
        </p:sp>
        <p:pic>
          <p:nvPicPr>
            <p:cNvPr id="13" name="Picture 12" descr="sgip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8920" y="279936"/>
              <a:ext cx="1463040" cy="530352"/>
            </a:xfrm>
            <a:prstGeom prst="rect">
              <a:avLst/>
            </a:prstGeom>
          </p:spPr>
        </p:pic>
      </p:grpSp>
      <p:sp>
        <p:nvSpPr>
          <p:cNvPr id="14" name="Title 1"/>
          <p:cNvSpPr txBox="1">
            <a:spLocks/>
          </p:cNvSpPr>
          <p:nvPr/>
        </p:nvSpPr>
        <p:spPr>
          <a:xfrm>
            <a:off x="457200" y="188502"/>
            <a:ext cx="6504281" cy="664718"/>
          </a:xfrm>
          <a:prstGeom prst="rect">
            <a:avLst/>
          </a:prstGeom>
        </p:spPr>
        <p:txBody>
          <a:bodyPr vert="horz" lIns="91440" tIns="45720" rIns="91440" bIns="45720" rtlCol="0" anchor="ctr">
            <a:noAutofit/>
          </a:bodyPr>
          <a:lstStyle/>
          <a:p>
            <a:pPr lvl="0">
              <a:spcBef>
                <a:spcPct val="0"/>
              </a:spcBef>
            </a:pPr>
            <a:r>
              <a:rPr lang="en-US" sz="2800" b="1" dirty="0" smtClean="0">
                <a:solidFill>
                  <a:srgbClr val="1A5EAB"/>
                </a:solidFill>
                <a:latin typeface="+mj-lt"/>
                <a:ea typeface="+mj-ea"/>
                <a:cs typeface="+mj-cs"/>
              </a:rPr>
              <a:t>The HEM in the AEP/EPRI use case</a:t>
            </a:r>
            <a:endParaRPr kumimoji="0" lang="en-US" sz="2800" b="1" i="0" u="none" strike="noStrike" kern="1200" cap="none" spc="0" normalizeH="0" baseline="0" noProof="0" dirty="0">
              <a:ln>
                <a:noFill/>
              </a:ln>
              <a:solidFill>
                <a:srgbClr val="1A5EAB"/>
              </a:solidFill>
              <a:effectLst/>
              <a:uLnTx/>
              <a:uFillTx/>
              <a:latin typeface="+mj-lt"/>
              <a:ea typeface="+mj-ea"/>
              <a:cs typeface="+mj-cs"/>
            </a:endParaRPr>
          </a:p>
        </p:txBody>
      </p:sp>
    </p:spTree>
    <p:extLst>
      <p:ext uri="{BB962C8B-B14F-4D97-AF65-F5344CB8AC3E}">
        <p14:creationId xmlns:p14="http://schemas.microsoft.com/office/powerpoint/2010/main" val="36153305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34"/>
          <p:cNvSpPr>
            <a:spLocks noGrp="1" noChangeArrowheads="1"/>
          </p:cNvSpPr>
          <p:nvPr>
            <p:ph type="sldNum" sz="quarter" idx="4294967295"/>
          </p:nvPr>
        </p:nvSpPr>
        <p:spPr>
          <a:xfrm>
            <a:off x="106363" y="6475413"/>
            <a:ext cx="1006475" cy="320675"/>
          </a:xfrm>
          <a:prstGeom prst="rect">
            <a:avLst/>
          </a:prstGeom>
          <a:ln/>
        </p:spPr>
        <p:txBody>
          <a:bodyPr/>
          <a:lstStyle>
            <a:lvl1pPr>
              <a:defRPr/>
            </a:lvl1pPr>
          </a:lstStyle>
          <a:p>
            <a:pPr>
              <a:defRPr/>
            </a:pPr>
            <a:fld id="{9E176EB4-C6E9-4E02-AD36-39B43120CAC0}" type="slidenum">
              <a:rPr lang="en-US" altLang="en-US">
                <a:solidFill>
                  <a:schemeClr val="tx1"/>
                </a:solidFill>
              </a:rPr>
              <a:pPr>
                <a:defRPr/>
              </a:pPr>
              <a:t>19</a:t>
            </a:fld>
            <a:endParaRPr lang="en-US" altLang="en-US" dirty="0">
              <a:solidFill>
                <a:schemeClr val="tx1"/>
              </a:solidFill>
            </a:endParaRPr>
          </a:p>
        </p:txBody>
      </p:sp>
      <p:sp>
        <p:nvSpPr>
          <p:cNvPr id="24" name="Rectangle 23"/>
          <p:cNvSpPr/>
          <p:nvPr/>
        </p:nvSpPr>
        <p:spPr>
          <a:xfrm>
            <a:off x="552885" y="1594597"/>
            <a:ext cx="3951730" cy="659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 piece of hardware and/or software</a:t>
            </a:r>
          </a:p>
          <a:p>
            <a:pPr algn="ctr"/>
            <a:r>
              <a:rPr lang="en-US" dirty="0" smtClean="0">
                <a:solidFill>
                  <a:schemeClr val="tx1"/>
                </a:solidFill>
              </a:rPr>
              <a:t>(an Actor)</a:t>
            </a:r>
            <a:endParaRPr lang="en-US" dirty="0">
              <a:solidFill>
                <a:schemeClr val="tx1"/>
              </a:solidFill>
            </a:endParaRPr>
          </a:p>
        </p:txBody>
      </p:sp>
      <p:sp>
        <p:nvSpPr>
          <p:cNvPr id="10" name="TextBox 9"/>
          <p:cNvSpPr txBox="1"/>
          <p:nvPr/>
        </p:nvSpPr>
        <p:spPr>
          <a:xfrm>
            <a:off x="584780" y="2487723"/>
            <a:ext cx="3744295" cy="646331"/>
          </a:xfrm>
          <a:prstGeom prst="rect">
            <a:avLst/>
          </a:prstGeom>
          <a:noFill/>
        </p:spPr>
        <p:txBody>
          <a:bodyPr wrap="none" rtlCol="0">
            <a:spAutoFit/>
          </a:bodyPr>
          <a:lstStyle/>
          <a:p>
            <a:r>
              <a:rPr lang="en-US" dirty="0" smtClean="0"/>
              <a:t>There are different kinds of hardware.</a:t>
            </a:r>
          </a:p>
          <a:p>
            <a:r>
              <a:rPr lang="en-US" dirty="0" smtClean="0"/>
              <a:t>What kind of hardware?</a:t>
            </a:r>
            <a:endParaRPr lang="en-US" dirty="0"/>
          </a:p>
        </p:txBody>
      </p:sp>
      <p:sp>
        <p:nvSpPr>
          <p:cNvPr id="11" name="Rectangle 10"/>
          <p:cNvSpPr/>
          <p:nvPr/>
        </p:nvSpPr>
        <p:spPr>
          <a:xfrm>
            <a:off x="1230145" y="3327704"/>
            <a:ext cx="1975865" cy="510362"/>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Sensor hardware</a:t>
            </a:r>
            <a:endParaRPr lang="en-US" dirty="0">
              <a:solidFill>
                <a:schemeClr val="tx1"/>
              </a:solidFill>
            </a:endParaRPr>
          </a:p>
        </p:txBody>
      </p:sp>
      <p:sp>
        <p:nvSpPr>
          <p:cNvPr id="12" name="Rectangle 11"/>
          <p:cNvSpPr/>
          <p:nvPr/>
        </p:nvSpPr>
        <p:spPr>
          <a:xfrm>
            <a:off x="1230145" y="4077300"/>
            <a:ext cx="2126189" cy="510362"/>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Actuator hardware</a:t>
            </a:r>
            <a:endParaRPr lang="en-US" dirty="0">
              <a:solidFill>
                <a:schemeClr val="tx1"/>
              </a:solidFill>
            </a:endParaRPr>
          </a:p>
        </p:txBody>
      </p:sp>
      <p:sp>
        <p:nvSpPr>
          <p:cNvPr id="13" name="Rectangle 12"/>
          <p:cNvSpPr/>
          <p:nvPr/>
        </p:nvSpPr>
        <p:spPr>
          <a:xfrm>
            <a:off x="1230145" y="4826895"/>
            <a:ext cx="1975865" cy="510362"/>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Control hardware</a:t>
            </a:r>
            <a:endParaRPr lang="en-US" dirty="0">
              <a:solidFill>
                <a:schemeClr val="tx1"/>
              </a:solidFill>
            </a:endParaRPr>
          </a:p>
        </p:txBody>
      </p:sp>
      <p:sp>
        <p:nvSpPr>
          <p:cNvPr id="14" name="Right Arrow 13"/>
          <p:cNvSpPr/>
          <p:nvPr/>
        </p:nvSpPr>
        <p:spPr>
          <a:xfrm>
            <a:off x="279698" y="4901326"/>
            <a:ext cx="624072" cy="3296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TextBox 14"/>
          <p:cNvSpPr txBox="1"/>
          <p:nvPr/>
        </p:nvSpPr>
        <p:spPr>
          <a:xfrm>
            <a:off x="4969114" y="2501894"/>
            <a:ext cx="3875805" cy="369332"/>
          </a:xfrm>
          <a:prstGeom prst="rect">
            <a:avLst/>
          </a:prstGeom>
          <a:noFill/>
        </p:spPr>
        <p:txBody>
          <a:bodyPr wrap="none" rtlCol="0">
            <a:spAutoFit/>
          </a:bodyPr>
          <a:lstStyle/>
          <a:p>
            <a:r>
              <a:rPr lang="en-US" dirty="0" smtClean="0"/>
              <a:t>There are different grades of hardware.</a:t>
            </a:r>
          </a:p>
        </p:txBody>
      </p:sp>
      <p:sp>
        <p:nvSpPr>
          <p:cNvPr id="16" name="Rectangle 15"/>
          <p:cNvSpPr/>
          <p:nvPr/>
        </p:nvSpPr>
        <p:spPr>
          <a:xfrm>
            <a:off x="5614479" y="4077300"/>
            <a:ext cx="2296144" cy="510362"/>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Commercial grade</a:t>
            </a:r>
            <a:endParaRPr lang="en-US" dirty="0">
              <a:solidFill>
                <a:schemeClr val="tx1"/>
              </a:solidFill>
            </a:endParaRPr>
          </a:p>
        </p:txBody>
      </p:sp>
      <p:sp>
        <p:nvSpPr>
          <p:cNvPr id="17" name="Rectangle 16"/>
          <p:cNvSpPr/>
          <p:nvPr/>
        </p:nvSpPr>
        <p:spPr>
          <a:xfrm>
            <a:off x="5614479" y="3327704"/>
            <a:ext cx="2126189" cy="510362"/>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Industrial grade</a:t>
            </a:r>
            <a:endParaRPr lang="en-US" dirty="0">
              <a:solidFill>
                <a:schemeClr val="tx1"/>
              </a:solidFill>
            </a:endParaRPr>
          </a:p>
        </p:txBody>
      </p:sp>
      <p:sp>
        <p:nvSpPr>
          <p:cNvPr id="18" name="Rectangle 17"/>
          <p:cNvSpPr/>
          <p:nvPr/>
        </p:nvSpPr>
        <p:spPr>
          <a:xfrm>
            <a:off x="5614479" y="4841066"/>
            <a:ext cx="2126189" cy="510362"/>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Residential grade</a:t>
            </a:r>
            <a:endParaRPr lang="en-US" dirty="0">
              <a:solidFill>
                <a:schemeClr val="tx1"/>
              </a:solidFill>
            </a:endParaRPr>
          </a:p>
        </p:txBody>
      </p:sp>
      <p:sp>
        <p:nvSpPr>
          <p:cNvPr id="19" name="Right Arrow 18"/>
          <p:cNvSpPr/>
          <p:nvPr/>
        </p:nvSpPr>
        <p:spPr>
          <a:xfrm>
            <a:off x="4664032" y="4915497"/>
            <a:ext cx="624072" cy="3296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0" name="Group 19"/>
          <p:cNvGrpSpPr/>
          <p:nvPr/>
        </p:nvGrpSpPr>
        <p:grpSpPr>
          <a:xfrm>
            <a:off x="-28436" y="89936"/>
            <a:ext cx="9214421" cy="6970092"/>
            <a:chOff x="-28436" y="279936"/>
            <a:chExt cx="9214421" cy="6970092"/>
          </a:xfrm>
        </p:grpSpPr>
        <p:pic>
          <p:nvPicPr>
            <p:cNvPr id="21" name="Picture 20" descr="sgip-templatefooter.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36" y="6618980"/>
              <a:ext cx="9214421" cy="631048"/>
            </a:xfrm>
            <a:prstGeom prst="rect">
              <a:avLst/>
            </a:prstGeom>
          </p:spPr>
        </p:pic>
        <p:sp>
          <p:nvSpPr>
            <p:cNvPr id="22" name="TextBox 21"/>
            <p:cNvSpPr txBox="1"/>
            <p:nvPr/>
          </p:nvSpPr>
          <p:spPr>
            <a:xfrm>
              <a:off x="0" y="6627332"/>
              <a:ext cx="9144000" cy="230832"/>
            </a:xfrm>
            <a:prstGeom prst="rect">
              <a:avLst/>
            </a:prstGeom>
            <a:noFill/>
          </p:spPr>
          <p:txBody>
            <a:bodyPr wrap="square" rtlCol="0" anchor="ctr">
              <a:spAutoFit/>
            </a:bodyPr>
            <a:lstStyle/>
            <a:p>
              <a:pPr marL="341313">
                <a:tabLst>
                  <a:tab pos="4454525" algn="ctr"/>
                  <a:tab pos="8518525" algn="r"/>
                </a:tabLst>
              </a:pPr>
              <a:r>
                <a:rPr lang="en-US" sz="900" dirty="0" smtClean="0">
                  <a:solidFill>
                    <a:schemeClr val="bg1"/>
                  </a:solidFill>
                  <a:cs typeface="Calibri"/>
                </a:rPr>
                <a:t>2016 </a:t>
              </a:r>
              <a:r>
                <a:rPr lang="en-US" sz="900" dirty="0" smtClean="0">
                  <a:solidFill>
                    <a:schemeClr val="bg1"/>
                  </a:solidFill>
                  <a:latin typeface="Calibri"/>
                  <a:cs typeface="Calibri"/>
                </a:rPr>
                <a:t>Copyright © SGIP, Inc.	CONFIDENTIAL.  ALL RIGHTS RESERVED	Page </a:t>
              </a:r>
              <a:fld id="{96F29905-E6A6-2849-B7EA-0F4C724A8363}" type="slidenum">
                <a:rPr lang="en-US" sz="900" smtClean="0">
                  <a:solidFill>
                    <a:schemeClr val="bg1"/>
                  </a:solidFill>
                  <a:latin typeface="Calibri"/>
                  <a:cs typeface="Calibri"/>
                </a:rPr>
                <a:pPr marL="341313">
                  <a:tabLst>
                    <a:tab pos="4454525" algn="ctr"/>
                    <a:tab pos="8518525" algn="r"/>
                  </a:tabLst>
                </a:pPr>
                <a:t>19</a:t>
              </a:fld>
              <a:r>
                <a:rPr lang="en-US" sz="900" dirty="0" smtClean="0">
                  <a:solidFill>
                    <a:schemeClr val="bg1"/>
                  </a:solidFill>
                  <a:latin typeface="Calibri"/>
                  <a:cs typeface="Calibri"/>
                </a:rPr>
                <a:t>  	</a:t>
              </a:r>
              <a:endParaRPr lang="en-US" sz="900" dirty="0">
                <a:solidFill>
                  <a:schemeClr val="bg1"/>
                </a:solidFill>
                <a:latin typeface="Calibri"/>
                <a:cs typeface="Calibri"/>
              </a:endParaRPr>
            </a:p>
          </p:txBody>
        </p:sp>
        <p:pic>
          <p:nvPicPr>
            <p:cNvPr id="23" name="Picture 22" descr="sgip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8920" y="279936"/>
              <a:ext cx="1463040" cy="530352"/>
            </a:xfrm>
            <a:prstGeom prst="rect">
              <a:avLst/>
            </a:prstGeom>
          </p:spPr>
        </p:pic>
      </p:grpSp>
      <p:sp>
        <p:nvSpPr>
          <p:cNvPr id="37" name="Title 1"/>
          <p:cNvSpPr txBox="1">
            <a:spLocks/>
          </p:cNvSpPr>
          <p:nvPr/>
        </p:nvSpPr>
        <p:spPr>
          <a:xfrm>
            <a:off x="457200" y="188502"/>
            <a:ext cx="6504281" cy="664718"/>
          </a:xfrm>
          <a:prstGeom prst="rect">
            <a:avLst/>
          </a:prstGeom>
        </p:spPr>
        <p:txBody>
          <a:bodyPr vert="horz" lIns="91440" tIns="45720" rIns="91440" bIns="45720" rtlCol="0" anchor="ctr">
            <a:noAutofit/>
          </a:bodyPr>
          <a:lstStyle/>
          <a:p>
            <a:pPr lvl="0">
              <a:spcBef>
                <a:spcPct val="0"/>
              </a:spcBef>
            </a:pPr>
            <a:r>
              <a:rPr lang="en-US" sz="2800" b="1" dirty="0" smtClean="0">
                <a:solidFill>
                  <a:srgbClr val="1A5EAB"/>
                </a:solidFill>
                <a:latin typeface="+mj-lt"/>
                <a:ea typeface="+mj-ea"/>
                <a:cs typeface="+mj-cs"/>
              </a:rPr>
              <a:t>The HEM in the AEP/EPRI use case</a:t>
            </a:r>
            <a:endParaRPr kumimoji="0" lang="en-US" sz="2800" b="1" i="0" u="none" strike="noStrike" kern="1200" cap="none" spc="0" normalizeH="0" baseline="0" noProof="0" dirty="0">
              <a:ln>
                <a:noFill/>
              </a:ln>
              <a:solidFill>
                <a:srgbClr val="1A5EAB"/>
              </a:solidFill>
              <a:effectLst/>
              <a:uLnTx/>
              <a:uFillTx/>
              <a:latin typeface="+mj-lt"/>
              <a:ea typeface="+mj-ea"/>
              <a:cs typeface="+mj-cs"/>
            </a:endParaRPr>
          </a:p>
        </p:txBody>
      </p:sp>
    </p:spTree>
    <p:extLst>
      <p:ext uri="{BB962C8B-B14F-4D97-AF65-F5344CB8AC3E}">
        <p14:creationId xmlns:p14="http://schemas.microsoft.com/office/powerpoint/2010/main" val="6716312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gip-templatefoot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6" y="6618980"/>
            <a:ext cx="9214421" cy="631048"/>
          </a:xfrm>
          <a:prstGeom prst="rect">
            <a:avLst/>
          </a:prstGeom>
        </p:spPr>
      </p:pic>
      <p:sp>
        <p:nvSpPr>
          <p:cNvPr id="5" name="TextBox 4"/>
          <p:cNvSpPr txBox="1"/>
          <p:nvPr/>
        </p:nvSpPr>
        <p:spPr>
          <a:xfrm>
            <a:off x="0" y="6627332"/>
            <a:ext cx="9144000" cy="230832"/>
          </a:xfrm>
          <a:prstGeom prst="rect">
            <a:avLst/>
          </a:prstGeom>
          <a:noFill/>
        </p:spPr>
        <p:txBody>
          <a:bodyPr wrap="square" rtlCol="0" anchor="ctr">
            <a:spAutoFit/>
          </a:bodyPr>
          <a:lstStyle/>
          <a:p>
            <a:pPr marL="341313">
              <a:tabLst>
                <a:tab pos="4454525" algn="ctr"/>
                <a:tab pos="8518525" algn="r"/>
              </a:tabLst>
            </a:pPr>
            <a:r>
              <a:rPr lang="en-US" sz="900" dirty="0" smtClean="0">
                <a:solidFill>
                  <a:schemeClr val="bg1"/>
                </a:solidFill>
                <a:cs typeface="Calibri"/>
              </a:rPr>
              <a:t>2016 </a:t>
            </a:r>
            <a:r>
              <a:rPr lang="en-US" sz="900" dirty="0" smtClean="0">
                <a:solidFill>
                  <a:schemeClr val="bg1"/>
                </a:solidFill>
                <a:latin typeface="Calibri"/>
                <a:cs typeface="Calibri"/>
              </a:rPr>
              <a:t>Copyright © SGIP, Inc.	CONFIDENTIAL.  ALL RIGHTS RESERVED	Page </a:t>
            </a:r>
            <a:fld id="{96F29905-E6A6-2849-B7EA-0F4C724A8363}" type="slidenum">
              <a:rPr lang="en-US" sz="900" smtClean="0">
                <a:solidFill>
                  <a:schemeClr val="bg1"/>
                </a:solidFill>
                <a:latin typeface="Calibri"/>
                <a:cs typeface="Calibri"/>
              </a:rPr>
              <a:pPr marL="341313">
                <a:tabLst>
                  <a:tab pos="4454525" algn="ctr"/>
                  <a:tab pos="8518525" algn="r"/>
                </a:tabLst>
              </a:pPr>
              <a:t>2</a:t>
            </a:fld>
            <a:r>
              <a:rPr lang="en-US" sz="900" dirty="0" smtClean="0">
                <a:solidFill>
                  <a:schemeClr val="bg1"/>
                </a:solidFill>
                <a:latin typeface="Calibri"/>
                <a:cs typeface="Calibri"/>
              </a:rPr>
              <a:t>  	</a:t>
            </a:r>
            <a:endParaRPr lang="en-US" sz="900" dirty="0">
              <a:solidFill>
                <a:schemeClr val="bg1"/>
              </a:solidFill>
              <a:latin typeface="Calibri"/>
              <a:cs typeface="Calibri"/>
            </a:endParaRPr>
          </a:p>
        </p:txBody>
      </p:sp>
      <p:sp>
        <p:nvSpPr>
          <p:cNvPr id="6" name="Title 1"/>
          <p:cNvSpPr>
            <a:spLocks noGrp="1"/>
          </p:cNvSpPr>
          <p:nvPr>
            <p:ph type="title"/>
          </p:nvPr>
        </p:nvSpPr>
        <p:spPr>
          <a:xfrm>
            <a:off x="457200" y="188502"/>
            <a:ext cx="6504281" cy="664718"/>
          </a:xfrm>
        </p:spPr>
        <p:txBody>
          <a:bodyPr>
            <a:noAutofit/>
          </a:bodyPr>
          <a:lstStyle/>
          <a:p>
            <a:pPr algn="l"/>
            <a:r>
              <a:rPr lang="en-US" sz="2800" b="1" dirty="0" smtClean="0">
                <a:solidFill>
                  <a:srgbClr val="1A5EAB"/>
                </a:solidFill>
              </a:rPr>
              <a:t>Agenda</a:t>
            </a:r>
            <a:endParaRPr lang="en-US" sz="2800" b="1" dirty="0">
              <a:solidFill>
                <a:srgbClr val="1A5EAB"/>
              </a:solidFill>
            </a:endParaRPr>
          </a:p>
        </p:txBody>
      </p:sp>
      <p:sp>
        <p:nvSpPr>
          <p:cNvPr id="8" name="Content Placeholder 2"/>
          <p:cNvSpPr>
            <a:spLocks noGrp="1"/>
          </p:cNvSpPr>
          <p:nvPr>
            <p:ph idx="4294967295"/>
          </p:nvPr>
        </p:nvSpPr>
        <p:spPr>
          <a:xfrm>
            <a:off x="457200" y="1150854"/>
            <a:ext cx="8229600" cy="4975309"/>
          </a:xfrm>
        </p:spPr>
        <p:txBody>
          <a:bodyPr>
            <a:normAutofit/>
          </a:bodyPr>
          <a:lstStyle/>
          <a:p>
            <a:pPr>
              <a:buClr>
                <a:srgbClr val="60CC9E"/>
              </a:buClr>
              <a:buSzPct val="85000"/>
              <a:buFont typeface="Lucida Grande"/>
              <a:buChar char="▶"/>
            </a:pPr>
            <a:r>
              <a:rPr lang="en-US" sz="2400" dirty="0" smtClean="0">
                <a:solidFill>
                  <a:srgbClr val="019CDB"/>
                </a:solidFill>
              </a:rPr>
              <a:t>ADWP’s Arch. Elements Categorization Key Contributors</a:t>
            </a:r>
          </a:p>
          <a:p>
            <a:pPr>
              <a:buClr>
                <a:srgbClr val="60CC9E"/>
              </a:buClr>
              <a:buSzPct val="85000"/>
              <a:buFont typeface="Lucida Grande"/>
              <a:buChar char="▶"/>
            </a:pPr>
            <a:r>
              <a:rPr lang="en-US" sz="2400" dirty="0" smtClean="0">
                <a:solidFill>
                  <a:srgbClr val="019CDB"/>
                </a:solidFill>
              </a:rPr>
              <a:t>Problem Statement</a:t>
            </a:r>
          </a:p>
          <a:p>
            <a:pPr>
              <a:buClr>
                <a:srgbClr val="60CC9E"/>
              </a:buClr>
              <a:buSzPct val="85000"/>
              <a:buFont typeface="Lucida Grande"/>
              <a:buChar char="▶"/>
            </a:pPr>
            <a:r>
              <a:rPr lang="en-US" sz="2400" dirty="0" smtClean="0">
                <a:solidFill>
                  <a:srgbClr val="019CDB"/>
                </a:solidFill>
              </a:rPr>
              <a:t>Objective/Goal</a:t>
            </a:r>
          </a:p>
          <a:p>
            <a:pPr>
              <a:buClr>
                <a:srgbClr val="60CC9E"/>
              </a:buClr>
              <a:buSzPct val="85000"/>
              <a:buFont typeface="Lucida Grande"/>
              <a:buChar char="▶"/>
            </a:pPr>
            <a:r>
              <a:rPr lang="en-US" sz="2400" dirty="0" smtClean="0">
                <a:solidFill>
                  <a:srgbClr val="019CDB"/>
                </a:solidFill>
              </a:rPr>
              <a:t>Results To Date</a:t>
            </a:r>
          </a:p>
          <a:p>
            <a:pPr>
              <a:buClr>
                <a:srgbClr val="60CC9E"/>
              </a:buClr>
              <a:buSzPct val="85000"/>
              <a:buFont typeface="Lucida Grande"/>
              <a:buChar char="▶"/>
            </a:pPr>
            <a:r>
              <a:rPr lang="en-US" sz="2400" dirty="0" smtClean="0">
                <a:solidFill>
                  <a:srgbClr val="019CDB"/>
                </a:solidFill>
              </a:rPr>
              <a:t>Architectural Element Categorization Guidance</a:t>
            </a:r>
          </a:p>
          <a:p>
            <a:pPr>
              <a:buClr>
                <a:srgbClr val="60CC9E"/>
              </a:buClr>
              <a:buSzPct val="85000"/>
              <a:buFont typeface="Lucida Grande"/>
              <a:buChar char="▶"/>
            </a:pPr>
            <a:r>
              <a:rPr lang="en-US" sz="2400" dirty="0" smtClean="0">
                <a:solidFill>
                  <a:srgbClr val="019CDB"/>
                </a:solidFill>
              </a:rPr>
              <a:t>Neutral Concepts Model Approach</a:t>
            </a:r>
          </a:p>
          <a:p>
            <a:pPr>
              <a:buClr>
                <a:srgbClr val="60CC9E"/>
              </a:buClr>
              <a:buSzPct val="85000"/>
              <a:buFont typeface="Lucida Grande"/>
              <a:buChar char="▶"/>
            </a:pPr>
            <a:r>
              <a:rPr lang="en-US" sz="2400" dirty="0" smtClean="0">
                <a:solidFill>
                  <a:srgbClr val="019CDB"/>
                </a:solidFill>
              </a:rPr>
              <a:t>Next Steps</a:t>
            </a:r>
          </a:p>
          <a:p>
            <a:pPr>
              <a:buClr>
                <a:srgbClr val="60CC9E"/>
              </a:buClr>
              <a:buSzPct val="85000"/>
              <a:buFont typeface="Lucida Grande"/>
              <a:buChar char="▶"/>
            </a:pPr>
            <a:endParaRPr lang="en-US" sz="2000" dirty="0" smtClean="0">
              <a:solidFill>
                <a:srgbClr val="019CDB"/>
              </a:solidFill>
            </a:endParaRPr>
          </a:p>
          <a:p>
            <a:pPr>
              <a:buClr>
                <a:srgbClr val="60CC9E"/>
              </a:buClr>
              <a:buSzPct val="85000"/>
              <a:buFont typeface="Lucida Grande"/>
              <a:buChar char="▶"/>
            </a:pPr>
            <a:endParaRPr lang="en-US" sz="2000" dirty="0" smtClean="0">
              <a:solidFill>
                <a:srgbClr val="019CDB"/>
              </a:solidFill>
            </a:endParaRPr>
          </a:p>
        </p:txBody>
      </p:sp>
      <p:pic>
        <p:nvPicPr>
          <p:cNvPr id="10" name="Picture 9" descr="sgip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8920" y="279936"/>
            <a:ext cx="1463040" cy="530352"/>
          </a:xfrm>
          <a:prstGeom prst="rect">
            <a:avLst/>
          </a:prstGeom>
        </p:spPr>
      </p:pic>
    </p:spTree>
    <p:extLst>
      <p:ext uri="{BB962C8B-B14F-4D97-AF65-F5344CB8AC3E}">
        <p14:creationId xmlns:p14="http://schemas.microsoft.com/office/powerpoint/2010/main" val="3321721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34"/>
          <p:cNvSpPr>
            <a:spLocks noGrp="1" noChangeArrowheads="1"/>
          </p:cNvSpPr>
          <p:nvPr>
            <p:ph type="sldNum" sz="quarter" idx="4294967295"/>
          </p:nvPr>
        </p:nvSpPr>
        <p:spPr>
          <a:xfrm>
            <a:off x="106363" y="6475413"/>
            <a:ext cx="1006475" cy="320675"/>
          </a:xfrm>
          <a:prstGeom prst="rect">
            <a:avLst/>
          </a:prstGeom>
          <a:ln/>
        </p:spPr>
        <p:txBody>
          <a:bodyPr/>
          <a:lstStyle>
            <a:lvl1pPr>
              <a:defRPr/>
            </a:lvl1pPr>
          </a:lstStyle>
          <a:p>
            <a:pPr>
              <a:defRPr/>
            </a:pPr>
            <a:fld id="{9E176EB4-C6E9-4E02-AD36-39B43120CAC0}" type="slidenum">
              <a:rPr lang="en-US" altLang="en-US"/>
              <a:pPr>
                <a:defRPr/>
              </a:pPr>
              <a:t>20</a:t>
            </a:fld>
            <a:endParaRPr lang="en-US" altLang="en-US" dirty="0"/>
          </a:p>
        </p:txBody>
      </p:sp>
      <p:pic>
        <p:nvPicPr>
          <p:cNvPr id="1026" name="Picture 2"/>
          <p:cNvPicPr>
            <a:picLocks noChangeAspect="1" noChangeArrowheads="1"/>
          </p:cNvPicPr>
          <p:nvPr/>
        </p:nvPicPr>
        <p:blipFill>
          <a:blip r:embed="rId3" cstate="print"/>
          <a:srcRect/>
          <a:stretch>
            <a:fillRect/>
          </a:stretch>
        </p:blipFill>
        <p:spPr bwMode="auto">
          <a:xfrm>
            <a:off x="106363" y="1256985"/>
            <a:ext cx="8825669" cy="4800600"/>
          </a:xfrm>
          <a:prstGeom prst="rect">
            <a:avLst/>
          </a:prstGeom>
          <a:noFill/>
          <a:ln w="9525">
            <a:noFill/>
            <a:miter lim="800000"/>
            <a:headEnd/>
            <a:tailEnd/>
          </a:ln>
        </p:spPr>
      </p:pic>
      <p:grpSp>
        <p:nvGrpSpPr>
          <p:cNvPr id="5" name="Group 4"/>
          <p:cNvGrpSpPr/>
          <p:nvPr/>
        </p:nvGrpSpPr>
        <p:grpSpPr>
          <a:xfrm>
            <a:off x="-28436" y="89936"/>
            <a:ext cx="9214421" cy="6970092"/>
            <a:chOff x="-28436" y="279936"/>
            <a:chExt cx="9214421" cy="6970092"/>
          </a:xfrm>
        </p:grpSpPr>
        <p:pic>
          <p:nvPicPr>
            <p:cNvPr id="6" name="Picture 5" descr="sgip-templatefooter.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36" y="6618980"/>
              <a:ext cx="9214421" cy="631048"/>
            </a:xfrm>
            <a:prstGeom prst="rect">
              <a:avLst/>
            </a:prstGeom>
          </p:spPr>
        </p:pic>
        <p:sp>
          <p:nvSpPr>
            <p:cNvPr id="7" name="TextBox 6"/>
            <p:cNvSpPr txBox="1"/>
            <p:nvPr/>
          </p:nvSpPr>
          <p:spPr>
            <a:xfrm>
              <a:off x="0" y="6627332"/>
              <a:ext cx="9144000" cy="230832"/>
            </a:xfrm>
            <a:prstGeom prst="rect">
              <a:avLst/>
            </a:prstGeom>
            <a:noFill/>
          </p:spPr>
          <p:txBody>
            <a:bodyPr wrap="square" rtlCol="0" anchor="ctr">
              <a:spAutoFit/>
            </a:bodyPr>
            <a:lstStyle/>
            <a:p>
              <a:pPr marL="341313">
                <a:tabLst>
                  <a:tab pos="4454525" algn="ctr"/>
                  <a:tab pos="8518525" algn="r"/>
                </a:tabLst>
              </a:pPr>
              <a:r>
                <a:rPr lang="en-US" sz="900" dirty="0" smtClean="0">
                  <a:solidFill>
                    <a:schemeClr val="bg1"/>
                  </a:solidFill>
                  <a:cs typeface="Calibri"/>
                </a:rPr>
                <a:t>2016 </a:t>
              </a:r>
              <a:r>
                <a:rPr lang="en-US" sz="900" dirty="0" smtClean="0">
                  <a:solidFill>
                    <a:schemeClr val="bg1"/>
                  </a:solidFill>
                  <a:latin typeface="Calibri"/>
                  <a:cs typeface="Calibri"/>
                </a:rPr>
                <a:t>Copyright © SGIP, Inc.	CONFIDENTIAL.  ALL RIGHTS RESERVED	Page </a:t>
              </a:r>
              <a:fld id="{96F29905-E6A6-2849-B7EA-0F4C724A8363}" type="slidenum">
                <a:rPr lang="en-US" sz="900" smtClean="0">
                  <a:solidFill>
                    <a:schemeClr val="bg1"/>
                  </a:solidFill>
                  <a:latin typeface="Calibri"/>
                  <a:cs typeface="Calibri"/>
                </a:rPr>
                <a:pPr marL="341313">
                  <a:tabLst>
                    <a:tab pos="4454525" algn="ctr"/>
                    <a:tab pos="8518525" algn="r"/>
                  </a:tabLst>
                </a:pPr>
                <a:t>20</a:t>
              </a:fld>
              <a:r>
                <a:rPr lang="en-US" sz="900" dirty="0" smtClean="0">
                  <a:solidFill>
                    <a:schemeClr val="bg1"/>
                  </a:solidFill>
                  <a:latin typeface="Calibri"/>
                  <a:cs typeface="Calibri"/>
                </a:rPr>
                <a:t>  	</a:t>
              </a:r>
              <a:endParaRPr lang="en-US" sz="900" dirty="0">
                <a:solidFill>
                  <a:schemeClr val="bg1"/>
                </a:solidFill>
                <a:latin typeface="Calibri"/>
                <a:cs typeface="Calibri"/>
              </a:endParaRPr>
            </a:p>
          </p:txBody>
        </p:sp>
        <p:pic>
          <p:nvPicPr>
            <p:cNvPr id="8" name="Picture 7" descr="sgiplog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8920" y="279936"/>
              <a:ext cx="1463040" cy="530352"/>
            </a:xfrm>
            <a:prstGeom prst="rect">
              <a:avLst/>
            </a:prstGeom>
          </p:spPr>
        </p:pic>
      </p:grpSp>
      <p:sp>
        <p:nvSpPr>
          <p:cNvPr id="11" name="Title 1"/>
          <p:cNvSpPr txBox="1">
            <a:spLocks/>
          </p:cNvSpPr>
          <p:nvPr/>
        </p:nvSpPr>
        <p:spPr>
          <a:xfrm>
            <a:off x="457200" y="188502"/>
            <a:ext cx="6504281" cy="664718"/>
          </a:xfrm>
          <a:prstGeom prst="rect">
            <a:avLst/>
          </a:prstGeom>
        </p:spPr>
        <p:txBody>
          <a:bodyPr vert="horz" lIns="91440" tIns="45720" rIns="91440" bIns="45720" rtlCol="0" anchor="ctr">
            <a:noAutofit/>
          </a:bodyPr>
          <a:lstStyle/>
          <a:p>
            <a:pPr lvl="0">
              <a:spcBef>
                <a:spcPct val="0"/>
              </a:spcBef>
            </a:pPr>
            <a:r>
              <a:rPr lang="en-US" sz="2800" b="1" dirty="0" smtClean="0">
                <a:solidFill>
                  <a:srgbClr val="1A5EAB"/>
                </a:solidFill>
                <a:latin typeface="+mj-lt"/>
                <a:ea typeface="+mj-ea"/>
                <a:cs typeface="+mj-cs"/>
              </a:rPr>
              <a:t>The HEM in the AEP/EPRI use case</a:t>
            </a:r>
            <a:endParaRPr kumimoji="0" lang="en-US" sz="2800" b="1" i="0" u="none" strike="noStrike" kern="1200" cap="none" spc="0" normalizeH="0" baseline="0" noProof="0" dirty="0">
              <a:ln>
                <a:noFill/>
              </a:ln>
              <a:solidFill>
                <a:srgbClr val="1A5EAB"/>
              </a:solidFill>
              <a:effectLst/>
              <a:uLnTx/>
              <a:uFillTx/>
              <a:latin typeface="+mj-lt"/>
              <a:ea typeface="+mj-ea"/>
              <a:cs typeface="+mj-cs"/>
            </a:endParaRPr>
          </a:p>
        </p:txBody>
      </p:sp>
    </p:spTree>
    <p:extLst>
      <p:ext uri="{BB962C8B-B14F-4D97-AF65-F5344CB8AC3E}">
        <p14:creationId xmlns:p14="http://schemas.microsoft.com/office/powerpoint/2010/main" val="13863845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34"/>
          <p:cNvSpPr>
            <a:spLocks noGrp="1" noChangeArrowheads="1"/>
          </p:cNvSpPr>
          <p:nvPr>
            <p:ph type="sldNum" sz="quarter" idx="4294967295"/>
          </p:nvPr>
        </p:nvSpPr>
        <p:spPr>
          <a:xfrm>
            <a:off x="106363" y="6475413"/>
            <a:ext cx="1006475" cy="320675"/>
          </a:xfrm>
          <a:prstGeom prst="rect">
            <a:avLst/>
          </a:prstGeom>
          <a:ln/>
        </p:spPr>
        <p:txBody>
          <a:bodyPr/>
          <a:lstStyle>
            <a:lvl1pPr>
              <a:defRPr/>
            </a:lvl1pPr>
          </a:lstStyle>
          <a:p>
            <a:pPr>
              <a:defRPr/>
            </a:pPr>
            <a:fld id="{9E176EB4-C6E9-4E02-AD36-39B43120CAC0}" type="slidenum">
              <a:rPr lang="en-US" altLang="en-US"/>
              <a:pPr>
                <a:defRPr/>
              </a:pPr>
              <a:t>21</a:t>
            </a:fld>
            <a:endParaRPr lang="en-US" altLang="en-US" dirty="0"/>
          </a:p>
        </p:txBody>
      </p:sp>
      <p:sp>
        <p:nvSpPr>
          <p:cNvPr id="6" name="TextBox 5"/>
          <p:cNvSpPr txBox="1"/>
          <p:nvPr/>
        </p:nvSpPr>
        <p:spPr>
          <a:xfrm>
            <a:off x="428407" y="1098675"/>
            <a:ext cx="4033027" cy="923330"/>
          </a:xfrm>
          <a:prstGeom prst="rect">
            <a:avLst/>
          </a:prstGeom>
          <a:noFill/>
        </p:spPr>
        <p:txBody>
          <a:bodyPr wrap="none" rtlCol="0">
            <a:spAutoFit/>
          </a:bodyPr>
          <a:lstStyle/>
          <a:p>
            <a:r>
              <a:rPr lang="en-US" dirty="0" smtClean="0"/>
              <a:t>OK, we have characterized the hardware.</a:t>
            </a:r>
          </a:p>
          <a:p>
            <a:r>
              <a:rPr lang="en-US" dirty="0" smtClean="0"/>
              <a:t>What about the Services it performs?</a:t>
            </a:r>
          </a:p>
          <a:p>
            <a:endParaRPr lang="en-US" dirty="0" smtClean="0"/>
          </a:p>
        </p:txBody>
      </p:sp>
      <p:grpSp>
        <p:nvGrpSpPr>
          <p:cNvPr id="10" name="Group 9"/>
          <p:cNvGrpSpPr/>
          <p:nvPr/>
        </p:nvGrpSpPr>
        <p:grpSpPr>
          <a:xfrm>
            <a:off x="-28436" y="89936"/>
            <a:ext cx="9214421" cy="6970092"/>
            <a:chOff x="-28436" y="279936"/>
            <a:chExt cx="9214421" cy="6970092"/>
          </a:xfrm>
        </p:grpSpPr>
        <p:pic>
          <p:nvPicPr>
            <p:cNvPr id="11" name="Picture 10" descr="sgip-templatefooter.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36" y="6618980"/>
              <a:ext cx="9214421" cy="631048"/>
            </a:xfrm>
            <a:prstGeom prst="rect">
              <a:avLst/>
            </a:prstGeom>
          </p:spPr>
        </p:pic>
        <p:sp>
          <p:nvSpPr>
            <p:cNvPr id="12" name="TextBox 11"/>
            <p:cNvSpPr txBox="1"/>
            <p:nvPr/>
          </p:nvSpPr>
          <p:spPr>
            <a:xfrm>
              <a:off x="0" y="6627332"/>
              <a:ext cx="9144000" cy="230832"/>
            </a:xfrm>
            <a:prstGeom prst="rect">
              <a:avLst/>
            </a:prstGeom>
            <a:noFill/>
          </p:spPr>
          <p:txBody>
            <a:bodyPr wrap="square" rtlCol="0" anchor="ctr">
              <a:spAutoFit/>
            </a:bodyPr>
            <a:lstStyle/>
            <a:p>
              <a:pPr marL="341313">
                <a:tabLst>
                  <a:tab pos="4454525" algn="ctr"/>
                  <a:tab pos="8518525" algn="r"/>
                </a:tabLst>
              </a:pPr>
              <a:r>
                <a:rPr lang="en-US" sz="900" dirty="0" smtClean="0">
                  <a:solidFill>
                    <a:schemeClr val="bg1"/>
                  </a:solidFill>
                  <a:cs typeface="Calibri"/>
                </a:rPr>
                <a:t>2016 </a:t>
              </a:r>
              <a:r>
                <a:rPr lang="en-US" sz="900" dirty="0" smtClean="0">
                  <a:solidFill>
                    <a:schemeClr val="bg1"/>
                  </a:solidFill>
                  <a:latin typeface="Calibri"/>
                  <a:cs typeface="Calibri"/>
                </a:rPr>
                <a:t>Copyright © SGIP, Inc.	CONFIDENTIAL.  ALL RIGHTS RESERVED	Page </a:t>
              </a:r>
              <a:fld id="{96F29905-E6A6-2849-B7EA-0F4C724A8363}" type="slidenum">
                <a:rPr lang="en-US" sz="900" smtClean="0">
                  <a:solidFill>
                    <a:schemeClr val="bg1"/>
                  </a:solidFill>
                  <a:latin typeface="Calibri"/>
                  <a:cs typeface="Calibri"/>
                </a:rPr>
                <a:pPr marL="341313">
                  <a:tabLst>
                    <a:tab pos="4454525" algn="ctr"/>
                    <a:tab pos="8518525" algn="r"/>
                  </a:tabLst>
                </a:pPr>
                <a:t>21</a:t>
              </a:fld>
              <a:r>
                <a:rPr lang="en-US" sz="900" dirty="0" smtClean="0">
                  <a:solidFill>
                    <a:schemeClr val="bg1"/>
                  </a:solidFill>
                  <a:latin typeface="Calibri"/>
                  <a:cs typeface="Calibri"/>
                </a:rPr>
                <a:t>  	</a:t>
              </a:r>
              <a:endParaRPr lang="en-US" sz="900" dirty="0">
                <a:solidFill>
                  <a:schemeClr val="bg1"/>
                </a:solidFill>
                <a:latin typeface="Calibri"/>
                <a:cs typeface="Calibri"/>
              </a:endParaRPr>
            </a:p>
          </p:txBody>
        </p:sp>
        <p:pic>
          <p:nvPicPr>
            <p:cNvPr id="13" name="Picture 12" descr="sgip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8920" y="279936"/>
              <a:ext cx="1463040" cy="530352"/>
            </a:xfrm>
            <a:prstGeom prst="rect">
              <a:avLst/>
            </a:prstGeom>
          </p:spPr>
        </p:pic>
      </p:grpSp>
      <p:sp>
        <p:nvSpPr>
          <p:cNvPr id="16" name="Title 1"/>
          <p:cNvSpPr txBox="1">
            <a:spLocks/>
          </p:cNvSpPr>
          <p:nvPr/>
        </p:nvSpPr>
        <p:spPr>
          <a:xfrm>
            <a:off x="457200" y="188502"/>
            <a:ext cx="6504281" cy="664718"/>
          </a:xfrm>
          <a:prstGeom prst="rect">
            <a:avLst/>
          </a:prstGeom>
        </p:spPr>
        <p:txBody>
          <a:bodyPr vert="horz" lIns="91440" tIns="45720" rIns="91440" bIns="45720" rtlCol="0" anchor="ctr">
            <a:noAutofit/>
          </a:bodyPr>
          <a:lstStyle/>
          <a:p>
            <a:pPr lvl="0">
              <a:spcBef>
                <a:spcPct val="0"/>
              </a:spcBef>
            </a:pPr>
            <a:r>
              <a:rPr lang="en-US" sz="2800" b="1" dirty="0" smtClean="0">
                <a:solidFill>
                  <a:srgbClr val="1A5EAB"/>
                </a:solidFill>
                <a:latin typeface="+mj-lt"/>
                <a:ea typeface="+mj-ea"/>
                <a:cs typeface="+mj-cs"/>
              </a:rPr>
              <a:t>The HEM in the AEP/EPRI use case</a:t>
            </a:r>
            <a:endParaRPr kumimoji="0" lang="en-US" sz="2800" b="1" i="0" u="none" strike="noStrike" kern="1200" cap="none" spc="0" normalizeH="0" baseline="0" noProof="0" dirty="0">
              <a:ln>
                <a:noFill/>
              </a:ln>
              <a:solidFill>
                <a:srgbClr val="1A5EAB"/>
              </a:solidFill>
              <a:effectLst/>
              <a:uLnTx/>
              <a:uFillTx/>
              <a:latin typeface="+mj-lt"/>
              <a:ea typeface="+mj-ea"/>
              <a:cs typeface="+mj-cs"/>
            </a:endParaRPr>
          </a:p>
        </p:txBody>
      </p:sp>
      <p:sp>
        <p:nvSpPr>
          <p:cNvPr id="22" name="Rectangle 21"/>
          <p:cNvSpPr/>
          <p:nvPr/>
        </p:nvSpPr>
        <p:spPr>
          <a:xfrm>
            <a:off x="552885" y="4269478"/>
            <a:ext cx="3951730" cy="659218"/>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solidFill>
              </a:rPr>
              <a:t>A piece of hardware and/or software</a:t>
            </a:r>
          </a:p>
          <a:p>
            <a:pPr algn="ctr"/>
            <a:r>
              <a:rPr lang="en-US" dirty="0" smtClean="0">
                <a:solidFill>
                  <a:schemeClr val="bg2"/>
                </a:solidFill>
              </a:rPr>
              <a:t>(an Actor)</a:t>
            </a:r>
            <a:endParaRPr lang="en-US" dirty="0">
              <a:solidFill>
                <a:schemeClr val="bg2"/>
              </a:solidFill>
            </a:endParaRPr>
          </a:p>
        </p:txBody>
      </p:sp>
      <p:sp>
        <p:nvSpPr>
          <p:cNvPr id="23" name="Oval 22"/>
          <p:cNvSpPr/>
          <p:nvPr/>
        </p:nvSpPr>
        <p:spPr>
          <a:xfrm>
            <a:off x="2356650" y="2102794"/>
            <a:ext cx="4586410" cy="818707"/>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solidFill>
              </a:rPr>
              <a:t>Home Energy Management System</a:t>
            </a:r>
            <a:endParaRPr lang="en-US" dirty="0">
              <a:solidFill>
                <a:schemeClr val="bg2"/>
              </a:solidFill>
            </a:endParaRPr>
          </a:p>
        </p:txBody>
      </p:sp>
      <p:sp>
        <p:nvSpPr>
          <p:cNvPr id="26" name="Rectangle 25"/>
          <p:cNvSpPr/>
          <p:nvPr/>
        </p:nvSpPr>
        <p:spPr>
          <a:xfrm>
            <a:off x="4752745" y="4269478"/>
            <a:ext cx="3951730" cy="659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…that performs a set of Services</a:t>
            </a:r>
          </a:p>
        </p:txBody>
      </p:sp>
      <p:cxnSp>
        <p:nvCxnSpPr>
          <p:cNvPr id="27" name="Straight Arrow Connector 26"/>
          <p:cNvCxnSpPr>
            <a:stCxn id="23" idx="4"/>
          </p:cNvCxnSpPr>
          <p:nvPr/>
        </p:nvCxnSpPr>
        <p:spPr>
          <a:xfrm flipH="1">
            <a:off x="4635783" y="2921501"/>
            <a:ext cx="14072" cy="1199108"/>
          </a:xfrm>
          <a:prstGeom prst="straightConnector1">
            <a:avLst/>
          </a:prstGeom>
          <a:ln w="476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4306172" y="3131780"/>
            <a:ext cx="659219" cy="64858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a:t>
            </a:r>
            <a:endParaRPr lang="en-US" sz="3600" dirty="0">
              <a:solidFill>
                <a:schemeClr val="tx1"/>
              </a:solidFill>
            </a:endParaRPr>
          </a:p>
        </p:txBody>
      </p:sp>
    </p:spTree>
    <p:extLst>
      <p:ext uri="{BB962C8B-B14F-4D97-AF65-F5344CB8AC3E}">
        <p14:creationId xmlns:p14="http://schemas.microsoft.com/office/powerpoint/2010/main" val="3371399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34"/>
          <p:cNvSpPr>
            <a:spLocks noGrp="1" noChangeArrowheads="1"/>
          </p:cNvSpPr>
          <p:nvPr>
            <p:ph type="sldNum" sz="quarter" idx="4294967295"/>
          </p:nvPr>
        </p:nvSpPr>
        <p:spPr>
          <a:xfrm>
            <a:off x="106363" y="6475413"/>
            <a:ext cx="1006475" cy="320675"/>
          </a:xfrm>
          <a:prstGeom prst="rect">
            <a:avLst/>
          </a:prstGeom>
          <a:ln/>
        </p:spPr>
        <p:txBody>
          <a:bodyPr/>
          <a:lstStyle>
            <a:lvl1pPr>
              <a:defRPr/>
            </a:lvl1pPr>
          </a:lstStyle>
          <a:p>
            <a:pPr>
              <a:defRPr/>
            </a:pPr>
            <a:fld id="{9E176EB4-C6E9-4E02-AD36-39B43120CAC0}" type="slidenum">
              <a:rPr lang="en-US" altLang="en-US"/>
              <a:pPr>
                <a:defRPr/>
              </a:pPr>
              <a:t>22</a:t>
            </a:fld>
            <a:endParaRPr lang="en-US" altLang="en-US" dirty="0"/>
          </a:p>
        </p:txBody>
      </p:sp>
      <p:sp>
        <p:nvSpPr>
          <p:cNvPr id="5" name="TextBox 4"/>
          <p:cNvSpPr txBox="1"/>
          <p:nvPr/>
        </p:nvSpPr>
        <p:spPr>
          <a:xfrm>
            <a:off x="215901" y="1180214"/>
            <a:ext cx="2442240" cy="2862322"/>
          </a:xfrm>
          <a:prstGeom prst="rect">
            <a:avLst/>
          </a:prstGeom>
          <a:noFill/>
        </p:spPr>
        <p:txBody>
          <a:bodyPr wrap="square" rtlCol="0">
            <a:spAutoFit/>
          </a:bodyPr>
          <a:lstStyle/>
          <a:p>
            <a:r>
              <a:rPr lang="en-US" u="sng" dirty="0" smtClean="0"/>
              <a:t>Services</a:t>
            </a:r>
          </a:p>
          <a:p>
            <a:endParaRPr lang="en-US" dirty="0" smtClean="0"/>
          </a:p>
          <a:p>
            <a:r>
              <a:rPr lang="en-US" dirty="0" smtClean="0"/>
              <a:t>We can define a hierarchy of Services</a:t>
            </a:r>
          </a:p>
          <a:p>
            <a:endParaRPr lang="en-US" dirty="0" smtClean="0"/>
          </a:p>
          <a:p>
            <a:endParaRPr lang="en-US" dirty="0" smtClean="0"/>
          </a:p>
          <a:p>
            <a:endParaRPr lang="en-US" dirty="0" smtClean="0"/>
          </a:p>
          <a:p>
            <a:r>
              <a:rPr lang="en-US" dirty="0" smtClean="0"/>
              <a:t>For this DR use case, we know the HEM provides at least a DR service </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2945219" y="978196"/>
            <a:ext cx="6198781" cy="4807329"/>
          </a:xfrm>
          <a:prstGeom prst="rect">
            <a:avLst/>
          </a:prstGeom>
          <a:noFill/>
          <a:ln w="9525">
            <a:noFill/>
            <a:miter lim="800000"/>
            <a:headEnd/>
            <a:tailEnd/>
          </a:ln>
        </p:spPr>
      </p:pic>
      <p:grpSp>
        <p:nvGrpSpPr>
          <p:cNvPr id="6" name="Group 5"/>
          <p:cNvGrpSpPr/>
          <p:nvPr/>
        </p:nvGrpSpPr>
        <p:grpSpPr>
          <a:xfrm>
            <a:off x="-28436" y="89936"/>
            <a:ext cx="9214421" cy="6970092"/>
            <a:chOff x="-28436" y="279936"/>
            <a:chExt cx="9214421" cy="6970092"/>
          </a:xfrm>
        </p:grpSpPr>
        <p:pic>
          <p:nvPicPr>
            <p:cNvPr id="7" name="Picture 6" descr="sgip-templatefooter.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36" y="6618980"/>
              <a:ext cx="9214421" cy="631048"/>
            </a:xfrm>
            <a:prstGeom prst="rect">
              <a:avLst/>
            </a:prstGeom>
          </p:spPr>
        </p:pic>
        <p:sp>
          <p:nvSpPr>
            <p:cNvPr id="8" name="TextBox 7"/>
            <p:cNvSpPr txBox="1"/>
            <p:nvPr/>
          </p:nvSpPr>
          <p:spPr>
            <a:xfrm>
              <a:off x="0" y="6627332"/>
              <a:ext cx="9144000" cy="230832"/>
            </a:xfrm>
            <a:prstGeom prst="rect">
              <a:avLst/>
            </a:prstGeom>
            <a:noFill/>
          </p:spPr>
          <p:txBody>
            <a:bodyPr wrap="square" rtlCol="0" anchor="ctr">
              <a:spAutoFit/>
            </a:bodyPr>
            <a:lstStyle/>
            <a:p>
              <a:pPr marL="341313">
                <a:tabLst>
                  <a:tab pos="4454525" algn="ctr"/>
                  <a:tab pos="8518525" algn="r"/>
                </a:tabLst>
              </a:pPr>
              <a:r>
                <a:rPr lang="en-US" sz="900" dirty="0" smtClean="0">
                  <a:solidFill>
                    <a:schemeClr val="bg1"/>
                  </a:solidFill>
                  <a:cs typeface="Calibri"/>
                </a:rPr>
                <a:t>2016 </a:t>
              </a:r>
              <a:r>
                <a:rPr lang="en-US" sz="900" dirty="0" smtClean="0">
                  <a:solidFill>
                    <a:schemeClr val="bg1"/>
                  </a:solidFill>
                  <a:latin typeface="Calibri"/>
                  <a:cs typeface="Calibri"/>
                </a:rPr>
                <a:t>Copyright © SGIP, Inc.	CONFIDENTIAL.  ALL RIGHTS RESERVED	Page </a:t>
              </a:r>
              <a:fld id="{96F29905-E6A6-2849-B7EA-0F4C724A8363}" type="slidenum">
                <a:rPr lang="en-US" sz="900" smtClean="0">
                  <a:solidFill>
                    <a:schemeClr val="bg1"/>
                  </a:solidFill>
                  <a:latin typeface="Calibri"/>
                  <a:cs typeface="Calibri"/>
                </a:rPr>
                <a:pPr marL="341313">
                  <a:tabLst>
                    <a:tab pos="4454525" algn="ctr"/>
                    <a:tab pos="8518525" algn="r"/>
                  </a:tabLst>
                </a:pPr>
                <a:t>22</a:t>
              </a:fld>
              <a:r>
                <a:rPr lang="en-US" sz="900" dirty="0" smtClean="0">
                  <a:solidFill>
                    <a:schemeClr val="bg1"/>
                  </a:solidFill>
                  <a:latin typeface="Calibri"/>
                  <a:cs typeface="Calibri"/>
                </a:rPr>
                <a:t>  	</a:t>
              </a:r>
              <a:endParaRPr lang="en-US" sz="900" dirty="0">
                <a:solidFill>
                  <a:schemeClr val="bg1"/>
                </a:solidFill>
                <a:latin typeface="Calibri"/>
                <a:cs typeface="Calibri"/>
              </a:endParaRPr>
            </a:p>
          </p:txBody>
        </p:sp>
        <p:pic>
          <p:nvPicPr>
            <p:cNvPr id="9" name="Picture 8" descr="sgiplog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8920" y="279936"/>
              <a:ext cx="1463040" cy="530352"/>
            </a:xfrm>
            <a:prstGeom prst="rect">
              <a:avLst/>
            </a:prstGeom>
          </p:spPr>
        </p:pic>
      </p:grpSp>
      <p:sp>
        <p:nvSpPr>
          <p:cNvPr id="12" name="Title 1"/>
          <p:cNvSpPr txBox="1">
            <a:spLocks/>
          </p:cNvSpPr>
          <p:nvPr/>
        </p:nvSpPr>
        <p:spPr>
          <a:xfrm>
            <a:off x="457200" y="188502"/>
            <a:ext cx="6504281" cy="664718"/>
          </a:xfrm>
          <a:prstGeom prst="rect">
            <a:avLst/>
          </a:prstGeom>
        </p:spPr>
        <p:txBody>
          <a:bodyPr vert="horz" lIns="91440" tIns="45720" rIns="91440" bIns="45720" rtlCol="0" anchor="ctr">
            <a:noAutofit/>
          </a:bodyPr>
          <a:lstStyle/>
          <a:p>
            <a:pPr lvl="0">
              <a:spcBef>
                <a:spcPct val="0"/>
              </a:spcBef>
            </a:pPr>
            <a:r>
              <a:rPr lang="en-US" sz="2800" b="1" dirty="0" smtClean="0">
                <a:solidFill>
                  <a:srgbClr val="1A5EAB"/>
                </a:solidFill>
                <a:latin typeface="+mj-lt"/>
                <a:ea typeface="+mj-ea"/>
                <a:cs typeface="+mj-cs"/>
              </a:rPr>
              <a:t>The HEM in the AEP/EPRI use case</a:t>
            </a:r>
            <a:endParaRPr kumimoji="0" lang="en-US" sz="2800" b="1" i="0" u="none" strike="noStrike" kern="1200" cap="none" spc="0" normalizeH="0" baseline="0" noProof="0" dirty="0">
              <a:ln>
                <a:noFill/>
              </a:ln>
              <a:solidFill>
                <a:srgbClr val="1A5EAB"/>
              </a:solidFill>
              <a:effectLst/>
              <a:uLnTx/>
              <a:uFillTx/>
              <a:latin typeface="+mj-lt"/>
              <a:ea typeface="+mj-ea"/>
              <a:cs typeface="+mj-cs"/>
            </a:endParaRPr>
          </a:p>
        </p:txBody>
      </p:sp>
    </p:spTree>
    <p:extLst>
      <p:ext uri="{BB962C8B-B14F-4D97-AF65-F5344CB8AC3E}">
        <p14:creationId xmlns:p14="http://schemas.microsoft.com/office/powerpoint/2010/main" val="8205273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34"/>
          <p:cNvSpPr>
            <a:spLocks noGrp="1" noChangeArrowheads="1"/>
          </p:cNvSpPr>
          <p:nvPr>
            <p:ph type="sldNum" sz="quarter" idx="4294967295"/>
          </p:nvPr>
        </p:nvSpPr>
        <p:spPr>
          <a:xfrm>
            <a:off x="106363" y="6475413"/>
            <a:ext cx="1006475" cy="320675"/>
          </a:xfrm>
          <a:prstGeom prst="rect">
            <a:avLst/>
          </a:prstGeom>
          <a:ln/>
        </p:spPr>
        <p:txBody>
          <a:bodyPr/>
          <a:lstStyle>
            <a:lvl1pPr>
              <a:defRPr/>
            </a:lvl1pPr>
          </a:lstStyle>
          <a:p>
            <a:pPr>
              <a:defRPr/>
            </a:pPr>
            <a:fld id="{9E176EB4-C6E9-4E02-AD36-39B43120CAC0}" type="slidenum">
              <a:rPr lang="en-US" altLang="en-US"/>
              <a:pPr>
                <a:defRPr/>
              </a:pPr>
              <a:t>23</a:t>
            </a:fld>
            <a:endParaRPr lang="en-US" altLang="en-US" dirty="0"/>
          </a:p>
        </p:txBody>
      </p:sp>
      <p:sp>
        <p:nvSpPr>
          <p:cNvPr id="5" name="TextBox 4"/>
          <p:cNvSpPr txBox="1"/>
          <p:nvPr/>
        </p:nvSpPr>
        <p:spPr>
          <a:xfrm>
            <a:off x="215901" y="967563"/>
            <a:ext cx="8077494" cy="923330"/>
          </a:xfrm>
          <a:prstGeom prst="rect">
            <a:avLst/>
          </a:prstGeom>
          <a:noFill/>
        </p:spPr>
        <p:txBody>
          <a:bodyPr wrap="square" rtlCol="0">
            <a:spAutoFit/>
          </a:bodyPr>
          <a:lstStyle/>
          <a:p>
            <a:r>
              <a:rPr lang="en-US" u="sng" dirty="0" smtClean="0"/>
              <a:t>Definition of HEM</a:t>
            </a:r>
          </a:p>
          <a:p>
            <a:endParaRPr lang="en-US" dirty="0" smtClean="0"/>
          </a:p>
          <a:p>
            <a:r>
              <a:rPr lang="en-US" dirty="0" smtClean="0"/>
              <a:t>So, a definition of the HEM in this use case might be captured as follows:</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1" y="2426351"/>
            <a:ext cx="9144000" cy="3431523"/>
          </a:xfrm>
          <a:prstGeom prst="rect">
            <a:avLst/>
          </a:prstGeom>
          <a:noFill/>
          <a:ln w="9525">
            <a:noFill/>
            <a:miter lim="800000"/>
            <a:headEnd/>
            <a:tailEnd/>
          </a:ln>
        </p:spPr>
      </p:pic>
      <p:grpSp>
        <p:nvGrpSpPr>
          <p:cNvPr id="6" name="Group 5"/>
          <p:cNvGrpSpPr/>
          <p:nvPr/>
        </p:nvGrpSpPr>
        <p:grpSpPr>
          <a:xfrm>
            <a:off x="-28436" y="89936"/>
            <a:ext cx="9214421" cy="6970092"/>
            <a:chOff x="-28436" y="279936"/>
            <a:chExt cx="9214421" cy="6970092"/>
          </a:xfrm>
        </p:grpSpPr>
        <p:pic>
          <p:nvPicPr>
            <p:cNvPr id="7" name="Picture 6" descr="sgip-templatefooter.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36" y="6618980"/>
              <a:ext cx="9214421" cy="631048"/>
            </a:xfrm>
            <a:prstGeom prst="rect">
              <a:avLst/>
            </a:prstGeom>
          </p:spPr>
        </p:pic>
        <p:sp>
          <p:nvSpPr>
            <p:cNvPr id="8" name="TextBox 7"/>
            <p:cNvSpPr txBox="1"/>
            <p:nvPr/>
          </p:nvSpPr>
          <p:spPr>
            <a:xfrm>
              <a:off x="0" y="6627332"/>
              <a:ext cx="9144000" cy="230832"/>
            </a:xfrm>
            <a:prstGeom prst="rect">
              <a:avLst/>
            </a:prstGeom>
            <a:noFill/>
          </p:spPr>
          <p:txBody>
            <a:bodyPr wrap="square" rtlCol="0" anchor="ctr">
              <a:spAutoFit/>
            </a:bodyPr>
            <a:lstStyle/>
            <a:p>
              <a:pPr marL="341313">
                <a:tabLst>
                  <a:tab pos="4454525" algn="ctr"/>
                  <a:tab pos="8518525" algn="r"/>
                </a:tabLst>
              </a:pPr>
              <a:r>
                <a:rPr lang="en-US" sz="900" dirty="0" smtClean="0">
                  <a:solidFill>
                    <a:schemeClr val="bg1"/>
                  </a:solidFill>
                  <a:cs typeface="Calibri"/>
                </a:rPr>
                <a:t>2016 </a:t>
              </a:r>
              <a:r>
                <a:rPr lang="en-US" sz="900" dirty="0" smtClean="0">
                  <a:solidFill>
                    <a:schemeClr val="bg1"/>
                  </a:solidFill>
                  <a:latin typeface="Calibri"/>
                  <a:cs typeface="Calibri"/>
                </a:rPr>
                <a:t>Copyright © SGIP, Inc.	CONFIDENTIAL.  ALL RIGHTS RESERVED	Page </a:t>
              </a:r>
              <a:fld id="{96F29905-E6A6-2849-B7EA-0F4C724A8363}" type="slidenum">
                <a:rPr lang="en-US" sz="900" smtClean="0">
                  <a:solidFill>
                    <a:schemeClr val="bg1"/>
                  </a:solidFill>
                  <a:latin typeface="Calibri"/>
                  <a:cs typeface="Calibri"/>
                </a:rPr>
                <a:pPr marL="341313">
                  <a:tabLst>
                    <a:tab pos="4454525" algn="ctr"/>
                    <a:tab pos="8518525" algn="r"/>
                  </a:tabLst>
                </a:pPr>
                <a:t>23</a:t>
              </a:fld>
              <a:r>
                <a:rPr lang="en-US" sz="900" dirty="0" smtClean="0">
                  <a:solidFill>
                    <a:schemeClr val="bg1"/>
                  </a:solidFill>
                  <a:latin typeface="Calibri"/>
                  <a:cs typeface="Calibri"/>
                </a:rPr>
                <a:t>  	</a:t>
              </a:r>
              <a:endParaRPr lang="en-US" sz="900" dirty="0">
                <a:solidFill>
                  <a:schemeClr val="bg1"/>
                </a:solidFill>
                <a:latin typeface="Calibri"/>
                <a:cs typeface="Calibri"/>
              </a:endParaRPr>
            </a:p>
          </p:txBody>
        </p:sp>
        <p:pic>
          <p:nvPicPr>
            <p:cNvPr id="9" name="Picture 8" descr="sgiplog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8920" y="279936"/>
              <a:ext cx="1463040" cy="530352"/>
            </a:xfrm>
            <a:prstGeom prst="rect">
              <a:avLst/>
            </a:prstGeom>
          </p:spPr>
        </p:pic>
      </p:grpSp>
      <p:sp>
        <p:nvSpPr>
          <p:cNvPr id="12" name="Title 1"/>
          <p:cNvSpPr txBox="1">
            <a:spLocks/>
          </p:cNvSpPr>
          <p:nvPr/>
        </p:nvSpPr>
        <p:spPr>
          <a:xfrm>
            <a:off x="457200" y="188502"/>
            <a:ext cx="6504281" cy="664718"/>
          </a:xfrm>
          <a:prstGeom prst="rect">
            <a:avLst/>
          </a:prstGeom>
        </p:spPr>
        <p:txBody>
          <a:bodyPr vert="horz" lIns="91440" tIns="45720" rIns="91440" bIns="45720" rtlCol="0" anchor="ctr">
            <a:noAutofit/>
          </a:bodyPr>
          <a:lstStyle/>
          <a:p>
            <a:pPr lvl="0">
              <a:spcBef>
                <a:spcPct val="0"/>
              </a:spcBef>
            </a:pPr>
            <a:r>
              <a:rPr lang="en-US" sz="2800" b="1" dirty="0" smtClean="0">
                <a:solidFill>
                  <a:srgbClr val="1A5EAB"/>
                </a:solidFill>
                <a:latin typeface="+mj-lt"/>
                <a:ea typeface="+mj-ea"/>
                <a:cs typeface="+mj-cs"/>
              </a:rPr>
              <a:t>The HEM in the AEP/EPRI use case</a:t>
            </a:r>
            <a:endParaRPr kumimoji="0" lang="en-US" sz="2800" b="1" i="0" u="none" strike="noStrike" kern="1200" cap="none" spc="0" normalizeH="0" baseline="0" noProof="0" dirty="0">
              <a:ln>
                <a:noFill/>
              </a:ln>
              <a:solidFill>
                <a:srgbClr val="1A5EAB"/>
              </a:solidFill>
              <a:effectLst/>
              <a:uLnTx/>
              <a:uFillTx/>
              <a:latin typeface="+mj-lt"/>
              <a:ea typeface="+mj-ea"/>
              <a:cs typeface="+mj-cs"/>
            </a:endParaRPr>
          </a:p>
        </p:txBody>
      </p:sp>
    </p:spTree>
    <p:extLst>
      <p:ext uri="{BB962C8B-B14F-4D97-AF65-F5344CB8AC3E}">
        <p14:creationId xmlns:p14="http://schemas.microsoft.com/office/powerpoint/2010/main" val="24279293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34"/>
          <p:cNvSpPr>
            <a:spLocks noGrp="1" noChangeArrowheads="1"/>
          </p:cNvSpPr>
          <p:nvPr>
            <p:ph type="sldNum" sz="quarter" idx="4294967295"/>
          </p:nvPr>
        </p:nvSpPr>
        <p:spPr>
          <a:xfrm>
            <a:off x="106363" y="6475413"/>
            <a:ext cx="1006475" cy="320675"/>
          </a:xfrm>
          <a:prstGeom prst="rect">
            <a:avLst/>
          </a:prstGeom>
          <a:ln/>
        </p:spPr>
        <p:txBody>
          <a:bodyPr/>
          <a:lstStyle>
            <a:lvl1pPr>
              <a:defRPr/>
            </a:lvl1pPr>
          </a:lstStyle>
          <a:p>
            <a:pPr>
              <a:defRPr/>
            </a:pPr>
            <a:fld id="{9E176EB4-C6E9-4E02-AD36-39B43120CAC0}" type="slidenum">
              <a:rPr lang="en-US" altLang="en-US"/>
              <a:pPr>
                <a:defRPr/>
              </a:pPr>
              <a:t>24</a:t>
            </a:fld>
            <a:endParaRPr lang="en-US" altLang="en-US" dirty="0"/>
          </a:p>
        </p:txBody>
      </p:sp>
      <p:sp>
        <p:nvSpPr>
          <p:cNvPr id="5" name="TextBox 4"/>
          <p:cNvSpPr txBox="1"/>
          <p:nvPr/>
        </p:nvSpPr>
        <p:spPr>
          <a:xfrm>
            <a:off x="215901" y="967563"/>
            <a:ext cx="8077494" cy="1477328"/>
          </a:xfrm>
          <a:prstGeom prst="rect">
            <a:avLst/>
          </a:prstGeom>
          <a:noFill/>
        </p:spPr>
        <p:txBody>
          <a:bodyPr wrap="square" rtlCol="0">
            <a:spAutoFit/>
          </a:bodyPr>
          <a:lstStyle/>
          <a:p>
            <a:r>
              <a:rPr lang="en-US" u="sng" dirty="0" smtClean="0"/>
              <a:t>Definition from the EU</a:t>
            </a:r>
          </a:p>
          <a:p>
            <a:endParaRPr lang="en-US" dirty="0" smtClean="0"/>
          </a:p>
          <a:p>
            <a:r>
              <a:rPr lang="en-US" dirty="0" smtClean="0"/>
              <a:t>A system consisting of several decentralized controllers and a centralized management system to monitor and control the heating, ventilation, air conditioning, light and other facilities within a building.</a:t>
            </a:r>
            <a:endParaRPr lang="en-US" dirty="0"/>
          </a:p>
        </p:txBody>
      </p:sp>
      <p:pic>
        <p:nvPicPr>
          <p:cNvPr id="4099" name="Picture 3"/>
          <p:cNvPicPr>
            <a:picLocks noChangeAspect="1" noChangeArrowheads="1"/>
          </p:cNvPicPr>
          <p:nvPr/>
        </p:nvPicPr>
        <p:blipFill>
          <a:blip r:embed="rId3" cstate="print"/>
          <a:srcRect/>
          <a:stretch>
            <a:fillRect/>
          </a:stretch>
        </p:blipFill>
        <p:spPr bwMode="auto">
          <a:xfrm>
            <a:off x="0" y="2616743"/>
            <a:ext cx="9144000" cy="3732000"/>
          </a:xfrm>
          <a:prstGeom prst="rect">
            <a:avLst/>
          </a:prstGeom>
          <a:noFill/>
          <a:ln w="9525">
            <a:noFill/>
            <a:miter lim="800000"/>
            <a:headEnd/>
            <a:tailEnd/>
          </a:ln>
        </p:spPr>
      </p:pic>
      <p:grpSp>
        <p:nvGrpSpPr>
          <p:cNvPr id="6" name="Group 5"/>
          <p:cNvGrpSpPr/>
          <p:nvPr/>
        </p:nvGrpSpPr>
        <p:grpSpPr>
          <a:xfrm>
            <a:off x="-28436" y="89936"/>
            <a:ext cx="9214421" cy="6970092"/>
            <a:chOff x="-28436" y="279936"/>
            <a:chExt cx="9214421" cy="6970092"/>
          </a:xfrm>
        </p:grpSpPr>
        <p:pic>
          <p:nvPicPr>
            <p:cNvPr id="7" name="Picture 6" descr="sgip-templatefooter.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36" y="6618980"/>
              <a:ext cx="9214421" cy="631048"/>
            </a:xfrm>
            <a:prstGeom prst="rect">
              <a:avLst/>
            </a:prstGeom>
          </p:spPr>
        </p:pic>
        <p:sp>
          <p:nvSpPr>
            <p:cNvPr id="8" name="TextBox 7"/>
            <p:cNvSpPr txBox="1"/>
            <p:nvPr/>
          </p:nvSpPr>
          <p:spPr>
            <a:xfrm>
              <a:off x="0" y="6627332"/>
              <a:ext cx="9144000" cy="230832"/>
            </a:xfrm>
            <a:prstGeom prst="rect">
              <a:avLst/>
            </a:prstGeom>
            <a:noFill/>
          </p:spPr>
          <p:txBody>
            <a:bodyPr wrap="square" rtlCol="0" anchor="ctr">
              <a:spAutoFit/>
            </a:bodyPr>
            <a:lstStyle/>
            <a:p>
              <a:pPr marL="341313">
                <a:tabLst>
                  <a:tab pos="4454525" algn="ctr"/>
                  <a:tab pos="8518525" algn="r"/>
                </a:tabLst>
              </a:pPr>
              <a:r>
                <a:rPr lang="en-US" sz="900" dirty="0" smtClean="0">
                  <a:solidFill>
                    <a:schemeClr val="bg1"/>
                  </a:solidFill>
                  <a:cs typeface="Calibri"/>
                </a:rPr>
                <a:t>2016 </a:t>
              </a:r>
              <a:r>
                <a:rPr lang="en-US" sz="900" dirty="0" smtClean="0">
                  <a:solidFill>
                    <a:schemeClr val="bg1"/>
                  </a:solidFill>
                  <a:latin typeface="Calibri"/>
                  <a:cs typeface="Calibri"/>
                </a:rPr>
                <a:t>Copyright © SGIP, Inc.	CONFIDENTIAL.  ALL RIGHTS RESERVED	Page </a:t>
              </a:r>
              <a:fld id="{96F29905-E6A6-2849-B7EA-0F4C724A8363}" type="slidenum">
                <a:rPr lang="en-US" sz="900" smtClean="0">
                  <a:solidFill>
                    <a:schemeClr val="bg1"/>
                  </a:solidFill>
                  <a:latin typeface="Calibri"/>
                  <a:cs typeface="Calibri"/>
                </a:rPr>
                <a:pPr marL="341313">
                  <a:tabLst>
                    <a:tab pos="4454525" algn="ctr"/>
                    <a:tab pos="8518525" algn="r"/>
                  </a:tabLst>
                </a:pPr>
                <a:t>24</a:t>
              </a:fld>
              <a:r>
                <a:rPr lang="en-US" sz="900" dirty="0" smtClean="0">
                  <a:solidFill>
                    <a:schemeClr val="bg1"/>
                  </a:solidFill>
                  <a:latin typeface="Calibri"/>
                  <a:cs typeface="Calibri"/>
                </a:rPr>
                <a:t>  	</a:t>
              </a:r>
              <a:endParaRPr lang="en-US" sz="900" dirty="0">
                <a:solidFill>
                  <a:schemeClr val="bg1"/>
                </a:solidFill>
                <a:latin typeface="Calibri"/>
                <a:cs typeface="Calibri"/>
              </a:endParaRPr>
            </a:p>
          </p:txBody>
        </p:sp>
        <p:pic>
          <p:nvPicPr>
            <p:cNvPr id="9" name="Picture 8" descr="sgiplog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8920" y="279936"/>
              <a:ext cx="1463040" cy="530352"/>
            </a:xfrm>
            <a:prstGeom prst="rect">
              <a:avLst/>
            </a:prstGeom>
          </p:spPr>
        </p:pic>
      </p:grpSp>
      <p:sp>
        <p:nvSpPr>
          <p:cNvPr id="10" name="Title 1"/>
          <p:cNvSpPr txBox="1">
            <a:spLocks/>
          </p:cNvSpPr>
          <p:nvPr/>
        </p:nvSpPr>
        <p:spPr>
          <a:xfrm>
            <a:off x="457200" y="188502"/>
            <a:ext cx="6504281" cy="664718"/>
          </a:xfrm>
          <a:prstGeom prst="rect">
            <a:avLst/>
          </a:prstGeom>
        </p:spPr>
        <p:txBody>
          <a:bodyPr vert="horz" lIns="91440" tIns="45720" rIns="91440" bIns="45720" rtlCol="0" anchor="ctr">
            <a:noAutofit/>
          </a:bodyPr>
          <a:lstStyle/>
          <a:p>
            <a:pPr lvl="0">
              <a:spcBef>
                <a:spcPct val="0"/>
              </a:spcBef>
            </a:pPr>
            <a:r>
              <a:rPr lang="en-US" sz="2800" b="1" dirty="0" smtClean="0">
                <a:solidFill>
                  <a:srgbClr val="1A5EAB"/>
                </a:solidFill>
                <a:latin typeface="+mj-lt"/>
                <a:ea typeface="+mj-ea"/>
                <a:cs typeface="+mj-cs"/>
              </a:rPr>
              <a:t>“BuildingManagementSystem”</a:t>
            </a:r>
            <a:endParaRPr kumimoji="0" lang="en-US" sz="2800" b="1" i="0" u="none" strike="noStrike" kern="1200" cap="none" spc="0" normalizeH="0" baseline="0" noProof="0" dirty="0">
              <a:ln>
                <a:noFill/>
              </a:ln>
              <a:solidFill>
                <a:srgbClr val="1A5EAB"/>
              </a:solidFill>
              <a:effectLst/>
              <a:uLnTx/>
              <a:uFillTx/>
              <a:latin typeface="+mj-lt"/>
              <a:ea typeface="+mj-ea"/>
              <a:cs typeface="+mj-cs"/>
            </a:endParaRPr>
          </a:p>
        </p:txBody>
      </p:sp>
    </p:spTree>
    <p:extLst>
      <p:ext uri="{BB962C8B-B14F-4D97-AF65-F5344CB8AC3E}">
        <p14:creationId xmlns:p14="http://schemas.microsoft.com/office/powerpoint/2010/main" val="17908591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34"/>
          <p:cNvSpPr>
            <a:spLocks noGrp="1" noChangeArrowheads="1"/>
          </p:cNvSpPr>
          <p:nvPr>
            <p:ph type="sldNum" sz="quarter" idx="4294967295"/>
          </p:nvPr>
        </p:nvSpPr>
        <p:spPr>
          <a:xfrm>
            <a:off x="106363" y="6475413"/>
            <a:ext cx="1006475" cy="320675"/>
          </a:xfrm>
          <a:prstGeom prst="rect">
            <a:avLst/>
          </a:prstGeom>
          <a:ln/>
        </p:spPr>
        <p:txBody>
          <a:bodyPr/>
          <a:lstStyle>
            <a:lvl1pPr>
              <a:defRPr/>
            </a:lvl1pPr>
          </a:lstStyle>
          <a:p>
            <a:pPr>
              <a:defRPr/>
            </a:pPr>
            <a:fld id="{9E176EB4-C6E9-4E02-AD36-39B43120CAC0}" type="slidenum">
              <a:rPr lang="en-US" altLang="en-US"/>
              <a:pPr>
                <a:defRPr/>
              </a:pPr>
              <a:t>25</a:t>
            </a:fld>
            <a:endParaRPr lang="en-US" altLang="en-US" dirty="0"/>
          </a:p>
        </p:txBody>
      </p:sp>
      <p:pic>
        <p:nvPicPr>
          <p:cNvPr id="4099" name="Picture 3"/>
          <p:cNvPicPr>
            <a:picLocks noChangeAspect="1" noChangeArrowheads="1"/>
          </p:cNvPicPr>
          <p:nvPr/>
        </p:nvPicPr>
        <p:blipFill>
          <a:blip r:embed="rId3" cstate="print"/>
          <a:srcRect/>
          <a:stretch>
            <a:fillRect/>
          </a:stretch>
        </p:blipFill>
        <p:spPr bwMode="auto">
          <a:xfrm>
            <a:off x="0" y="2621151"/>
            <a:ext cx="9144000" cy="3732000"/>
          </a:xfrm>
          <a:prstGeom prst="rect">
            <a:avLst/>
          </a:prstGeom>
          <a:noFill/>
          <a:ln w="9525">
            <a:noFill/>
            <a:miter lim="800000"/>
            <a:headEnd/>
            <a:tailEnd/>
          </a:ln>
        </p:spPr>
      </p:pic>
      <p:sp>
        <p:nvSpPr>
          <p:cNvPr id="6" name="TextBox 5"/>
          <p:cNvSpPr txBox="1"/>
          <p:nvPr/>
        </p:nvSpPr>
        <p:spPr>
          <a:xfrm>
            <a:off x="215899" y="845584"/>
            <a:ext cx="8726081" cy="1200329"/>
          </a:xfrm>
          <a:prstGeom prst="rect">
            <a:avLst/>
          </a:prstGeom>
          <a:noFill/>
        </p:spPr>
        <p:txBody>
          <a:bodyPr wrap="square" rtlCol="0">
            <a:spAutoFit/>
          </a:bodyPr>
          <a:lstStyle/>
          <a:p>
            <a:r>
              <a:rPr lang="en-US" dirty="0" smtClean="0"/>
              <a:t>How does this help? Because if you want to interface with something that provides HVACManagementService, then you are guaranteed that it can perform HeatingControlService (for example).</a:t>
            </a:r>
          </a:p>
          <a:p>
            <a:endParaRPr lang="en-US" dirty="0"/>
          </a:p>
        </p:txBody>
      </p:sp>
      <p:grpSp>
        <p:nvGrpSpPr>
          <p:cNvPr id="7" name="Group 6"/>
          <p:cNvGrpSpPr/>
          <p:nvPr/>
        </p:nvGrpSpPr>
        <p:grpSpPr>
          <a:xfrm>
            <a:off x="-28436" y="89936"/>
            <a:ext cx="9214421" cy="6970092"/>
            <a:chOff x="-28436" y="279936"/>
            <a:chExt cx="9214421" cy="6970092"/>
          </a:xfrm>
        </p:grpSpPr>
        <p:pic>
          <p:nvPicPr>
            <p:cNvPr id="8" name="Picture 7" descr="sgip-templatefooter.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36" y="6618980"/>
              <a:ext cx="9214421" cy="631048"/>
            </a:xfrm>
            <a:prstGeom prst="rect">
              <a:avLst/>
            </a:prstGeom>
          </p:spPr>
        </p:pic>
        <p:sp>
          <p:nvSpPr>
            <p:cNvPr id="9" name="TextBox 8"/>
            <p:cNvSpPr txBox="1"/>
            <p:nvPr/>
          </p:nvSpPr>
          <p:spPr>
            <a:xfrm>
              <a:off x="0" y="6627332"/>
              <a:ext cx="9144000" cy="230832"/>
            </a:xfrm>
            <a:prstGeom prst="rect">
              <a:avLst/>
            </a:prstGeom>
            <a:noFill/>
          </p:spPr>
          <p:txBody>
            <a:bodyPr wrap="square" rtlCol="0" anchor="ctr">
              <a:spAutoFit/>
            </a:bodyPr>
            <a:lstStyle/>
            <a:p>
              <a:pPr marL="341313">
                <a:tabLst>
                  <a:tab pos="4454525" algn="ctr"/>
                  <a:tab pos="8518525" algn="r"/>
                </a:tabLst>
              </a:pPr>
              <a:r>
                <a:rPr lang="en-US" sz="900" dirty="0" smtClean="0">
                  <a:solidFill>
                    <a:schemeClr val="bg1"/>
                  </a:solidFill>
                  <a:cs typeface="Calibri"/>
                </a:rPr>
                <a:t>2016 </a:t>
              </a:r>
              <a:r>
                <a:rPr lang="en-US" sz="900" dirty="0" smtClean="0">
                  <a:solidFill>
                    <a:schemeClr val="bg1"/>
                  </a:solidFill>
                  <a:latin typeface="Calibri"/>
                  <a:cs typeface="Calibri"/>
                </a:rPr>
                <a:t>Copyright © SGIP, Inc.	CONFIDENTIAL.  ALL RIGHTS RESERVED	Page </a:t>
              </a:r>
              <a:fld id="{96F29905-E6A6-2849-B7EA-0F4C724A8363}" type="slidenum">
                <a:rPr lang="en-US" sz="900" smtClean="0">
                  <a:solidFill>
                    <a:schemeClr val="bg1"/>
                  </a:solidFill>
                  <a:latin typeface="Calibri"/>
                  <a:cs typeface="Calibri"/>
                </a:rPr>
                <a:pPr marL="341313">
                  <a:tabLst>
                    <a:tab pos="4454525" algn="ctr"/>
                    <a:tab pos="8518525" algn="r"/>
                  </a:tabLst>
                </a:pPr>
                <a:t>25</a:t>
              </a:fld>
              <a:r>
                <a:rPr lang="en-US" sz="900" dirty="0" smtClean="0">
                  <a:solidFill>
                    <a:schemeClr val="bg1"/>
                  </a:solidFill>
                  <a:latin typeface="Calibri"/>
                  <a:cs typeface="Calibri"/>
                </a:rPr>
                <a:t>  	</a:t>
              </a:r>
              <a:endParaRPr lang="en-US" sz="900" dirty="0">
                <a:solidFill>
                  <a:schemeClr val="bg1"/>
                </a:solidFill>
                <a:latin typeface="Calibri"/>
                <a:cs typeface="Calibri"/>
              </a:endParaRPr>
            </a:p>
          </p:txBody>
        </p:sp>
        <p:pic>
          <p:nvPicPr>
            <p:cNvPr id="10" name="Picture 9" descr="sgiplog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8920" y="279936"/>
              <a:ext cx="1463040" cy="530352"/>
            </a:xfrm>
            <a:prstGeom prst="rect">
              <a:avLst/>
            </a:prstGeom>
          </p:spPr>
        </p:pic>
      </p:grpSp>
      <p:sp>
        <p:nvSpPr>
          <p:cNvPr id="13" name="Title 1"/>
          <p:cNvSpPr txBox="1">
            <a:spLocks/>
          </p:cNvSpPr>
          <p:nvPr/>
        </p:nvSpPr>
        <p:spPr>
          <a:xfrm>
            <a:off x="457200" y="188502"/>
            <a:ext cx="6504281" cy="664718"/>
          </a:xfrm>
          <a:prstGeom prst="rect">
            <a:avLst/>
          </a:prstGeom>
        </p:spPr>
        <p:txBody>
          <a:bodyPr vert="horz" lIns="91440" tIns="45720" rIns="91440" bIns="45720" rtlCol="0" anchor="ctr">
            <a:noAutofit/>
          </a:bodyPr>
          <a:lstStyle/>
          <a:p>
            <a:pPr lvl="0">
              <a:spcBef>
                <a:spcPct val="0"/>
              </a:spcBef>
            </a:pPr>
            <a:r>
              <a:rPr lang="en-US" sz="2800" b="1" dirty="0" smtClean="0">
                <a:solidFill>
                  <a:srgbClr val="1A5EAB"/>
                </a:solidFill>
                <a:latin typeface="+mj-lt"/>
                <a:ea typeface="+mj-ea"/>
                <a:cs typeface="+mj-cs"/>
              </a:rPr>
              <a:t>“BuildingManagementSystem”</a:t>
            </a:r>
            <a:endParaRPr kumimoji="0" lang="en-US" sz="2800" b="1" i="0" u="none" strike="noStrike" kern="1200" cap="none" spc="0" normalizeH="0" baseline="0" noProof="0" dirty="0">
              <a:ln>
                <a:noFill/>
              </a:ln>
              <a:solidFill>
                <a:srgbClr val="1A5EAB"/>
              </a:solidFill>
              <a:effectLst/>
              <a:uLnTx/>
              <a:uFillTx/>
              <a:latin typeface="+mj-lt"/>
              <a:ea typeface="+mj-ea"/>
              <a:cs typeface="+mj-cs"/>
            </a:endParaRPr>
          </a:p>
        </p:txBody>
      </p:sp>
    </p:spTree>
    <p:extLst>
      <p:ext uri="{BB962C8B-B14F-4D97-AF65-F5344CB8AC3E}">
        <p14:creationId xmlns:p14="http://schemas.microsoft.com/office/powerpoint/2010/main" val="26492382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34"/>
          <p:cNvSpPr>
            <a:spLocks noGrp="1" noChangeArrowheads="1"/>
          </p:cNvSpPr>
          <p:nvPr>
            <p:ph type="sldNum" sz="quarter" idx="4294967295"/>
          </p:nvPr>
        </p:nvSpPr>
        <p:spPr>
          <a:xfrm>
            <a:off x="106363" y="5822288"/>
            <a:ext cx="1006475" cy="320675"/>
          </a:xfrm>
          <a:prstGeom prst="rect">
            <a:avLst/>
          </a:prstGeom>
          <a:ln/>
        </p:spPr>
        <p:txBody>
          <a:bodyPr/>
          <a:lstStyle>
            <a:lvl1pPr>
              <a:defRPr/>
            </a:lvl1pPr>
          </a:lstStyle>
          <a:p>
            <a:pPr>
              <a:defRPr/>
            </a:pPr>
            <a:fld id="{9E176EB4-C6E9-4E02-AD36-39B43120CAC0}" type="slidenum">
              <a:rPr lang="en-US" altLang="en-US"/>
              <a:pPr>
                <a:defRPr/>
              </a:pPr>
              <a:t>26</a:t>
            </a:fld>
            <a:endParaRPr lang="en-US" altLang="en-US" dirty="0"/>
          </a:p>
        </p:txBody>
      </p:sp>
      <p:sp>
        <p:nvSpPr>
          <p:cNvPr id="6" name="TextBox 5"/>
          <p:cNvSpPr txBox="1"/>
          <p:nvPr/>
        </p:nvSpPr>
        <p:spPr>
          <a:xfrm>
            <a:off x="215899" y="845584"/>
            <a:ext cx="8726081" cy="923330"/>
          </a:xfrm>
          <a:prstGeom prst="rect">
            <a:avLst/>
          </a:prstGeom>
          <a:noFill/>
        </p:spPr>
        <p:txBody>
          <a:bodyPr wrap="square" rtlCol="0">
            <a:spAutoFit/>
          </a:bodyPr>
          <a:lstStyle/>
          <a:p>
            <a:r>
              <a:rPr lang="en-US" dirty="0" smtClean="0"/>
              <a:t>…and BuildingAutomationSystem can do everything BuildingManagementSystem can do because of the skos:narrower relation.</a:t>
            </a:r>
          </a:p>
          <a:p>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0" y="1834551"/>
            <a:ext cx="9144000" cy="4365562"/>
          </a:xfrm>
          <a:prstGeom prst="rect">
            <a:avLst/>
          </a:prstGeom>
          <a:noFill/>
          <a:ln w="9525">
            <a:noFill/>
            <a:miter lim="800000"/>
            <a:headEnd/>
            <a:tailEnd/>
          </a:ln>
        </p:spPr>
      </p:pic>
      <p:sp>
        <p:nvSpPr>
          <p:cNvPr id="8" name="Right Arrow 7"/>
          <p:cNvSpPr/>
          <p:nvPr/>
        </p:nvSpPr>
        <p:spPr>
          <a:xfrm rot="20022635">
            <a:off x="1873434" y="3126674"/>
            <a:ext cx="1056314" cy="301294"/>
          </a:xfrm>
          <a:prstGeom prst="rightArrow">
            <a:avLst/>
          </a:prstGeom>
          <a:solidFill>
            <a:srgbClr val="66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9" name="Rectangle 8"/>
          <p:cNvSpPr/>
          <p:nvPr/>
        </p:nvSpPr>
        <p:spPr>
          <a:xfrm>
            <a:off x="0" y="3229230"/>
            <a:ext cx="1962623" cy="553915"/>
          </a:xfrm>
          <a:prstGeom prst="rect">
            <a:avLst/>
          </a:prstGeom>
          <a:solidFill>
            <a:srgbClr val="66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Actor (from TC8 WG6)</a:t>
            </a:r>
            <a:endParaRPr lang="en-US" sz="1400" dirty="0">
              <a:solidFill>
                <a:schemeClr val="bg1"/>
              </a:solidFill>
            </a:endParaRPr>
          </a:p>
        </p:txBody>
      </p:sp>
      <p:grpSp>
        <p:nvGrpSpPr>
          <p:cNvPr id="2" name="Group 9"/>
          <p:cNvGrpSpPr/>
          <p:nvPr/>
        </p:nvGrpSpPr>
        <p:grpSpPr>
          <a:xfrm>
            <a:off x="0" y="1813285"/>
            <a:ext cx="2690037" cy="553915"/>
            <a:chOff x="1900386" y="1485171"/>
            <a:chExt cx="2951014" cy="553915"/>
          </a:xfrm>
        </p:grpSpPr>
        <p:sp>
          <p:nvSpPr>
            <p:cNvPr id="11" name="Right Arrow 10"/>
            <p:cNvSpPr/>
            <p:nvPr/>
          </p:nvSpPr>
          <p:spPr>
            <a:xfrm>
              <a:off x="3795086" y="1605908"/>
              <a:ext cx="1056314" cy="301294"/>
            </a:xfrm>
            <a:prstGeom prst="rightArrow">
              <a:avLst/>
            </a:prstGeom>
            <a:solidFill>
              <a:srgbClr val="66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 name="Rectangle 11"/>
            <p:cNvSpPr/>
            <p:nvPr/>
          </p:nvSpPr>
          <p:spPr>
            <a:xfrm>
              <a:off x="1900386" y="1485171"/>
              <a:ext cx="1962623" cy="553915"/>
            </a:xfrm>
            <a:prstGeom prst="rect">
              <a:avLst/>
            </a:prstGeom>
            <a:solidFill>
              <a:srgbClr val="66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Actor (from CSWG NISTIR 7628)</a:t>
              </a:r>
              <a:endParaRPr lang="en-US" sz="1400" dirty="0">
                <a:solidFill>
                  <a:schemeClr val="bg1"/>
                </a:solidFill>
              </a:endParaRPr>
            </a:p>
          </p:txBody>
        </p:sp>
      </p:grpSp>
      <p:grpSp>
        <p:nvGrpSpPr>
          <p:cNvPr id="13" name="Group 12"/>
          <p:cNvGrpSpPr/>
          <p:nvPr/>
        </p:nvGrpSpPr>
        <p:grpSpPr>
          <a:xfrm>
            <a:off x="-28436" y="89936"/>
            <a:ext cx="9214421" cy="6970092"/>
            <a:chOff x="-28436" y="279936"/>
            <a:chExt cx="9214421" cy="6970092"/>
          </a:xfrm>
        </p:grpSpPr>
        <p:pic>
          <p:nvPicPr>
            <p:cNvPr id="14" name="Picture 13" descr="sgip-templatefooter.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36" y="6618980"/>
              <a:ext cx="9214421" cy="631048"/>
            </a:xfrm>
            <a:prstGeom prst="rect">
              <a:avLst/>
            </a:prstGeom>
          </p:spPr>
        </p:pic>
        <p:sp>
          <p:nvSpPr>
            <p:cNvPr id="15" name="TextBox 14"/>
            <p:cNvSpPr txBox="1"/>
            <p:nvPr/>
          </p:nvSpPr>
          <p:spPr>
            <a:xfrm>
              <a:off x="0" y="6627332"/>
              <a:ext cx="9144000" cy="230832"/>
            </a:xfrm>
            <a:prstGeom prst="rect">
              <a:avLst/>
            </a:prstGeom>
            <a:noFill/>
          </p:spPr>
          <p:txBody>
            <a:bodyPr wrap="square" rtlCol="0" anchor="ctr">
              <a:spAutoFit/>
            </a:bodyPr>
            <a:lstStyle/>
            <a:p>
              <a:pPr marL="341313">
                <a:tabLst>
                  <a:tab pos="4454525" algn="ctr"/>
                  <a:tab pos="8518525" algn="r"/>
                </a:tabLst>
              </a:pPr>
              <a:r>
                <a:rPr lang="en-US" sz="900" dirty="0" smtClean="0">
                  <a:solidFill>
                    <a:schemeClr val="bg1"/>
                  </a:solidFill>
                  <a:cs typeface="Calibri"/>
                </a:rPr>
                <a:t>2016 </a:t>
              </a:r>
              <a:r>
                <a:rPr lang="en-US" sz="900" dirty="0" smtClean="0">
                  <a:solidFill>
                    <a:schemeClr val="bg1"/>
                  </a:solidFill>
                  <a:latin typeface="Calibri"/>
                  <a:cs typeface="Calibri"/>
                </a:rPr>
                <a:t>Copyright © SGIP, Inc.	CONFIDENTIAL.  ALL RIGHTS RESERVED	Page </a:t>
              </a:r>
              <a:fld id="{96F29905-E6A6-2849-B7EA-0F4C724A8363}" type="slidenum">
                <a:rPr lang="en-US" sz="900" smtClean="0">
                  <a:solidFill>
                    <a:schemeClr val="bg1"/>
                  </a:solidFill>
                  <a:latin typeface="Calibri"/>
                  <a:cs typeface="Calibri"/>
                </a:rPr>
                <a:pPr marL="341313">
                  <a:tabLst>
                    <a:tab pos="4454525" algn="ctr"/>
                    <a:tab pos="8518525" algn="r"/>
                  </a:tabLst>
                </a:pPr>
                <a:t>26</a:t>
              </a:fld>
              <a:r>
                <a:rPr lang="en-US" sz="900" dirty="0" smtClean="0">
                  <a:solidFill>
                    <a:schemeClr val="bg1"/>
                  </a:solidFill>
                  <a:latin typeface="Calibri"/>
                  <a:cs typeface="Calibri"/>
                </a:rPr>
                <a:t>  	</a:t>
              </a:r>
              <a:endParaRPr lang="en-US" sz="900" dirty="0">
                <a:solidFill>
                  <a:schemeClr val="bg1"/>
                </a:solidFill>
                <a:latin typeface="Calibri"/>
                <a:cs typeface="Calibri"/>
              </a:endParaRPr>
            </a:p>
          </p:txBody>
        </p:sp>
        <p:pic>
          <p:nvPicPr>
            <p:cNvPr id="16" name="Picture 15" descr="sgiplog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8920" y="279936"/>
              <a:ext cx="1463040" cy="530352"/>
            </a:xfrm>
            <a:prstGeom prst="rect">
              <a:avLst/>
            </a:prstGeom>
          </p:spPr>
        </p:pic>
      </p:grpSp>
      <p:sp>
        <p:nvSpPr>
          <p:cNvPr id="17" name="Title 1"/>
          <p:cNvSpPr txBox="1">
            <a:spLocks/>
          </p:cNvSpPr>
          <p:nvPr/>
        </p:nvSpPr>
        <p:spPr>
          <a:xfrm>
            <a:off x="457200" y="188502"/>
            <a:ext cx="6504281" cy="664718"/>
          </a:xfrm>
          <a:prstGeom prst="rect">
            <a:avLst/>
          </a:prstGeom>
        </p:spPr>
        <p:txBody>
          <a:bodyPr vert="horz" lIns="91440" tIns="45720" rIns="91440" bIns="45720" rtlCol="0" anchor="ctr">
            <a:noAutofit/>
          </a:bodyPr>
          <a:lstStyle/>
          <a:p>
            <a:pPr lvl="0">
              <a:spcBef>
                <a:spcPct val="0"/>
              </a:spcBef>
            </a:pPr>
            <a:r>
              <a:rPr lang="en-US" sz="2800" b="1" dirty="0" smtClean="0">
                <a:solidFill>
                  <a:srgbClr val="1A5EAB"/>
                </a:solidFill>
                <a:latin typeface="+mj-lt"/>
                <a:ea typeface="+mj-ea"/>
                <a:cs typeface="+mj-cs"/>
              </a:rPr>
              <a:t>“BuildingAutomationSystem”</a:t>
            </a:r>
            <a:endParaRPr kumimoji="0" lang="en-US" sz="2800" b="1" i="0" u="none" strike="noStrike" kern="1200" cap="none" spc="0" normalizeH="0" baseline="0" noProof="0" dirty="0">
              <a:ln>
                <a:noFill/>
              </a:ln>
              <a:solidFill>
                <a:srgbClr val="1A5EAB"/>
              </a:solidFill>
              <a:effectLst/>
              <a:uLnTx/>
              <a:uFillTx/>
              <a:latin typeface="+mj-lt"/>
              <a:ea typeface="+mj-ea"/>
              <a:cs typeface="+mj-cs"/>
            </a:endParaRPr>
          </a:p>
        </p:txBody>
      </p:sp>
    </p:spTree>
    <p:extLst>
      <p:ext uri="{BB962C8B-B14F-4D97-AF65-F5344CB8AC3E}">
        <p14:creationId xmlns:p14="http://schemas.microsoft.com/office/powerpoint/2010/main" val="23001784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34"/>
          <p:cNvSpPr>
            <a:spLocks noGrp="1" noChangeArrowheads="1"/>
          </p:cNvSpPr>
          <p:nvPr>
            <p:ph type="sldNum" sz="quarter" idx="4294967295"/>
          </p:nvPr>
        </p:nvSpPr>
        <p:spPr>
          <a:xfrm>
            <a:off x="106363" y="6475413"/>
            <a:ext cx="1006475" cy="320675"/>
          </a:xfrm>
          <a:prstGeom prst="rect">
            <a:avLst/>
          </a:prstGeom>
          <a:ln/>
        </p:spPr>
        <p:txBody>
          <a:bodyPr/>
          <a:lstStyle>
            <a:lvl1pPr>
              <a:defRPr/>
            </a:lvl1pPr>
          </a:lstStyle>
          <a:p>
            <a:pPr>
              <a:defRPr/>
            </a:pPr>
            <a:fld id="{9E176EB4-C6E9-4E02-AD36-39B43120CAC0}" type="slidenum">
              <a:rPr lang="en-US" altLang="en-US"/>
              <a:pPr>
                <a:defRPr/>
              </a:pPr>
              <a:t>27</a:t>
            </a:fld>
            <a:endParaRPr lang="en-US" altLang="en-US" dirty="0"/>
          </a:p>
        </p:txBody>
      </p:sp>
      <p:sp>
        <p:nvSpPr>
          <p:cNvPr id="6" name="TextBox 5"/>
          <p:cNvSpPr txBox="1"/>
          <p:nvPr/>
        </p:nvSpPr>
        <p:spPr>
          <a:xfrm>
            <a:off x="457200" y="1143376"/>
            <a:ext cx="8254760" cy="1200329"/>
          </a:xfrm>
          <a:prstGeom prst="rect">
            <a:avLst/>
          </a:prstGeom>
          <a:noFill/>
        </p:spPr>
        <p:txBody>
          <a:bodyPr wrap="square" rtlCol="0">
            <a:spAutoFit/>
          </a:bodyPr>
          <a:lstStyle/>
          <a:p>
            <a:r>
              <a:rPr lang="en-US" dirty="0"/>
              <a:t>Because all this information is represented formally in a semantic language (OWL), it is possible to perform logical reasoning on it. Therefore, if we correctly categorize systems and services, we can begin to automatically identify where interoperability is possible, and where there will be problems.</a:t>
            </a:r>
            <a:endParaRPr lang="en-US" dirty="0" smtClean="0"/>
          </a:p>
        </p:txBody>
      </p:sp>
      <p:sp>
        <p:nvSpPr>
          <p:cNvPr id="5" name="TextBox 4"/>
          <p:cNvSpPr txBox="1"/>
          <p:nvPr/>
        </p:nvSpPr>
        <p:spPr>
          <a:xfrm>
            <a:off x="1818167" y="3604437"/>
            <a:ext cx="2965364" cy="369332"/>
          </a:xfrm>
          <a:prstGeom prst="rect">
            <a:avLst/>
          </a:prstGeom>
          <a:noFill/>
        </p:spPr>
        <p:txBody>
          <a:bodyPr wrap="none" rtlCol="0">
            <a:spAutoFit/>
          </a:bodyPr>
          <a:lstStyle/>
          <a:p>
            <a:r>
              <a:rPr lang="en-US" dirty="0" smtClean="0"/>
              <a:t>Insert Vendor A and Vendor B</a:t>
            </a:r>
            <a:endParaRPr lang="en-US" dirty="0"/>
          </a:p>
        </p:txBody>
      </p:sp>
      <p:grpSp>
        <p:nvGrpSpPr>
          <p:cNvPr id="7" name="Group 6"/>
          <p:cNvGrpSpPr/>
          <p:nvPr/>
        </p:nvGrpSpPr>
        <p:grpSpPr>
          <a:xfrm>
            <a:off x="-28436" y="89936"/>
            <a:ext cx="9214421" cy="6970092"/>
            <a:chOff x="-28436" y="279936"/>
            <a:chExt cx="9214421" cy="6970092"/>
          </a:xfrm>
        </p:grpSpPr>
        <p:pic>
          <p:nvPicPr>
            <p:cNvPr id="8" name="Picture 7" descr="sgip-templatefooter.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36" y="6618980"/>
              <a:ext cx="9214421" cy="631048"/>
            </a:xfrm>
            <a:prstGeom prst="rect">
              <a:avLst/>
            </a:prstGeom>
          </p:spPr>
        </p:pic>
        <p:sp>
          <p:nvSpPr>
            <p:cNvPr id="9" name="TextBox 8"/>
            <p:cNvSpPr txBox="1"/>
            <p:nvPr/>
          </p:nvSpPr>
          <p:spPr>
            <a:xfrm>
              <a:off x="0" y="6627332"/>
              <a:ext cx="9144000" cy="230832"/>
            </a:xfrm>
            <a:prstGeom prst="rect">
              <a:avLst/>
            </a:prstGeom>
            <a:noFill/>
          </p:spPr>
          <p:txBody>
            <a:bodyPr wrap="square" rtlCol="0" anchor="ctr">
              <a:spAutoFit/>
            </a:bodyPr>
            <a:lstStyle/>
            <a:p>
              <a:pPr marL="341313">
                <a:tabLst>
                  <a:tab pos="4454525" algn="ctr"/>
                  <a:tab pos="8518525" algn="r"/>
                </a:tabLst>
              </a:pPr>
              <a:r>
                <a:rPr lang="en-US" sz="900" dirty="0" smtClean="0">
                  <a:solidFill>
                    <a:schemeClr val="bg1"/>
                  </a:solidFill>
                  <a:cs typeface="Calibri"/>
                </a:rPr>
                <a:t>2016 </a:t>
              </a:r>
              <a:r>
                <a:rPr lang="en-US" sz="900" dirty="0" smtClean="0">
                  <a:solidFill>
                    <a:schemeClr val="bg1"/>
                  </a:solidFill>
                  <a:latin typeface="Calibri"/>
                  <a:cs typeface="Calibri"/>
                </a:rPr>
                <a:t>Copyright © SGIP, Inc.	CONFIDENTIAL.  ALL RIGHTS RESERVED	Page </a:t>
              </a:r>
              <a:fld id="{96F29905-E6A6-2849-B7EA-0F4C724A8363}" type="slidenum">
                <a:rPr lang="en-US" sz="900" smtClean="0">
                  <a:solidFill>
                    <a:schemeClr val="bg1"/>
                  </a:solidFill>
                  <a:latin typeface="Calibri"/>
                  <a:cs typeface="Calibri"/>
                </a:rPr>
                <a:pPr marL="341313">
                  <a:tabLst>
                    <a:tab pos="4454525" algn="ctr"/>
                    <a:tab pos="8518525" algn="r"/>
                  </a:tabLst>
                </a:pPr>
                <a:t>27</a:t>
              </a:fld>
              <a:r>
                <a:rPr lang="en-US" sz="900" dirty="0" smtClean="0">
                  <a:solidFill>
                    <a:schemeClr val="bg1"/>
                  </a:solidFill>
                  <a:latin typeface="Calibri"/>
                  <a:cs typeface="Calibri"/>
                </a:rPr>
                <a:t>  	</a:t>
              </a:r>
              <a:endParaRPr lang="en-US" sz="900" dirty="0">
                <a:solidFill>
                  <a:schemeClr val="bg1"/>
                </a:solidFill>
                <a:latin typeface="Calibri"/>
                <a:cs typeface="Calibri"/>
              </a:endParaRPr>
            </a:p>
          </p:txBody>
        </p:sp>
        <p:pic>
          <p:nvPicPr>
            <p:cNvPr id="10" name="Picture 9" descr="sgip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8920" y="279936"/>
              <a:ext cx="1463040" cy="530352"/>
            </a:xfrm>
            <a:prstGeom prst="rect">
              <a:avLst/>
            </a:prstGeom>
          </p:spPr>
        </p:pic>
      </p:grpSp>
      <p:sp>
        <p:nvSpPr>
          <p:cNvPr id="11" name="Title 1"/>
          <p:cNvSpPr txBox="1">
            <a:spLocks/>
          </p:cNvSpPr>
          <p:nvPr/>
        </p:nvSpPr>
        <p:spPr>
          <a:xfrm>
            <a:off x="457200" y="188502"/>
            <a:ext cx="6504281" cy="664718"/>
          </a:xfrm>
          <a:prstGeom prst="rect">
            <a:avLst/>
          </a:prstGeom>
        </p:spPr>
        <p:txBody>
          <a:bodyPr vert="horz" lIns="91440" tIns="45720" rIns="91440" bIns="45720" rtlCol="0" anchor="ctr">
            <a:noAutofit/>
          </a:bodyPr>
          <a:lstStyle/>
          <a:p>
            <a:pPr lvl="0">
              <a:spcBef>
                <a:spcPct val="0"/>
              </a:spcBef>
            </a:pPr>
            <a:r>
              <a:rPr lang="en-US" sz="2800" b="1" dirty="0" smtClean="0">
                <a:solidFill>
                  <a:srgbClr val="1A5EAB"/>
                </a:solidFill>
                <a:latin typeface="+mj-lt"/>
                <a:ea typeface="+mj-ea"/>
                <a:cs typeface="+mj-cs"/>
              </a:rPr>
              <a:t>Implications</a:t>
            </a:r>
            <a:endParaRPr kumimoji="0" lang="en-US" sz="2800" b="1" i="0" u="none" strike="noStrike" kern="1200" cap="none" spc="0" normalizeH="0" baseline="0" noProof="0" dirty="0">
              <a:ln>
                <a:noFill/>
              </a:ln>
              <a:solidFill>
                <a:srgbClr val="1A5EAB"/>
              </a:solidFill>
              <a:effectLst/>
              <a:uLnTx/>
              <a:uFillTx/>
              <a:latin typeface="+mj-lt"/>
              <a:ea typeface="+mj-ea"/>
              <a:cs typeface="+mj-cs"/>
            </a:endParaRPr>
          </a:p>
        </p:txBody>
      </p:sp>
      <p:pic>
        <p:nvPicPr>
          <p:cNvPr id="1026" name="Picture 2"/>
          <p:cNvPicPr>
            <a:picLocks noChangeAspect="1" noChangeArrowheads="1"/>
          </p:cNvPicPr>
          <p:nvPr/>
        </p:nvPicPr>
        <p:blipFill>
          <a:blip r:embed="rId5"/>
          <a:srcRect/>
          <a:stretch>
            <a:fillRect/>
          </a:stretch>
        </p:blipFill>
        <p:spPr bwMode="auto">
          <a:xfrm>
            <a:off x="4541508" y="3176936"/>
            <a:ext cx="4602492" cy="2824543"/>
          </a:xfrm>
          <a:prstGeom prst="rect">
            <a:avLst/>
          </a:prstGeom>
          <a:noFill/>
          <a:ln w="9525">
            <a:noFill/>
            <a:miter lim="800000"/>
            <a:headEnd/>
            <a:tailEnd/>
          </a:ln>
        </p:spPr>
      </p:pic>
      <p:pic>
        <p:nvPicPr>
          <p:cNvPr id="1027" name="Picture 3"/>
          <p:cNvPicPr>
            <a:picLocks noChangeAspect="1" noChangeArrowheads="1"/>
          </p:cNvPicPr>
          <p:nvPr/>
        </p:nvPicPr>
        <p:blipFill>
          <a:blip r:embed="rId6"/>
          <a:srcRect/>
          <a:stretch>
            <a:fillRect/>
          </a:stretch>
        </p:blipFill>
        <p:spPr bwMode="auto">
          <a:xfrm>
            <a:off x="0" y="2435412"/>
            <a:ext cx="5097298" cy="2529292"/>
          </a:xfrm>
          <a:prstGeom prst="rect">
            <a:avLst/>
          </a:prstGeom>
          <a:noFill/>
          <a:ln w="9525">
            <a:noFill/>
            <a:miter lim="800000"/>
            <a:headEnd/>
            <a:tailEnd/>
          </a:ln>
        </p:spPr>
      </p:pic>
      <p:sp>
        <p:nvSpPr>
          <p:cNvPr id="13" name="Title 1"/>
          <p:cNvSpPr txBox="1">
            <a:spLocks/>
          </p:cNvSpPr>
          <p:nvPr/>
        </p:nvSpPr>
        <p:spPr>
          <a:xfrm>
            <a:off x="847106" y="4964704"/>
            <a:ext cx="1670463" cy="664718"/>
          </a:xfrm>
          <a:prstGeom prst="rect">
            <a:avLst/>
          </a:prstGeom>
        </p:spPr>
        <p:txBody>
          <a:bodyPr vert="horz" lIns="91440" tIns="45720" rIns="91440" bIns="45720" rtlCol="0" anchor="ctr">
            <a:noAutofit/>
          </a:bodyPr>
          <a:lstStyle/>
          <a:p>
            <a:pPr lvl="0">
              <a:spcBef>
                <a:spcPct val="0"/>
              </a:spcBef>
            </a:pPr>
            <a:r>
              <a:rPr lang="en-US" sz="2000" b="1" dirty="0" smtClean="0">
                <a:solidFill>
                  <a:srgbClr val="1A5EAB"/>
                </a:solidFill>
                <a:latin typeface="+mj-lt"/>
                <a:ea typeface="+mj-ea"/>
                <a:cs typeface="+mj-cs"/>
              </a:rPr>
              <a:t>Vendor A</a:t>
            </a:r>
            <a:endParaRPr kumimoji="0" lang="en-US" sz="2000" b="1" i="0" u="none" strike="noStrike" kern="1200" cap="none" spc="0" normalizeH="0" baseline="0" noProof="0" dirty="0">
              <a:ln>
                <a:noFill/>
              </a:ln>
              <a:solidFill>
                <a:srgbClr val="1A5EAB"/>
              </a:solidFill>
              <a:effectLst/>
              <a:uLnTx/>
              <a:uFillTx/>
              <a:latin typeface="+mj-lt"/>
              <a:ea typeface="+mj-ea"/>
              <a:cs typeface="+mj-cs"/>
            </a:endParaRPr>
          </a:p>
        </p:txBody>
      </p:sp>
      <p:sp>
        <p:nvSpPr>
          <p:cNvPr id="14" name="Title 1"/>
          <p:cNvSpPr txBox="1">
            <a:spLocks/>
          </p:cNvSpPr>
          <p:nvPr/>
        </p:nvSpPr>
        <p:spPr>
          <a:xfrm>
            <a:off x="7041497" y="2435412"/>
            <a:ext cx="1670463" cy="664718"/>
          </a:xfrm>
          <a:prstGeom prst="rect">
            <a:avLst/>
          </a:prstGeom>
        </p:spPr>
        <p:txBody>
          <a:bodyPr vert="horz" lIns="91440" tIns="45720" rIns="91440" bIns="45720" rtlCol="0" anchor="ctr">
            <a:noAutofit/>
          </a:bodyPr>
          <a:lstStyle/>
          <a:p>
            <a:pPr lvl="0">
              <a:spcBef>
                <a:spcPct val="0"/>
              </a:spcBef>
            </a:pPr>
            <a:r>
              <a:rPr lang="en-US" sz="2000" b="1" dirty="0" smtClean="0">
                <a:solidFill>
                  <a:srgbClr val="1A5EAB"/>
                </a:solidFill>
                <a:latin typeface="+mj-lt"/>
                <a:ea typeface="+mj-ea"/>
                <a:cs typeface="+mj-cs"/>
              </a:rPr>
              <a:t>Vendor B</a:t>
            </a:r>
            <a:endParaRPr kumimoji="0" lang="en-US" sz="2000" b="1" i="0" u="none" strike="noStrike" kern="1200" cap="none" spc="0" normalizeH="0" baseline="0" noProof="0" dirty="0">
              <a:ln>
                <a:noFill/>
              </a:ln>
              <a:solidFill>
                <a:srgbClr val="1A5EAB"/>
              </a:solidFill>
              <a:effectLst/>
              <a:uLnTx/>
              <a:uFillTx/>
              <a:latin typeface="+mj-lt"/>
              <a:ea typeface="+mj-ea"/>
              <a:cs typeface="+mj-cs"/>
            </a:endParaRPr>
          </a:p>
        </p:txBody>
      </p:sp>
    </p:spTree>
    <p:extLst>
      <p:ext uri="{BB962C8B-B14F-4D97-AF65-F5344CB8AC3E}">
        <p14:creationId xmlns:p14="http://schemas.microsoft.com/office/powerpoint/2010/main" val="19255263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itle 1"/>
          <p:cNvSpPr txBox="1">
            <a:spLocks/>
          </p:cNvSpPr>
          <p:nvPr/>
        </p:nvSpPr>
        <p:spPr>
          <a:xfrm>
            <a:off x="703773" y="2497465"/>
            <a:ext cx="7772400" cy="1362075"/>
          </a:xfrm>
          <a:prstGeom prst="rect">
            <a:avLst/>
          </a:prstGeom>
        </p:spPr>
        <p:txBody>
          <a:bodyPr vert="horz" lIns="91440" tIns="45720" rIns="91440" bIns="45720" rtlCol="0" anchor="ctr">
            <a:normAutofit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solidFill>
                  <a:prstClr val="white"/>
                </a:solidFill>
              </a:rPr>
              <a:t>Next Steps?</a:t>
            </a:r>
          </a:p>
          <a:p>
            <a:r>
              <a:rPr lang="en-US" dirty="0" smtClean="0">
                <a:solidFill>
                  <a:prstClr val="white"/>
                </a:solidFill>
              </a:rPr>
              <a:t>Let’s Talk</a:t>
            </a:r>
            <a:endParaRPr lang="en-US" dirty="0">
              <a:solidFill>
                <a:prstClr val="white"/>
              </a:solidFill>
            </a:endParaRPr>
          </a:p>
        </p:txBody>
      </p:sp>
      <p:pic>
        <p:nvPicPr>
          <p:cNvPr id="8" name="Picture 7" descr="sgip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8920" y="279936"/>
            <a:ext cx="1463040" cy="530352"/>
          </a:xfrm>
          <a:prstGeom prst="rect">
            <a:avLst/>
          </a:prstGeom>
        </p:spPr>
      </p:pic>
    </p:spTree>
    <p:extLst>
      <p:ext uri="{BB962C8B-B14F-4D97-AF65-F5344CB8AC3E}">
        <p14:creationId xmlns:p14="http://schemas.microsoft.com/office/powerpoint/2010/main" val="8070340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890533" y="2693584"/>
            <a:ext cx="7772400" cy="136207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5600" i="1" dirty="0" smtClean="0">
                <a:solidFill>
                  <a:schemeClr val="bg1"/>
                </a:solidFill>
              </a:rPr>
              <a:t>Thank you!</a:t>
            </a:r>
            <a:endParaRPr lang="en-US" sz="5600" i="1" dirty="0">
              <a:solidFill>
                <a:schemeClr val="bg1"/>
              </a:solidFill>
            </a:endParaRPr>
          </a:p>
        </p:txBody>
      </p:sp>
    </p:spTree>
    <p:extLst>
      <p:ext uri="{BB962C8B-B14F-4D97-AF65-F5344CB8AC3E}">
        <p14:creationId xmlns:p14="http://schemas.microsoft.com/office/powerpoint/2010/main" val="4142971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gip-templatefoot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6" y="6618980"/>
            <a:ext cx="9214421" cy="631048"/>
          </a:xfrm>
          <a:prstGeom prst="rect">
            <a:avLst/>
          </a:prstGeom>
        </p:spPr>
      </p:pic>
      <p:sp>
        <p:nvSpPr>
          <p:cNvPr id="5" name="TextBox 4"/>
          <p:cNvSpPr txBox="1"/>
          <p:nvPr/>
        </p:nvSpPr>
        <p:spPr>
          <a:xfrm>
            <a:off x="0" y="6627332"/>
            <a:ext cx="9144000" cy="230832"/>
          </a:xfrm>
          <a:prstGeom prst="rect">
            <a:avLst/>
          </a:prstGeom>
          <a:noFill/>
        </p:spPr>
        <p:txBody>
          <a:bodyPr wrap="square" rtlCol="0" anchor="ctr">
            <a:spAutoFit/>
          </a:bodyPr>
          <a:lstStyle/>
          <a:p>
            <a:pPr marL="341313">
              <a:tabLst>
                <a:tab pos="4454525" algn="ctr"/>
                <a:tab pos="8518525" algn="r"/>
              </a:tabLst>
            </a:pPr>
            <a:r>
              <a:rPr lang="en-US" sz="900" dirty="0" smtClean="0">
                <a:solidFill>
                  <a:schemeClr val="bg1"/>
                </a:solidFill>
                <a:cs typeface="Calibri"/>
              </a:rPr>
              <a:t>2016 </a:t>
            </a:r>
            <a:r>
              <a:rPr lang="en-US" sz="900" dirty="0" smtClean="0">
                <a:solidFill>
                  <a:schemeClr val="bg1"/>
                </a:solidFill>
                <a:latin typeface="Calibri"/>
                <a:cs typeface="Calibri"/>
              </a:rPr>
              <a:t>Copyright © SGIP, Inc.	CONFIDENTIAL.  ALL RIGHTS RESERVED	Page </a:t>
            </a:r>
            <a:fld id="{96F29905-E6A6-2849-B7EA-0F4C724A8363}" type="slidenum">
              <a:rPr lang="en-US" sz="900" smtClean="0">
                <a:solidFill>
                  <a:schemeClr val="bg1"/>
                </a:solidFill>
                <a:latin typeface="Calibri"/>
                <a:cs typeface="Calibri"/>
              </a:rPr>
              <a:pPr marL="341313">
                <a:tabLst>
                  <a:tab pos="4454525" algn="ctr"/>
                  <a:tab pos="8518525" algn="r"/>
                </a:tabLst>
              </a:pPr>
              <a:t>3</a:t>
            </a:fld>
            <a:r>
              <a:rPr lang="en-US" sz="900" dirty="0" smtClean="0">
                <a:solidFill>
                  <a:schemeClr val="bg1"/>
                </a:solidFill>
                <a:latin typeface="Calibri"/>
                <a:cs typeface="Calibri"/>
              </a:rPr>
              <a:t>  	</a:t>
            </a:r>
            <a:endParaRPr lang="en-US" sz="900" dirty="0">
              <a:solidFill>
                <a:schemeClr val="bg1"/>
              </a:solidFill>
              <a:latin typeface="Calibri"/>
              <a:cs typeface="Calibri"/>
            </a:endParaRPr>
          </a:p>
        </p:txBody>
      </p:sp>
      <p:sp>
        <p:nvSpPr>
          <p:cNvPr id="6" name="Title 1"/>
          <p:cNvSpPr>
            <a:spLocks noGrp="1"/>
          </p:cNvSpPr>
          <p:nvPr>
            <p:ph type="title"/>
          </p:nvPr>
        </p:nvSpPr>
        <p:spPr>
          <a:xfrm>
            <a:off x="225631" y="188502"/>
            <a:ext cx="7023289" cy="664718"/>
          </a:xfrm>
        </p:spPr>
        <p:txBody>
          <a:bodyPr>
            <a:noAutofit/>
          </a:bodyPr>
          <a:lstStyle/>
          <a:p>
            <a:pPr algn="l"/>
            <a:r>
              <a:rPr lang="en-US" sz="2800" b="1" dirty="0">
                <a:solidFill>
                  <a:srgbClr val="1A5EAB"/>
                </a:solidFill>
              </a:rPr>
              <a:t>ADWP’s Architectural Elements </a:t>
            </a:r>
            <a:r>
              <a:rPr lang="en-US" sz="2800" b="1" dirty="0" smtClean="0">
                <a:solidFill>
                  <a:srgbClr val="1A5EAB"/>
                </a:solidFill>
              </a:rPr>
              <a:t>Categorization </a:t>
            </a:r>
            <a:r>
              <a:rPr lang="en-US" sz="2800" b="1" dirty="0">
                <a:solidFill>
                  <a:srgbClr val="1A5EAB"/>
                </a:solidFill>
              </a:rPr>
              <a:t>Key Contributors</a:t>
            </a:r>
          </a:p>
        </p:txBody>
      </p:sp>
      <p:sp>
        <p:nvSpPr>
          <p:cNvPr id="8" name="Content Placeholder 2"/>
          <p:cNvSpPr>
            <a:spLocks noGrp="1"/>
          </p:cNvSpPr>
          <p:nvPr>
            <p:ph idx="4294967295"/>
          </p:nvPr>
        </p:nvSpPr>
        <p:spPr>
          <a:xfrm>
            <a:off x="457200" y="1150854"/>
            <a:ext cx="8229600" cy="4975309"/>
          </a:xfrm>
        </p:spPr>
        <p:txBody>
          <a:bodyPr>
            <a:normAutofit/>
          </a:bodyPr>
          <a:lstStyle/>
          <a:p>
            <a:pPr>
              <a:buClr>
                <a:srgbClr val="60CC9E"/>
              </a:buClr>
              <a:buSzPct val="85000"/>
              <a:buFont typeface="Lucida Grande"/>
              <a:buChar char="▶"/>
            </a:pPr>
            <a:r>
              <a:rPr lang="en-US" sz="2400" dirty="0" smtClean="0">
                <a:solidFill>
                  <a:srgbClr val="019CDB"/>
                </a:solidFill>
              </a:rPr>
              <a:t>Chair (2014-present): Dr. Elizabeth Sisley (Calm Sunrise Consulting)</a:t>
            </a:r>
          </a:p>
          <a:p>
            <a:pPr>
              <a:buClr>
                <a:srgbClr val="60CC9E"/>
              </a:buClr>
              <a:buSzPct val="85000"/>
              <a:buFont typeface="Lucida Grande"/>
              <a:buChar char="▶"/>
            </a:pPr>
            <a:r>
              <a:rPr lang="en-US" sz="2400" dirty="0" smtClean="0">
                <a:solidFill>
                  <a:srgbClr val="019CDB"/>
                </a:solidFill>
              </a:rPr>
              <a:t>Dr. Steven Ray (Carnegie Mellon University)</a:t>
            </a:r>
          </a:p>
          <a:p>
            <a:pPr>
              <a:buClr>
                <a:srgbClr val="60CC9E"/>
              </a:buClr>
              <a:buSzPct val="85000"/>
              <a:buFont typeface="Lucida Grande"/>
              <a:buChar char="▶"/>
            </a:pPr>
            <a:r>
              <a:rPr lang="en-US" sz="2400" dirty="0" smtClean="0">
                <a:solidFill>
                  <a:srgbClr val="019CDB"/>
                </a:solidFill>
              </a:rPr>
              <a:t>Ron Cunningham (AEP)</a:t>
            </a:r>
          </a:p>
          <a:p>
            <a:pPr>
              <a:buClr>
                <a:srgbClr val="60CC9E"/>
              </a:buClr>
              <a:buSzPct val="85000"/>
              <a:buFont typeface="Lucida Grande"/>
              <a:buChar char="▶"/>
            </a:pPr>
            <a:r>
              <a:rPr lang="en-US" sz="2400" dirty="0">
                <a:solidFill>
                  <a:srgbClr val="019CDB"/>
                </a:solidFill>
              </a:rPr>
              <a:t>Dr. Gerald Gray (EPRI)</a:t>
            </a:r>
          </a:p>
          <a:p>
            <a:pPr>
              <a:buClr>
                <a:srgbClr val="60CC9E"/>
              </a:buClr>
              <a:buSzPct val="85000"/>
              <a:buFont typeface="Lucida Grande"/>
              <a:buChar char="▶"/>
            </a:pPr>
            <a:r>
              <a:rPr lang="en-US" sz="2400" dirty="0" smtClean="0">
                <a:solidFill>
                  <a:srgbClr val="019CDB"/>
                </a:solidFill>
              </a:rPr>
              <a:t>Stephan </a:t>
            </a:r>
            <a:r>
              <a:rPr lang="en-US" sz="2400" dirty="0" smtClean="0">
                <a:solidFill>
                  <a:srgbClr val="019CDB"/>
                </a:solidFill>
              </a:rPr>
              <a:t>Amsbary </a:t>
            </a:r>
            <a:r>
              <a:rPr lang="en-US" sz="2400" dirty="0" smtClean="0">
                <a:solidFill>
                  <a:srgbClr val="019CDB"/>
                </a:solidFill>
              </a:rPr>
              <a:t>(past member, previously ENERNEX)</a:t>
            </a:r>
          </a:p>
          <a:p>
            <a:pPr>
              <a:buClr>
                <a:srgbClr val="60CC9E"/>
              </a:buClr>
              <a:buSzPct val="85000"/>
              <a:buFont typeface="Lucida Grande"/>
              <a:buChar char="▶"/>
            </a:pPr>
            <a:r>
              <a:rPr lang="en-US" sz="2400" dirty="0" smtClean="0">
                <a:solidFill>
                  <a:srgbClr val="019CDB"/>
                </a:solidFill>
              </a:rPr>
              <a:t>John Ruiz (past member/Chair, Johnson Controls)</a:t>
            </a:r>
          </a:p>
          <a:p>
            <a:pPr>
              <a:buClr>
                <a:srgbClr val="60CC9E"/>
              </a:buClr>
              <a:buSzPct val="85000"/>
              <a:buFont typeface="Lucida Grande"/>
              <a:buChar char="▶"/>
            </a:pPr>
            <a:endParaRPr lang="en-US" sz="2000" dirty="0" smtClean="0">
              <a:solidFill>
                <a:srgbClr val="019CDB"/>
              </a:solidFill>
            </a:endParaRPr>
          </a:p>
        </p:txBody>
      </p:sp>
      <p:pic>
        <p:nvPicPr>
          <p:cNvPr id="10" name="Picture 9" descr="sgip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8920" y="279936"/>
            <a:ext cx="1463040" cy="530352"/>
          </a:xfrm>
          <a:prstGeom prst="rect">
            <a:avLst/>
          </a:prstGeom>
        </p:spPr>
      </p:pic>
    </p:spTree>
    <p:extLst>
      <p:ext uri="{BB962C8B-B14F-4D97-AF65-F5344CB8AC3E}">
        <p14:creationId xmlns:p14="http://schemas.microsoft.com/office/powerpoint/2010/main" val="1175247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gip-templatefoot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6" y="6618980"/>
            <a:ext cx="9214421" cy="631048"/>
          </a:xfrm>
          <a:prstGeom prst="rect">
            <a:avLst/>
          </a:prstGeom>
        </p:spPr>
      </p:pic>
      <p:sp>
        <p:nvSpPr>
          <p:cNvPr id="5" name="TextBox 4"/>
          <p:cNvSpPr txBox="1"/>
          <p:nvPr/>
        </p:nvSpPr>
        <p:spPr>
          <a:xfrm>
            <a:off x="0" y="6627332"/>
            <a:ext cx="9144000" cy="230832"/>
          </a:xfrm>
          <a:prstGeom prst="rect">
            <a:avLst/>
          </a:prstGeom>
          <a:noFill/>
        </p:spPr>
        <p:txBody>
          <a:bodyPr wrap="square" rtlCol="0" anchor="ctr">
            <a:spAutoFit/>
          </a:bodyPr>
          <a:lstStyle/>
          <a:p>
            <a:pPr marL="341313">
              <a:tabLst>
                <a:tab pos="4454525" algn="ctr"/>
                <a:tab pos="8518525" algn="r"/>
              </a:tabLst>
            </a:pPr>
            <a:r>
              <a:rPr lang="en-US" sz="900" dirty="0" smtClean="0">
                <a:solidFill>
                  <a:schemeClr val="bg1"/>
                </a:solidFill>
                <a:cs typeface="Calibri"/>
              </a:rPr>
              <a:t>2016 </a:t>
            </a:r>
            <a:r>
              <a:rPr lang="en-US" sz="900" dirty="0" smtClean="0">
                <a:solidFill>
                  <a:schemeClr val="bg1"/>
                </a:solidFill>
                <a:latin typeface="Calibri"/>
                <a:cs typeface="Calibri"/>
              </a:rPr>
              <a:t>Copyright © SGIP, Inc.	CONFIDENTIAL.  ALL RIGHTS RESERVED	Page </a:t>
            </a:r>
            <a:fld id="{96F29905-E6A6-2849-B7EA-0F4C724A8363}" type="slidenum">
              <a:rPr lang="en-US" sz="900" smtClean="0">
                <a:solidFill>
                  <a:schemeClr val="bg1"/>
                </a:solidFill>
                <a:latin typeface="Calibri"/>
                <a:cs typeface="Calibri"/>
              </a:rPr>
              <a:pPr marL="341313">
                <a:tabLst>
                  <a:tab pos="4454525" algn="ctr"/>
                  <a:tab pos="8518525" algn="r"/>
                </a:tabLst>
              </a:pPr>
              <a:t>4</a:t>
            </a:fld>
            <a:r>
              <a:rPr lang="en-US" sz="900" dirty="0" smtClean="0">
                <a:solidFill>
                  <a:schemeClr val="bg1"/>
                </a:solidFill>
                <a:latin typeface="Calibri"/>
                <a:cs typeface="Calibri"/>
              </a:rPr>
              <a:t>  	</a:t>
            </a:r>
            <a:endParaRPr lang="en-US" sz="900" dirty="0">
              <a:solidFill>
                <a:schemeClr val="bg1"/>
              </a:solidFill>
              <a:latin typeface="Calibri"/>
              <a:cs typeface="Calibri"/>
            </a:endParaRPr>
          </a:p>
        </p:txBody>
      </p:sp>
      <p:sp>
        <p:nvSpPr>
          <p:cNvPr id="6" name="Title 1"/>
          <p:cNvSpPr>
            <a:spLocks noGrp="1"/>
          </p:cNvSpPr>
          <p:nvPr>
            <p:ph type="title"/>
          </p:nvPr>
        </p:nvSpPr>
        <p:spPr>
          <a:xfrm>
            <a:off x="457200" y="188502"/>
            <a:ext cx="6504281" cy="664718"/>
          </a:xfrm>
        </p:spPr>
        <p:txBody>
          <a:bodyPr>
            <a:noAutofit/>
          </a:bodyPr>
          <a:lstStyle/>
          <a:p>
            <a:pPr algn="l"/>
            <a:r>
              <a:rPr lang="en-US" sz="2800" b="1" dirty="0" smtClean="0">
                <a:solidFill>
                  <a:srgbClr val="1A5EAB"/>
                </a:solidFill>
              </a:rPr>
              <a:t>Problem Statement(s)</a:t>
            </a:r>
            <a:endParaRPr lang="en-US" sz="2800" b="1" dirty="0">
              <a:solidFill>
                <a:srgbClr val="1A5EAB"/>
              </a:solidFill>
            </a:endParaRPr>
          </a:p>
        </p:txBody>
      </p:sp>
      <p:sp>
        <p:nvSpPr>
          <p:cNvPr id="8" name="Content Placeholder 2"/>
          <p:cNvSpPr>
            <a:spLocks noGrp="1"/>
          </p:cNvSpPr>
          <p:nvPr>
            <p:ph idx="4294967295"/>
          </p:nvPr>
        </p:nvSpPr>
        <p:spPr>
          <a:xfrm>
            <a:off x="457200" y="1150854"/>
            <a:ext cx="8229600" cy="5368699"/>
          </a:xfrm>
        </p:spPr>
        <p:txBody>
          <a:bodyPr>
            <a:normAutofit/>
          </a:bodyPr>
          <a:lstStyle/>
          <a:p>
            <a:pPr marL="0" indent="0">
              <a:buClr>
                <a:srgbClr val="60CC9E"/>
              </a:buClr>
              <a:buSzPct val="85000"/>
              <a:buNone/>
            </a:pPr>
            <a:r>
              <a:rPr lang="en-US" sz="2000" dirty="0" smtClean="0">
                <a:solidFill>
                  <a:srgbClr val="019CDB"/>
                </a:solidFill>
              </a:rPr>
              <a:t>Each IT Project tends to:</a:t>
            </a:r>
          </a:p>
          <a:p>
            <a:pPr>
              <a:buClr>
                <a:srgbClr val="60CC9E"/>
              </a:buClr>
              <a:buSzPct val="85000"/>
              <a:buFont typeface="Lucida Grande"/>
              <a:buChar char="▶"/>
            </a:pPr>
            <a:r>
              <a:rPr lang="en-US" sz="2000" dirty="0">
                <a:solidFill>
                  <a:srgbClr val="019CDB"/>
                </a:solidFill>
              </a:rPr>
              <a:t>i</a:t>
            </a:r>
            <a:r>
              <a:rPr lang="en-US" sz="2000" dirty="0" smtClean="0">
                <a:solidFill>
                  <a:srgbClr val="019CDB"/>
                </a:solidFill>
              </a:rPr>
              <a:t>f fortunate, have access to prior/related projects’ artifacts to work from, but many times discover:</a:t>
            </a:r>
          </a:p>
          <a:p>
            <a:pPr lvl="1">
              <a:buClr>
                <a:srgbClr val="60CC9E"/>
              </a:buClr>
              <a:buSzPct val="85000"/>
              <a:buFont typeface="Lucida Grande"/>
              <a:buChar char="▶"/>
            </a:pPr>
            <a:r>
              <a:rPr lang="en-US" sz="1600" dirty="0" smtClean="0">
                <a:solidFill>
                  <a:srgbClr val="019CDB"/>
                </a:solidFill>
              </a:rPr>
              <a:t>the same terms (or named things) are defined differently from one project to the next, or from one group/company to another;  or</a:t>
            </a:r>
          </a:p>
          <a:p>
            <a:pPr lvl="1">
              <a:buClr>
                <a:srgbClr val="60CC9E"/>
              </a:buClr>
              <a:buSzPct val="85000"/>
              <a:buFont typeface="Lucida Grande"/>
              <a:buChar char="▶"/>
            </a:pPr>
            <a:r>
              <a:rPr lang="en-US" sz="1600" dirty="0" smtClean="0">
                <a:solidFill>
                  <a:srgbClr val="019CDB"/>
                </a:solidFill>
              </a:rPr>
              <a:t>what are in reality the same thing are named differently, or </a:t>
            </a:r>
          </a:p>
          <a:p>
            <a:pPr lvl="1">
              <a:buClr>
                <a:srgbClr val="60CC9E"/>
              </a:buClr>
              <a:buSzPct val="85000"/>
              <a:buFont typeface="Lucida Grande"/>
              <a:buChar char="▶"/>
            </a:pPr>
            <a:r>
              <a:rPr lang="en-US" sz="1600" dirty="0">
                <a:solidFill>
                  <a:srgbClr val="019CDB"/>
                </a:solidFill>
              </a:rPr>
              <a:t>a</a:t>
            </a:r>
            <a:r>
              <a:rPr lang="en-US" sz="1600" dirty="0" smtClean="0">
                <a:solidFill>
                  <a:srgbClr val="019CDB"/>
                </a:solidFill>
              </a:rPr>
              <a:t>rchitectural contexts and abstraction level are not the same for those terms</a:t>
            </a:r>
          </a:p>
          <a:p>
            <a:pPr>
              <a:buClr>
                <a:srgbClr val="60CC9E"/>
              </a:buClr>
              <a:buSzPct val="85000"/>
              <a:buFont typeface="Lucida Grande"/>
              <a:buChar char="▶"/>
            </a:pPr>
            <a:r>
              <a:rPr lang="en-US" sz="2000" dirty="0" smtClean="0">
                <a:solidFill>
                  <a:srgbClr val="019CDB"/>
                </a:solidFill>
              </a:rPr>
              <a:t>many projects end up identifying/naming/defining their own </a:t>
            </a:r>
            <a:r>
              <a:rPr lang="en-US" sz="2000" dirty="0">
                <a:solidFill>
                  <a:srgbClr val="019CDB"/>
                </a:solidFill>
              </a:rPr>
              <a:t>set of </a:t>
            </a:r>
            <a:r>
              <a:rPr lang="en-US" sz="2000" dirty="0" smtClean="0">
                <a:solidFill>
                  <a:srgbClr val="019CDB"/>
                </a:solidFill>
              </a:rPr>
              <a:t>Actors</a:t>
            </a:r>
            <a:r>
              <a:rPr lang="en-US" sz="2000" dirty="0">
                <a:solidFill>
                  <a:srgbClr val="019CDB"/>
                </a:solidFill>
              </a:rPr>
              <a:t>, </a:t>
            </a:r>
            <a:r>
              <a:rPr lang="en-US" sz="2000" dirty="0" smtClean="0">
                <a:solidFill>
                  <a:srgbClr val="019CDB"/>
                </a:solidFill>
              </a:rPr>
              <a:t>ServiceCompositions (~roles</a:t>
            </a:r>
            <a:r>
              <a:rPr lang="en-US" sz="2000" dirty="0">
                <a:solidFill>
                  <a:srgbClr val="019CDB"/>
                </a:solidFill>
              </a:rPr>
              <a:t>), </a:t>
            </a:r>
            <a:r>
              <a:rPr lang="en-US" sz="2000" dirty="0" smtClean="0">
                <a:solidFill>
                  <a:srgbClr val="019CDB"/>
                </a:solidFill>
              </a:rPr>
              <a:t>Services </a:t>
            </a:r>
            <a:r>
              <a:rPr lang="en-US" sz="2000" dirty="0">
                <a:solidFill>
                  <a:srgbClr val="019CDB"/>
                </a:solidFill>
              </a:rPr>
              <a:t>used to document business </a:t>
            </a:r>
            <a:r>
              <a:rPr lang="en-US" sz="2000" dirty="0" smtClean="0">
                <a:solidFill>
                  <a:srgbClr val="019CDB"/>
                </a:solidFill>
              </a:rPr>
              <a:t>scenarios, </a:t>
            </a:r>
            <a:r>
              <a:rPr lang="en-US" sz="2000" dirty="0">
                <a:solidFill>
                  <a:srgbClr val="019CDB"/>
                </a:solidFill>
              </a:rPr>
              <a:t>use </a:t>
            </a:r>
            <a:r>
              <a:rPr lang="en-US" sz="2000" dirty="0" smtClean="0">
                <a:solidFill>
                  <a:srgbClr val="019CDB"/>
                </a:solidFill>
              </a:rPr>
              <a:t>cases, stories</a:t>
            </a:r>
            <a:endParaRPr lang="en-US" sz="2000" dirty="0">
              <a:solidFill>
                <a:srgbClr val="019CDB"/>
              </a:solidFill>
            </a:endParaRPr>
          </a:p>
          <a:p>
            <a:pPr>
              <a:buClr>
                <a:srgbClr val="60CC9E"/>
              </a:buClr>
              <a:buSzPct val="85000"/>
              <a:buFont typeface="Lucida Grande"/>
              <a:buChar char="▶"/>
            </a:pPr>
            <a:r>
              <a:rPr lang="en-US" sz="2000" dirty="0" smtClean="0">
                <a:solidFill>
                  <a:srgbClr val="019CDB"/>
                </a:solidFill>
              </a:rPr>
              <a:t>struggle to gain consensus in understanding with others, when integrating that project’s application(s), data, and messaging with another group’s/company’s set of application(s), data, messages, or</a:t>
            </a:r>
          </a:p>
          <a:p>
            <a:pPr>
              <a:buClr>
                <a:srgbClr val="60CC9E"/>
              </a:buClr>
              <a:buSzPct val="85000"/>
              <a:buFont typeface="Lucida Grande"/>
              <a:buChar char="▶"/>
            </a:pPr>
            <a:r>
              <a:rPr lang="en-US" sz="2000" dirty="0" smtClean="0">
                <a:solidFill>
                  <a:srgbClr val="019CDB"/>
                </a:solidFill>
              </a:rPr>
              <a:t>worse yet, make assumptions that the projects defined terms are interpreted the same with everyone else and finding out when in full production they are not</a:t>
            </a:r>
          </a:p>
        </p:txBody>
      </p:sp>
      <p:pic>
        <p:nvPicPr>
          <p:cNvPr id="10" name="Picture 9" descr="sgip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8920" y="279936"/>
            <a:ext cx="1463040" cy="530352"/>
          </a:xfrm>
          <a:prstGeom prst="rect">
            <a:avLst/>
          </a:prstGeom>
        </p:spPr>
      </p:pic>
    </p:spTree>
    <p:extLst>
      <p:ext uri="{BB962C8B-B14F-4D97-AF65-F5344CB8AC3E}">
        <p14:creationId xmlns:p14="http://schemas.microsoft.com/office/powerpoint/2010/main" val="4218780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gip-templatefoot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6" y="6618980"/>
            <a:ext cx="9214421" cy="631048"/>
          </a:xfrm>
          <a:prstGeom prst="rect">
            <a:avLst/>
          </a:prstGeom>
        </p:spPr>
      </p:pic>
      <p:sp>
        <p:nvSpPr>
          <p:cNvPr id="5" name="TextBox 4"/>
          <p:cNvSpPr txBox="1"/>
          <p:nvPr/>
        </p:nvSpPr>
        <p:spPr>
          <a:xfrm>
            <a:off x="0" y="6627332"/>
            <a:ext cx="9144000" cy="230832"/>
          </a:xfrm>
          <a:prstGeom prst="rect">
            <a:avLst/>
          </a:prstGeom>
          <a:noFill/>
        </p:spPr>
        <p:txBody>
          <a:bodyPr wrap="square" rtlCol="0" anchor="ctr">
            <a:spAutoFit/>
          </a:bodyPr>
          <a:lstStyle/>
          <a:p>
            <a:pPr marL="341313">
              <a:tabLst>
                <a:tab pos="4454525" algn="ctr"/>
                <a:tab pos="8518525" algn="r"/>
              </a:tabLst>
            </a:pPr>
            <a:r>
              <a:rPr lang="en-US" sz="900" dirty="0" smtClean="0">
                <a:solidFill>
                  <a:schemeClr val="bg1"/>
                </a:solidFill>
                <a:cs typeface="Calibri"/>
              </a:rPr>
              <a:t>2016 </a:t>
            </a:r>
            <a:r>
              <a:rPr lang="en-US" sz="900" dirty="0" smtClean="0">
                <a:solidFill>
                  <a:schemeClr val="bg1"/>
                </a:solidFill>
                <a:latin typeface="Calibri"/>
                <a:cs typeface="Calibri"/>
              </a:rPr>
              <a:t>Copyright © SGIP, Inc.	CONFIDENTIAL.  ALL RIGHTS RESERVED	Page </a:t>
            </a:r>
            <a:fld id="{96F29905-E6A6-2849-B7EA-0F4C724A8363}" type="slidenum">
              <a:rPr lang="en-US" sz="900" smtClean="0">
                <a:solidFill>
                  <a:schemeClr val="bg1"/>
                </a:solidFill>
                <a:latin typeface="Calibri"/>
                <a:cs typeface="Calibri"/>
              </a:rPr>
              <a:pPr marL="341313">
                <a:tabLst>
                  <a:tab pos="4454525" algn="ctr"/>
                  <a:tab pos="8518525" algn="r"/>
                </a:tabLst>
              </a:pPr>
              <a:t>5</a:t>
            </a:fld>
            <a:r>
              <a:rPr lang="en-US" sz="900" dirty="0" smtClean="0">
                <a:solidFill>
                  <a:schemeClr val="bg1"/>
                </a:solidFill>
                <a:latin typeface="Calibri"/>
                <a:cs typeface="Calibri"/>
              </a:rPr>
              <a:t>  	</a:t>
            </a:r>
            <a:endParaRPr lang="en-US" sz="900" dirty="0">
              <a:solidFill>
                <a:schemeClr val="bg1"/>
              </a:solidFill>
              <a:latin typeface="Calibri"/>
              <a:cs typeface="Calibri"/>
            </a:endParaRPr>
          </a:p>
        </p:txBody>
      </p:sp>
      <p:sp>
        <p:nvSpPr>
          <p:cNvPr id="6" name="Title 1"/>
          <p:cNvSpPr>
            <a:spLocks noGrp="1"/>
          </p:cNvSpPr>
          <p:nvPr>
            <p:ph type="title"/>
          </p:nvPr>
        </p:nvSpPr>
        <p:spPr>
          <a:xfrm>
            <a:off x="457200" y="188502"/>
            <a:ext cx="6504281" cy="664718"/>
          </a:xfrm>
        </p:spPr>
        <p:txBody>
          <a:bodyPr>
            <a:noAutofit/>
          </a:bodyPr>
          <a:lstStyle/>
          <a:p>
            <a:pPr algn="l"/>
            <a:r>
              <a:rPr lang="en-US" sz="2800" b="1" dirty="0" smtClean="0">
                <a:solidFill>
                  <a:srgbClr val="1A5EAB"/>
                </a:solidFill>
              </a:rPr>
              <a:t>Objectives/Goals</a:t>
            </a:r>
            <a:endParaRPr lang="en-US" sz="2800" b="1" dirty="0">
              <a:solidFill>
                <a:srgbClr val="1A5EAB"/>
              </a:solidFill>
            </a:endParaRPr>
          </a:p>
        </p:txBody>
      </p:sp>
      <p:sp>
        <p:nvSpPr>
          <p:cNvPr id="8" name="Content Placeholder 2"/>
          <p:cNvSpPr>
            <a:spLocks noGrp="1"/>
          </p:cNvSpPr>
          <p:nvPr>
            <p:ph idx="4294967295"/>
          </p:nvPr>
        </p:nvSpPr>
        <p:spPr>
          <a:xfrm>
            <a:off x="457200" y="1150854"/>
            <a:ext cx="8229600" cy="5468126"/>
          </a:xfrm>
        </p:spPr>
        <p:txBody>
          <a:bodyPr>
            <a:normAutofit/>
          </a:bodyPr>
          <a:lstStyle/>
          <a:p>
            <a:pPr>
              <a:buClr>
                <a:srgbClr val="60CC9E"/>
              </a:buClr>
              <a:buSzPct val="85000"/>
              <a:buFont typeface="Wingdings" panose="05000000000000000000" pitchFamily="2" charset="2"/>
              <a:buChar char="Ø"/>
            </a:pPr>
            <a:r>
              <a:rPr lang="en-US" sz="2000" dirty="0" smtClean="0">
                <a:solidFill>
                  <a:srgbClr val="019CDB"/>
                </a:solidFill>
              </a:rPr>
              <a:t>Provide Guidance/Examples on how to align from one project’s set of architectural/business elements to another. Alternately encourage reuse of a reduced number of sets of architectural/business terms via understanding how setA-element relates to a setB-element</a:t>
            </a:r>
          </a:p>
          <a:p>
            <a:pPr>
              <a:buClr>
                <a:srgbClr val="60CC9E"/>
              </a:buClr>
              <a:buSzPct val="85000"/>
              <a:buFont typeface="Wingdings" panose="05000000000000000000" pitchFamily="2" charset="2"/>
              <a:buChar char="Ø"/>
            </a:pPr>
            <a:r>
              <a:rPr lang="en-US" sz="2000" dirty="0" smtClean="0">
                <a:solidFill>
                  <a:srgbClr val="019CDB"/>
                </a:solidFill>
              </a:rPr>
              <a:t>Along the way start building up a common set of architectural/business elements and the relationships  between them, that can be used, interpreted, and modeled the same way across projects and organizations</a:t>
            </a:r>
          </a:p>
          <a:p>
            <a:pPr>
              <a:buClr>
                <a:srgbClr val="60CC9E"/>
              </a:buClr>
              <a:buSzPct val="85000"/>
              <a:buFont typeface="Wingdings" panose="05000000000000000000" pitchFamily="2" charset="2"/>
              <a:buChar char="Ø"/>
            </a:pPr>
            <a:r>
              <a:rPr lang="en-US" sz="2000" dirty="0" smtClean="0">
                <a:solidFill>
                  <a:srgbClr val="019CDB"/>
                </a:solidFill>
              </a:rPr>
              <a:t>Reduce the time/effort of each project’s re-identifying/re-naming/re-defining Actors</a:t>
            </a:r>
            <a:r>
              <a:rPr lang="en-US" sz="2000" dirty="0">
                <a:solidFill>
                  <a:srgbClr val="019CDB"/>
                </a:solidFill>
              </a:rPr>
              <a:t>, </a:t>
            </a:r>
            <a:r>
              <a:rPr lang="en-US" sz="2000" dirty="0" smtClean="0">
                <a:solidFill>
                  <a:srgbClr val="019CDB"/>
                </a:solidFill>
              </a:rPr>
              <a:t>ServiceCompositions (~roles</a:t>
            </a:r>
            <a:r>
              <a:rPr lang="en-US" sz="2000" dirty="0">
                <a:solidFill>
                  <a:srgbClr val="019CDB"/>
                </a:solidFill>
              </a:rPr>
              <a:t>), </a:t>
            </a:r>
            <a:r>
              <a:rPr lang="en-US" sz="2000" dirty="0" smtClean="0">
                <a:solidFill>
                  <a:srgbClr val="019CDB"/>
                </a:solidFill>
              </a:rPr>
              <a:t>Services, relationships and associated missteps from one integration to the next</a:t>
            </a:r>
          </a:p>
          <a:p>
            <a:pPr>
              <a:buClr>
                <a:srgbClr val="60CC9E"/>
              </a:buClr>
              <a:buSzPct val="85000"/>
              <a:buFont typeface="Wingdings" panose="05000000000000000000" pitchFamily="2" charset="2"/>
              <a:buChar char="Ø"/>
            </a:pPr>
            <a:r>
              <a:rPr lang="en-US" sz="2000" dirty="0">
                <a:solidFill>
                  <a:srgbClr val="019CDB"/>
                </a:solidFill>
              </a:rPr>
              <a:t>help create </a:t>
            </a:r>
            <a:r>
              <a:rPr lang="en-US" sz="2000" dirty="0" smtClean="0">
                <a:solidFill>
                  <a:srgbClr val="019CDB"/>
                </a:solidFill>
              </a:rPr>
              <a:t>a </a:t>
            </a:r>
            <a:r>
              <a:rPr lang="en-US" sz="2000" u="sng" dirty="0">
                <a:solidFill>
                  <a:srgbClr val="019CDB"/>
                </a:solidFill>
              </a:rPr>
              <a:t>common vocabulary of terms and </a:t>
            </a:r>
            <a:r>
              <a:rPr lang="en-US" sz="2000" u="sng" dirty="0" smtClean="0">
                <a:solidFill>
                  <a:srgbClr val="019CDB"/>
                </a:solidFill>
              </a:rPr>
              <a:t>elements </a:t>
            </a:r>
            <a:r>
              <a:rPr lang="en-US" sz="2000" dirty="0">
                <a:solidFill>
                  <a:srgbClr val="019CDB"/>
                </a:solidFill>
              </a:rPr>
              <a:t>that is expected to make it </a:t>
            </a:r>
            <a:r>
              <a:rPr lang="en-US" sz="2000" u="sng" dirty="0">
                <a:solidFill>
                  <a:srgbClr val="019CDB"/>
                </a:solidFill>
              </a:rPr>
              <a:t>easier to create new business use cases/stories </a:t>
            </a:r>
            <a:r>
              <a:rPr lang="en-US" sz="2000" dirty="0">
                <a:solidFill>
                  <a:srgbClr val="019CDB"/>
                </a:solidFill>
              </a:rPr>
              <a:t>that in turn are used to </a:t>
            </a:r>
            <a:r>
              <a:rPr lang="en-US" sz="2000" u="sng" dirty="0">
                <a:solidFill>
                  <a:srgbClr val="019CDB"/>
                </a:solidFill>
              </a:rPr>
              <a:t>help identify the business requirements and services/capabilities </a:t>
            </a:r>
            <a:r>
              <a:rPr lang="en-US" sz="2000" dirty="0">
                <a:solidFill>
                  <a:srgbClr val="019CDB"/>
                </a:solidFill>
              </a:rPr>
              <a:t>that are used </a:t>
            </a:r>
            <a:r>
              <a:rPr lang="en-US" sz="2000" dirty="0" smtClean="0">
                <a:solidFill>
                  <a:srgbClr val="019CDB"/>
                </a:solidFill>
              </a:rPr>
              <a:t>in project business scenarios and use case development, and </a:t>
            </a:r>
            <a:r>
              <a:rPr lang="en-US" sz="2000" dirty="0">
                <a:solidFill>
                  <a:srgbClr val="019CDB"/>
                </a:solidFill>
              </a:rPr>
              <a:t>advancing interoperability standards work. </a:t>
            </a:r>
          </a:p>
          <a:p>
            <a:pPr>
              <a:buClr>
                <a:srgbClr val="60CC9E"/>
              </a:buClr>
              <a:buSzPct val="85000"/>
              <a:buFont typeface="Wingdings" panose="05000000000000000000" pitchFamily="2" charset="2"/>
              <a:buChar char="Ø"/>
            </a:pPr>
            <a:endParaRPr lang="en-US" sz="2000" dirty="0" smtClean="0">
              <a:solidFill>
                <a:srgbClr val="019CDB"/>
              </a:solidFill>
            </a:endParaRPr>
          </a:p>
        </p:txBody>
      </p:sp>
      <p:pic>
        <p:nvPicPr>
          <p:cNvPr id="10" name="Picture 9" descr="sgip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8920" y="279936"/>
            <a:ext cx="1463040" cy="530352"/>
          </a:xfrm>
          <a:prstGeom prst="rect">
            <a:avLst/>
          </a:prstGeom>
        </p:spPr>
      </p:pic>
    </p:spTree>
    <p:extLst>
      <p:ext uri="{BB962C8B-B14F-4D97-AF65-F5344CB8AC3E}">
        <p14:creationId xmlns:p14="http://schemas.microsoft.com/office/powerpoint/2010/main" val="3899862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itle 1"/>
          <p:cNvSpPr txBox="1">
            <a:spLocks/>
          </p:cNvSpPr>
          <p:nvPr/>
        </p:nvSpPr>
        <p:spPr>
          <a:xfrm>
            <a:off x="703773" y="2497465"/>
            <a:ext cx="7772400" cy="136207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a:solidFill>
                <a:schemeClr val="bg1"/>
              </a:solidFill>
            </a:endParaRPr>
          </a:p>
        </p:txBody>
      </p:sp>
      <p:pic>
        <p:nvPicPr>
          <p:cNvPr id="8" name="Picture 7" descr="sgip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8920" y="279936"/>
            <a:ext cx="1463040" cy="530352"/>
          </a:xfrm>
          <a:prstGeom prst="rect">
            <a:avLst/>
          </a:prstGeom>
        </p:spPr>
      </p:pic>
      <p:sp>
        <p:nvSpPr>
          <p:cNvPr id="4" name="Title 1"/>
          <p:cNvSpPr txBox="1">
            <a:spLocks/>
          </p:cNvSpPr>
          <p:nvPr/>
        </p:nvSpPr>
        <p:spPr>
          <a:xfrm>
            <a:off x="856173" y="2649865"/>
            <a:ext cx="7772400" cy="136207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bg1"/>
                </a:solidFill>
              </a:rPr>
              <a:t>Results To Date</a:t>
            </a:r>
            <a:endParaRPr lang="en-US" dirty="0">
              <a:solidFill>
                <a:schemeClr val="bg1"/>
              </a:solidFill>
            </a:endParaRPr>
          </a:p>
        </p:txBody>
      </p:sp>
    </p:spTree>
    <p:extLst>
      <p:ext uri="{BB962C8B-B14F-4D97-AF65-F5344CB8AC3E}">
        <p14:creationId xmlns:p14="http://schemas.microsoft.com/office/powerpoint/2010/main" val="1803579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gip-templatefoot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6" y="6618980"/>
            <a:ext cx="9214421" cy="631048"/>
          </a:xfrm>
          <a:prstGeom prst="rect">
            <a:avLst/>
          </a:prstGeom>
        </p:spPr>
      </p:pic>
      <p:sp>
        <p:nvSpPr>
          <p:cNvPr id="5" name="TextBox 4"/>
          <p:cNvSpPr txBox="1"/>
          <p:nvPr/>
        </p:nvSpPr>
        <p:spPr>
          <a:xfrm>
            <a:off x="0" y="6627332"/>
            <a:ext cx="9144000" cy="230832"/>
          </a:xfrm>
          <a:prstGeom prst="rect">
            <a:avLst/>
          </a:prstGeom>
          <a:noFill/>
        </p:spPr>
        <p:txBody>
          <a:bodyPr wrap="square" rtlCol="0" anchor="ctr">
            <a:spAutoFit/>
          </a:bodyPr>
          <a:lstStyle/>
          <a:p>
            <a:pPr marL="341313">
              <a:tabLst>
                <a:tab pos="4454525" algn="ctr"/>
                <a:tab pos="8518525" algn="r"/>
              </a:tabLst>
            </a:pPr>
            <a:r>
              <a:rPr lang="en-US" sz="900" dirty="0" smtClean="0">
                <a:solidFill>
                  <a:schemeClr val="bg1"/>
                </a:solidFill>
                <a:cs typeface="Calibri"/>
              </a:rPr>
              <a:t>2016 </a:t>
            </a:r>
            <a:r>
              <a:rPr lang="en-US" sz="900" dirty="0" smtClean="0">
                <a:solidFill>
                  <a:schemeClr val="bg1"/>
                </a:solidFill>
                <a:latin typeface="Calibri"/>
                <a:cs typeface="Calibri"/>
              </a:rPr>
              <a:t>Copyright © SGIP, Inc.	CONFIDENTIAL.  ALL RIGHTS RESERVED	Page </a:t>
            </a:r>
            <a:fld id="{96F29905-E6A6-2849-B7EA-0F4C724A8363}" type="slidenum">
              <a:rPr lang="en-US" sz="900" smtClean="0">
                <a:solidFill>
                  <a:schemeClr val="bg1"/>
                </a:solidFill>
                <a:latin typeface="Calibri"/>
                <a:cs typeface="Calibri"/>
              </a:rPr>
              <a:pPr marL="341313">
                <a:tabLst>
                  <a:tab pos="4454525" algn="ctr"/>
                  <a:tab pos="8518525" algn="r"/>
                </a:tabLst>
              </a:pPr>
              <a:t>7</a:t>
            </a:fld>
            <a:r>
              <a:rPr lang="en-US" sz="900" dirty="0" smtClean="0">
                <a:solidFill>
                  <a:schemeClr val="bg1"/>
                </a:solidFill>
                <a:latin typeface="Calibri"/>
                <a:cs typeface="Calibri"/>
              </a:rPr>
              <a:t>  	</a:t>
            </a:r>
            <a:endParaRPr lang="en-US" sz="900" dirty="0">
              <a:solidFill>
                <a:schemeClr val="bg1"/>
              </a:solidFill>
              <a:latin typeface="Calibri"/>
              <a:cs typeface="Calibri"/>
            </a:endParaRPr>
          </a:p>
        </p:txBody>
      </p:sp>
      <p:sp>
        <p:nvSpPr>
          <p:cNvPr id="6" name="Title 1"/>
          <p:cNvSpPr>
            <a:spLocks noGrp="1"/>
          </p:cNvSpPr>
          <p:nvPr>
            <p:ph type="title"/>
          </p:nvPr>
        </p:nvSpPr>
        <p:spPr>
          <a:xfrm>
            <a:off x="457200" y="188502"/>
            <a:ext cx="6504281" cy="664718"/>
          </a:xfrm>
        </p:spPr>
        <p:txBody>
          <a:bodyPr>
            <a:noAutofit/>
          </a:bodyPr>
          <a:lstStyle/>
          <a:p>
            <a:pPr algn="l"/>
            <a:r>
              <a:rPr lang="en-US" sz="2800" b="1" dirty="0" smtClean="0">
                <a:solidFill>
                  <a:srgbClr val="1A5EAB"/>
                </a:solidFill>
              </a:rPr>
              <a:t>Results </a:t>
            </a:r>
            <a:r>
              <a:rPr lang="en-US" sz="2800" b="1" dirty="0" smtClean="0">
                <a:solidFill>
                  <a:srgbClr val="1A5EAB"/>
                </a:solidFill>
              </a:rPr>
              <a:t>To Date</a:t>
            </a:r>
            <a:endParaRPr lang="en-US" sz="2800" b="1" dirty="0">
              <a:solidFill>
                <a:srgbClr val="1A5EAB"/>
              </a:solidFill>
            </a:endParaRPr>
          </a:p>
        </p:txBody>
      </p:sp>
      <p:sp>
        <p:nvSpPr>
          <p:cNvPr id="8" name="Content Placeholder 2"/>
          <p:cNvSpPr>
            <a:spLocks noGrp="1"/>
          </p:cNvSpPr>
          <p:nvPr>
            <p:ph idx="4294967295"/>
          </p:nvPr>
        </p:nvSpPr>
        <p:spPr>
          <a:xfrm>
            <a:off x="457200" y="1150854"/>
            <a:ext cx="8229600" cy="5356272"/>
          </a:xfrm>
        </p:spPr>
        <p:txBody>
          <a:bodyPr>
            <a:normAutofit lnSpcReduction="10000"/>
          </a:bodyPr>
          <a:lstStyle/>
          <a:p>
            <a:pPr>
              <a:buClr>
                <a:srgbClr val="60CC9E"/>
              </a:buClr>
              <a:buSzPct val="85000"/>
              <a:buFont typeface="Lucida Grande"/>
              <a:buChar char="▶"/>
            </a:pPr>
            <a:r>
              <a:rPr lang="en-US" sz="2000" dirty="0" smtClean="0">
                <a:solidFill>
                  <a:srgbClr val="019CDB"/>
                </a:solidFill>
              </a:rPr>
              <a:t>SGAC Architecture Development Working Party (ADWP), gathered set of Use Case elements from 18 organizations and performed initial categorization of elements to Conceptual, Logical, Physical architecture abstraction levels. Combined set contains:</a:t>
            </a:r>
          </a:p>
          <a:p>
            <a:pPr lvl="1">
              <a:buClr>
                <a:srgbClr val="60CC9E"/>
              </a:buClr>
              <a:buSzPct val="85000"/>
              <a:buFont typeface="Lucida Grande"/>
              <a:buChar char="▶"/>
            </a:pPr>
            <a:r>
              <a:rPr lang="en-US" sz="1800" dirty="0" smtClean="0">
                <a:solidFill>
                  <a:srgbClr val="019CDB"/>
                </a:solidFill>
              </a:rPr>
              <a:t>~ 180 Actors</a:t>
            </a:r>
          </a:p>
          <a:p>
            <a:pPr lvl="1">
              <a:buClr>
                <a:srgbClr val="60CC9E"/>
              </a:buClr>
              <a:buSzPct val="85000"/>
              <a:buFont typeface="Lucida Grande"/>
              <a:buChar char="▶"/>
            </a:pPr>
            <a:r>
              <a:rPr lang="en-US" sz="1800" dirty="0" smtClean="0">
                <a:solidFill>
                  <a:srgbClr val="019CDB"/>
                </a:solidFill>
              </a:rPr>
              <a:t>~ 230 ServiceCompositions (~role)</a:t>
            </a:r>
          </a:p>
          <a:p>
            <a:pPr lvl="1">
              <a:buClr>
                <a:srgbClr val="60CC9E"/>
              </a:buClr>
              <a:buSzPct val="85000"/>
              <a:buFont typeface="Lucida Grande"/>
              <a:buChar char="▶"/>
            </a:pPr>
            <a:r>
              <a:rPr lang="en-US" sz="1800" dirty="0" smtClean="0">
                <a:solidFill>
                  <a:srgbClr val="019CDB"/>
                </a:solidFill>
              </a:rPr>
              <a:t>~ 800 Services </a:t>
            </a:r>
          </a:p>
          <a:p>
            <a:pPr>
              <a:buClr>
                <a:srgbClr val="60CC9E"/>
              </a:buClr>
              <a:buSzPct val="85000"/>
              <a:buFont typeface="Lucida Grande"/>
              <a:buChar char="▶"/>
            </a:pPr>
            <a:r>
              <a:rPr lang="en-US" sz="2000" dirty="0" smtClean="0">
                <a:solidFill>
                  <a:srgbClr val="019CDB"/>
                </a:solidFill>
              </a:rPr>
              <a:t>Created an OWL model (SOA focused), that shows the relationships of the elements across the Conceptual, Logical, Physical abstraction levels</a:t>
            </a:r>
          </a:p>
          <a:p>
            <a:pPr>
              <a:buClr>
                <a:srgbClr val="60CC9E"/>
              </a:buClr>
              <a:buSzPct val="85000"/>
              <a:buFont typeface="Lucida Grande"/>
              <a:buChar char="▶"/>
            </a:pPr>
            <a:r>
              <a:rPr lang="en-US" sz="2000" dirty="0" smtClean="0">
                <a:solidFill>
                  <a:srgbClr val="019CDB"/>
                </a:solidFill>
              </a:rPr>
              <a:t>Currently working on:</a:t>
            </a:r>
          </a:p>
          <a:p>
            <a:pPr lvl="1">
              <a:buClr>
                <a:srgbClr val="60CC9E"/>
              </a:buClr>
              <a:buSzPct val="85000"/>
              <a:buFont typeface="Lucida Grande"/>
              <a:buChar char="▶"/>
            </a:pPr>
            <a:r>
              <a:rPr lang="en-US" sz="1800" dirty="0" smtClean="0">
                <a:solidFill>
                  <a:srgbClr val="019CDB"/>
                </a:solidFill>
              </a:rPr>
              <a:t>using a specific real world use case set of Actors, Services, messages to vet out the OWL model;</a:t>
            </a:r>
          </a:p>
          <a:p>
            <a:pPr lvl="1">
              <a:buClr>
                <a:srgbClr val="60CC9E"/>
              </a:buClr>
              <a:buSzPct val="85000"/>
              <a:buFont typeface="Lucida Grande"/>
              <a:buChar char="▶"/>
            </a:pPr>
            <a:r>
              <a:rPr lang="en-US" sz="1800" dirty="0" smtClean="0">
                <a:solidFill>
                  <a:srgbClr val="019CDB"/>
                </a:solidFill>
              </a:rPr>
              <a:t>relating the use case set of elements to the gathered set of elements using a “neutral concepts” OWL model of the business scenario that the use case came from; </a:t>
            </a:r>
          </a:p>
          <a:p>
            <a:pPr marL="457200" lvl="1" indent="0">
              <a:buClr>
                <a:srgbClr val="60CC9E"/>
              </a:buClr>
              <a:buSzPct val="85000"/>
              <a:buNone/>
            </a:pPr>
            <a:r>
              <a:rPr lang="en-US" sz="1800" dirty="0" smtClean="0">
                <a:solidFill>
                  <a:srgbClr val="019CDB"/>
                </a:solidFill>
              </a:rPr>
              <a:t>Intent is to create the appropriate relating of one set of elements to another for the purposes of helping identify a common vocabulary of architectural/business terms and elements.</a:t>
            </a:r>
          </a:p>
          <a:p>
            <a:pPr marL="0" indent="0">
              <a:buClr>
                <a:srgbClr val="60CC9E"/>
              </a:buClr>
              <a:buSzPct val="85000"/>
              <a:buNone/>
            </a:pPr>
            <a:endParaRPr lang="en-US" sz="2000" dirty="0" smtClean="0">
              <a:solidFill>
                <a:srgbClr val="019CDB"/>
              </a:solidFill>
            </a:endParaRPr>
          </a:p>
          <a:p>
            <a:pPr>
              <a:buClr>
                <a:srgbClr val="60CC9E"/>
              </a:buClr>
              <a:buSzPct val="85000"/>
              <a:buFont typeface="Lucida Grande"/>
              <a:buChar char="▶"/>
            </a:pPr>
            <a:endParaRPr lang="en-US" sz="2000" dirty="0" smtClean="0">
              <a:solidFill>
                <a:srgbClr val="019CDB"/>
              </a:solidFill>
            </a:endParaRPr>
          </a:p>
        </p:txBody>
      </p:sp>
      <p:pic>
        <p:nvPicPr>
          <p:cNvPr id="10" name="Picture 9" descr="sgip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8920" y="279936"/>
            <a:ext cx="1463040" cy="530352"/>
          </a:xfrm>
          <a:prstGeom prst="rect">
            <a:avLst/>
          </a:prstGeom>
        </p:spPr>
      </p:pic>
    </p:spTree>
    <p:extLst>
      <p:ext uri="{BB962C8B-B14F-4D97-AF65-F5344CB8AC3E}">
        <p14:creationId xmlns:p14="http://schemas.microsoft.com/office/powerpoint/2010/main" val="3091920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itle 1"/>
          <p:cNvSpPr txBox="1">
            <a:spLocks/>
          </p:cNvSpPr>
          <p:nvPr/>
        </p:nvSpPr>
        <p:spPr>
          <a:xfrm>
            <a:off x="703773" y="2497465"/>
            <a:ext cx="7772400" cy="1362075"/>
          </a:xfrm>
          <a:prstGeom prst="rect">
            <a:avLst/>
          </a:prstGeom>
        </p:spPr>
        <p:txBody>
          <a:bodyPr vert="horz" lIns="91440" tIns="45720" rIns="91440" bIns="45720" rtlCol="0" anchor="ctr">
            <a:normAutofit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solidFill>
                  <a:prstClr val="white"/>
                </a:solidFill>
              </a:rPr>
              <a:t>Architectural / Business Element Categorization Guidance</a:t>
            </a:r>
            <a:endParaRPr lang="en-US" dirty="0">
              <a:solidFill>
                <a:prstClr val="white"/>
              </a:solidFill>
            </a:endParaRPr>
          </a:p>
        </p:txBody>
      </p:sp>
      <p:pic>
        <p:nvPicPr>
          <p:cNvPr id="8" name="Picture 7" descr="sgip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8920" y="279936"/>
            <a:ext cx="1463040" cy="530352"/>
          </a:xfrm>
          <a:prstGeom prst="rect">
            <a:avLst/>
          </a:prstGeom>
        </p:spPr>
      </p:pic>
    </p:spTree>
    <p:extLst>
      <p:ext uri="{BB962C8B-B14F-4D97-AF65-F5344CB8AC3E}">
        <p14:creationId xmlns:p14="http://schemas.microsoft.com/office/powerpoint/2010/main" val="1852662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gip-templatefoot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6" y="6618980"/>
            <a:ext cx="9214421" cy="631048"/>
          </a:xfrm>
          <a:prstGeom prst="rect">
            <a:avLst/>
          </a:prstGeom>
        </p:spPr>
      </p:pic>
      <p:sp>
        <p:nvSpPr>
          <p:cNvPr id="5" name="TextBox 4"/>
          <p:cNvSpPr txBox="1"/>
          <p:nvPr/>
        </p:nvSpPr>
        <p:spPr>
          <a:xfrm>
            <a:off x="0" y="6627332"/>
            <a:ext cx="9144000" cy="230832"/>
          </a:xfrm>
          <a:prstGeom prst="rect">
            <a:avLst/>
          </a:prstGeom>
          <a:noFill/>
        </p:spPr>
        <p:txBody>
          <a:bodyPr wrap="square" rtlCol="0" anchor="ctr">
            <a:spAutoFit/>
          </a:bodyPr>
          <a:lstStyle/>
          <a:p>
            <a:pPr marL="341313">
              <a:tabLst>
                <a:tab pos="4454525" algn="ctr"/>
                <a:tab pos="8518525" algn="r"/>
              </a:tabLst>
            </a:pPr>
            <a:r>
              <a:rPr lang="en-US" sz="900" dirty="0" smtClean="0">
                <a:solidFill>
                  <a:schemeClr val="bg1"/>
                </a:solidFill>
                <a:cs typeface="Calibri"/>
              </a:rPr>
              <a:t>2016 </a:t>
            </a:r>
            <a:r>
              <a:rPr lang="en-US" sz="900" dirty="0" smtClean="0">
                <a:solidFill>
                  <a:schemeClr val="bg1"/>
                </a:solidFill>
                <a:latin typeface="Calibri"/>
                <a:cs typeface="Calibri"/>
              </a:rPr>
              <a:t>Copyright © SGIP, Inc.	CONFIDENTIAL.  ALL RIGHTS RESERVED	Page </a:t>
            </a:r>
            <a:fld id="{96F29905-E6A6-2849-B7EA-0F4C724A8363}" type="slidenum">
              <a:rPr lang="en-US" sz="900" smtClean="0">
                <a:solidFill>
                  <a:schemeClr val="bg1"/>
                </a:solidFill>
                <a:latin typeface="Calibri"/>
                <a:cs typeface="Calibri"/>
              </a:rPr>
              <a:pPr marL="341313">
                <a:tabLst>
                  <a:tab pos="4454525" algn="ctr"/>
                  <a:tab pos="8518525" algn="r"/>
                </a:tabLst>
              </a:pPr>
              <a:t>9</a:t>
            </a:fld>
            <a:r>
              <a:rPr lang="en-US" sz="900" dirty="0" smtClean="0">
                <a:solidFill>
                  <a:schemeClr val="bg1"/>
                </a:solidFill>
                <a:latin typeface="Calibri"/>
                <a:cs typeface="Calibri"/>
              </a:rPr>
              <a:t>  	</a:t>
            </a:r>
            <a:endParaRPr lang="en-US" sz="900" dirty="0">
              <a:solidFill>
                <a:schemeClr val="bg1"/>
              </a:solidFill>
              <a:latin typeface="Calibri"/>
              <a:cs typeface="Calibri"/>
            </a:endParaRPr>
          </a:p>
        </p:txBody>
      </p:sp>
      <p:sp>
        <p:nvSpPr>
          <p:cNvPr id="6" name="Title 1"/>
          <p:cNvSpPr>
            <a:spLocks noGrp="1"/>
          </p:cNvSpPr>
          <p:nvPr>
            <p:ph type="title"/>
          </p:nvPr>
        </p:nvSpPr>
        <p:spPr>
          <a:xfrm>
            <a:off x="457200" y="188502"/>
            <a:ext cx="6504281" cy="664718"/>
          </a:xfrm>
        </p:spPr>
        <p:txBody>
          <a:bodyPr>
            <a:noAutofit/>
          </a:bodyPr>
          <a:lstStyle/>
          <a:p>
            <a:r>
              <a:rPr lang="en-US" sz="2800" dirty="0">
                <a:effectLst>
                  <a:outerShdw blurRad="38100" dist="38100" dir="2700000" algn="tl">
                    <a:srgbClr val="000000">
                      <a:alpha val="43137"/>
                    </a:srgbClr>
                  </a:outerShdw>
                </a:effectLst>
              </a:rPr>
              <a:t>Conceptual Definition*</a:t>
            </a:r>
            <a:endParaRPr lang="en-US" sz="2800" b="1" dirty="0">
              <a:solidFill>
                <a:srgbClr val="1A5EAB"/>
              </a:solidFill>
            </a:endParaRPr>
          </a:p>
        </p:txBody>
      </p:sp>
      <p:sp>
        <p:nvSpPr>
          <p:cNvPr id="8" name="Content Placeholder 2"/>
          <p:cNvSpPr>
            <a:spLocks noGrp="1"/>
          </p:cNvSpPr>
          <p:nvPr>
            <p:ph idx="4294967295"/>
          </p:nvPr>
        </p:nvSpPr>
        <p:spPr>
          <a:xfrm>
            <a:off x="482360" y="1030274"/>
            <a:ext cx="8229600" cy="5139414"/>
          </a:xfrm>
        </p:spPr>
        <p:txBody>
          <a:bodyPr>
            <a:normAutofit/>
          </a:bodyPr>
          <a:lstStyle/>
          <a:p>
            <a:pPr marL="0" indent="0">
              <a:buClr>
                <a:srgbClr val="60CC9E"/>
              </a:buClr>
              <a:buSzPct val="85000"/>
              <a:buNone/>
            </a:pPr>
            <a:r>
              <a:rPr lang="en-US" sz="2000" b="1" dirty="0">
                <a:solidFill>
                  <a:srgbClr val="019CDB"/>
                </a:solidFill>
              </a:rPr>
              <a:t>Conceptual Architecture models the actual business as the Owner conceptually thinks the business is, or maybe wants the business to be. </a:t>
            </a:r>
            <a:r>
              <a:rPr lang="en-US" sz="2000" b="1" u="sng" dirty="0">
                <a:solidFill>
                  <a:srgbClr val="019CDB"/>
                </a:solidFill>
              </a:rPr>
              <a:t>What are the services that are required to satisfy the future needs?</a:t>
            </a:r>
            <a:r>
              <a:rPr lang="en-US" sz="2000" u="sng" dirty="0">
                <a:solidFill>
                  <a:srgbClr val="019CDB"/>
                </a:solidFill>
              </a:rPr>
              <a:t> </a:t>
            </a:r>
          </a:p>
          <a:p>
            <a:pPr>
              <a:buClr>
                <a:srgbClr val="60CC9E"/>
              </a:buClr>
              <a:buSzPct val="85000"/>
              <a:buFont typeface="Wingdings" panose="05000000000000000000" pitchFamily="2" charset="2"/>
              <a:buChar char="Ø"/>
            </a:pPr>
            <a:r>
              <a:rPr lang="en-US" sz="2000" dirty="0" smtClean="0">
                <a:solidFill>
                  <a:srgbClr val="019CDB"/>
                </a:solidFill>
              </a:rPr>
              <a:t>Conceptual </a:t>
            </a:r>
            <a:r>
              <a:rPr lang="en-US" sz="2000" dirty="0">
                <a:solidFill>
                  <a:srgbClr val="019CDB"/>
                </a:solidFill>
              </a:rPr>
              <a:t>Services represent the goals of the stakeholder</a:t>
            </a:r>
          </a:p>
          <a:p>
            <a:pPr lvl="1">
              <a:buClr>
                <a:srgbClr val="60CC9E"/>
              </a:buClr>
              <a:buSzPct val="85000"/>
              <a:buFont typeface="Wingdings" panose="05000000000000000000" pitchFamily="2" charset="2"/>
              <a:buChar char="§"/>
            </a:pPr>
            <a:r>
              <a:rPr lang="en-US" sz="1800" dirty="0">
                <a:solidFill>
                  <a:srgbClr val="019CDB"/>
                </a:solidFill>
              </a:rPr>
              <a:t>What I want to do, which is driven by my mission.</a:t>
            </a:r>
          </a:p>
          <a:p>
            <a:pPr lvl="1">
              <a:buClr>
                <a:srgbClr val="60CC9E"/>
              </a:buClr>
              <a:buSzPct val="85000"/>
              <a:buFont typeface="Wingdings" panose="05000000000000000000" pitchFamily="2" charset="2"/>
              <a:buChar char="§"/>
            </a:pPr>
            <a:r>
              <a:rPr lang="en-US" sz="1800" dirty="0">
                <a:solidFill>
                  <a:srgbClr val="019CDB"/>
                </a:solidFill>
              </a:rPr>
              <a:t>What I need to do , which is often driven by regulations.</a:t>
            </a:r>
          </a:p>
          <a:p>
            <a:pPr>
              <a:buClr>
                <a:srgbClr val="60CC9E"/>
              </a:buClr>
              <a:buSzPct val="85000"/>
              <a:buFont typeface="Wingdings" panose="05000000000000000000" pitchFamily="2" charset="2"/>
              <a:buChar char="Ø"/>
            </a:pPr>
            <a:r>
              <a:rPr lang="en-US" sz="2000" dirty="0">
                <a:solidFill>
                  <a:srgbClr val="019CDB"/>
                </a:solidFill>
              </a:rPr>
              <a:t>Have a lot of attributes</a:t>
            </a:r>
          </a:p>
          <a:p>
            <a:pPr lvl="1">
              <a:buClr>
                <a:srgbClr val="60CC9E"/>
              </a:buClr>
              <a:buSzPct val="85000"/>
              <a:buFont typeface="Wingdings" panose="05000000000000000000" pitchFamily="2" charset="2"/>
              <a:buChar char="§"/>
            </a:pPr>
            <a:r>
              <a:rPr lang="en-US" sz="1800" dirty="0">
                <a:solidFill>
                  <a:srgbClr val="019CDB"/>
                </a:solidFill>
              </a:rPr>
              <a:t>Service levels and other </a:t>
            </a:r>
            <a:r>
              <a:rPr lang="en-US" sz="1800" dirty="0" smtClean="0">
                <a:solidFill>
                  <a:srgbClr val="019CDB"/>
                </a:solidFill>
              </a:rPr>
              <a:t>non-functionals</a:t>
            </a:r>
            <a:endParaRPr lang="en-US" sz="1800" dirty="0">
              <a:solidFill>
                <a:srgbClr val="019CDB"/>
              </a:solidFill>
            </a:endParaRPr>
          </a:p>
          <a:p>
            <a:pPr lvl="1">
              <a:buClr>
                <a:srgbClr val="60CC9E"/>
              </a:buClr>
              <a:buSzPct val="85000"/>
              <a:buFont typeface="Wingdings" panose="05000000000000000000" pitchFamily="2" charset="2"/>
              <a:buChar char="§"/>
            </a:pPr>
            <a:r>
              <a:rPr lang="en-US" sz="1800" dirty="0">
                <a:solidFill>
                  <a:srgbClr val="019CDB"/>
                </a:solidFill>
              </a:rPr>
              <a:t>Specifications of functionality</a:t>
            </a:r>
          </a:p>
          <a:p>
            <a:pPr>
              <a:buClr>
                <a:srgbClr val="60CC9E"/>
              </a:buClr>
              <a:buSzPct val="85000"/>
              <a:buFont typeface="Wingdings" panose="05000000000000000000" pitchFamily="2" charset="2"/>
              <a:buChar char="Ø"/>
            </a:pPr>
            <a:r>
              <a:rPr lang="en-US" sz="2000" dirty="0">
                <a:solidFill>
                  <a:srgbClr val="019CDB"/>
                </a:solidFill>
              </a:rPr>
              <a:t>Simplest questions to find them:</a:t>
            </a:r>
          </a:p>
          <a:p>
            <a:pPr lvl="1">
              <a:buClr>
                <a:srgbClr val="60CC9E"/>
              </a:buClr>
              <a:buSzPct val="85000"/>
              <a:buFont typeface="Wingdings" panose="05000000000000000000" pitchFamily="2" charset="2"/>
              <a:buChar char="§"/>
            </a:pPr>
            <a:r>
              <a:rPr lang="en-US" sz="1800" dirty="0">
                <a:solidFill>
                  <a:srgbClr val="019CDB"/>
                </a:solidFill>
              </a:rPr>
              <a:t>WHAT are the essential elements within scope?</a:t>
            </a:r>
          </a:p>
          <a:p>
            <a:pPr lvl="1">
              <a:buClr>
                <a:srgbClr val="60CC9E"/>
              </a:buClr>
              <a:buSzPct val="85000"/>
              <a:buFont typeface="Wingdings" panose="05000000000000000000" pitchFamily="2" charset="2"/>
              <a:buChar char="§"/>
            </a:pPr>
            <a:r>
              <a:rPr lang="en-US" sz="1800" dirty="0">
                <a:solidFill>
                  <a:srgbClr val="019CDB"/>
                </a:solidFill>
              </a:rPr>
              <a:t>Which services do I need to provide to the outside world to fulfil my mission ?</a:t>
            </a:r>
          </a:p>
          <a:p>
            <a:pPr lvl="1">
              <a:buClr>
                <a:srgbClr val="60CC9E"/>
              </a:buClr>
              <a:buSzPct val="85000"/>
              <a:buFont typeface="Wingdings" panose="05000000000000000000" pitchFamily="2" charset="2"/>
              <a:buChar char="§"/>
            </a:pPr>
            <a:r>
              <a:rPr lang="en-US" sz="1800" dirty="0">
                <a:solidFill>
                  <a:srgbClr val="019CDB"/>
                </a:solidFill>
              </a:rPr>
              <a:t>Which services from the outside world do I need to do that?</a:t>
            </a:r>
          </a:p>
          <a:p>
            <a:pPr marL="0" indent="0">
              <a:buClr>
                <a:srgbClr val="60CC9E"/>
              </a:buClr>
              <a:buSzPct val="85000"/>
              <a:buNone/>
            </a:pPr>
            <a:endParaRPr lang="en-US" sz="1600" dirty="0" smtClean="0">
              <a:solidFill>
                <a:srgbClr val="019CDB"/>
              </a:solidFill>
            </a:endParaRPr>
          </a:p>
          <a:p>
            <a:pPr marL="0" indent="0">
              <a:buClr>
                <a:srgbClr val="60CC9E"/>
              </a:buClr>
              <a:buSzPct val="85000"/>
              <a:buNone/>
            </a:pPr>
            <a:r>
              <a:rPr lang="en-US" sz="1600" dirty="0" smtClean="0">
                <a:solidFill>
                  <a:srgbClr val="019CDB"/>
                </a:solidFill>
              </a:rPr>
              <a:t>* </a:t>
            </a:r>
            <a:r>
              <a:rPr lang="en-US" sz="1600" dirty="0">
                <a:solidFill>
                  <a:srgbClr val="019CDB"/>
                </a:solidFill>
              </a:rPr>
              <a:t>Based upon Zachman </a:t>
            </a:r>
            <a:r>
              <a:rPr lang="en-US" sz="1600" dirty="0" smtClean="0">
                <a:solidFill>
                  <a:srgbClr val="019CDB"/>
                </a:solidFill>
              </a:rPr>
              <a:t>Framework</a:t>
            </a:r>
            <a:endParaRPr lang="en-US" sz="2000" dirty="0" smtClean="0">
              <a:solidFill>
                <a:srgbClr val="019CDB"/>
              </a:solidFill>
            </a:endParaRPr>
          </a:p>
        </p:txBody>
      </p:sp>
      <p:pic>
        <p:nvPicPr>
          <p:cNvPr id="10" name="Picture 9" descr="sgip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8920" y="279936"/>
            <a:ext cx="1463040" cy="530352"/>
          </a:xfrm>
          <a:prstGeom prst="rect">
            <a:avLst/>
          </a:prstGeom>
        </p:spPr>
      </p:pic>
    </p:spTree>
    <p:extLst>
      <p:ext uri="{BB962C8B-B14F-4D97-AF65-F5344CB8AC3E}">
        <p14:creationId xmlns:p14="http://schemas.microsoft.com/office/powerpoint/2010/main" val="1691701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540</TotalTime>
  <Words>1884</Words>
  <Application>Microsoft Office PowerPoint</Application>
  <PresentationFormat>On-screen Show (4:3)</PresentationFormat>
  <Paragraphs>204</Paragraphs>
  <Slides>29</Slides>
  <Notes>11</Notes>
  <HiddenSlides>0</HiddenSlides>
  <MMClips>0</MMClips>
  <ScaleCrop>false</ScaleCrop>
  <HeadingPairs>
    <vt:vector size="4" baseType="variant">
      <vt:variant>
        <vt:lpstr>Theme</vt:lpstr>
      </vt:variant>
      <vt:variant>
        <vt:i4>3</vt:i4>
      </vt:variant>
      <vt:variant>
        <vt:lpstr>Slide Titles</vt:lpstr>
      </vt:variant>
      <vt:variant>
        <vt:i4>29</vt:i4>
      </vt:variant>
    </vt:vector>
  </HeadingPairs>
  <TitlesOfParts>
    <vt:vector size="32" baseType="lpstr">
      <vt:lpstr>Office Theme</vt:lpstr>
      <vt:lpstr>1_Office Theme</vt:lpstr>
      <vt:lpstr>2_Office Theme</vt:lpstr>
      <vt:lpstr>PowerPoint Presentation</vt:lpstr>
      <vt:lpstr>Agenda</vt:lpstr>
      <vt:lpstr>ADWP’s Architectural Elements Categorization Key Contributors</vt:lpstr>
      <vt:lpstr>Problem Statement(s)</vt:lpstr>
      <vt:lpstr>Objectives/Goals</vt:lpstr>
      <vt:lpstr>PowerPoint Presentation</vt:lpstr>
      <vt:lpstr>Results To Date</vt:lpstr>
      <vt:lpstr>PowerPoint Presentation</vt:lpstr>
      <vt:lpstr>Conceptual Definition*</vt:lpstr>
      <vt:lpstr>Logical Definition</vt:lpstr>
      <vt:lpstr>Physical Definition</vt:lpstr>
      <vt:lpstr>Abstraction Levels Applied to SOA</vt:lpstr>
      <vt:lpstr>Cooling Example</vt:lpstr>
      <vt:lpstr>Categorization Guidelines for the Elements</vt:lpstr>
      <vt:lpstr>Categorization Guidelines for the Elements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Jaguar Media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Tarah McCormick</dc:creator>
  <cp:lastModifiedBy>Ron Cunningham</cp:lastModifiedBy>
  <cp:revision>45</cp:revision>
  <dcterms:created xsi:type="dcterms:W3CDTF">2016-09-27T14:09:16Z</dcterms:created>
  <dcterms:modified xsi:type="dcterms:W3CDTF">2016-11-03T20:46:21Z</dcterms:modified>
</cp:coreProperties>
</file>