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28"/>
  </p:notesMasterIdLst>
  <p:handoutMasterIdLst>
    <p:handoutMasterId r:id="rId29"/>
  </p:handoutMasterIdLst>
  <p:sldIdLst>
    <p:sldId id="256" r:id="rId5"/>
    <p:sldId id="269" r:id="rId6"/>
    <p:sldId id="270" r:id="rId7"/>
    <p:sldId id="271" r:id="rId8"/>
    <p:sldId id="272" r:id="rId9"/>
    <p:sldId id="273" r:id="rId10"/>
    <p:sldId id="268" r:id="rId11"/>
    <p:sldId id="275" r:id="rId12"/>
    <p:sldId id="276" r:id="rId13"/>
    <p:sldId id="278" r:id="rId14"/>
    <p:sldId id="277" r:id="rId15"/>
    <p:sldId id="280" r:id="rId16"/>
    <p:sldId id="282" r:id="rId17"/>
    <p:sldId id="283" r:id="rId18"/>
    <p:sldId id="284" r:id="rId19"/>
    <p:sldId id="285" r:id="rId20"/>
    <p:sldId id="287" r:id="rId21"/>
    <p:sldId id="286" r:id="rId22"/>
    <p:sldId id="288" r:id="rId23"/>
    <p:sldId id="289" r:id="rId24"/>
    <p:sldId id="290" r:id="rId25"/>
    <p:sldId id="291" r:id="rId26"/>
    <p:sldId id="292" r:id="rId2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Oliver Röhrdanz" initials="OR" lastIdx="1" clrIdx="2">
    <p:extLst>
      <p:ext uri="{19B8F6BF-5375-455C-9EA6-DF929625EA0E}">
        <p15:presenceInfo xmlns:p15="http://schemas.microsoft.com/office/powerpoint/2012/main" userId="1e76af45709ca4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04040"/>
    <a:srgbClr val="323232"/>
    <a:srgbClr val="1E1E1E"/>
    <a:srgbClr val="505050"/>
    <a:srgbClr val="00BCF2"/>
    <a:srgbClr val="FFFFFF"/>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394" autoAdjust="0"/>
  </p:normalViewPr>
  <p:slideViewPr>
    <p:cSldViewPr>
      <p:cViewPr varScale="1">
        <p:scale>
          <a:sx n="108" d="100"/>
          <a:sy n="108" d="100"/>
        </p:scale>
        <p:origin x="264" y="10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7" d="100"/>
          <a:sy n="87" d="100"/>
        </p:scale>
        <p:origin x="37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D:\Fachpraktikum\Mappe2.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Fachpraktikum\Mappe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de-DE"/>
              <a:t>Demand Profile for DE_KN_residential2_grid_import</a:t>
            </a:r>
          </a:p>
        </c:rich>
      </c:tx>
      <c:overlay val="0"/>
      <c:spPr>
        <a:noFill/>
        <a:ln>
          <a:noFill/>
        </a:ln>
        <a:effectLst/>
      </c:spPr>
    </c:title>
    <c:autoTitleDeleted val="0"/>
    <c:plotArea>
      <c:layout/>
      <c:scatterChart>
        <c:scatterStyle val="lineMarker"/>
        <c:varyColors val="0"/>
        <c:ser>
          <c:idx val="1"/>
          <c:order val="0"/>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0-E481-4E09-92ED-3DA00D4E7B67}"/>
            </c:ext>
          </c:extLst>
        </c:ser>
        <c:ser>
          <c:idx val="2"/>
          <c:order val="1"/>
          <c:spPr>
            <a:ln w="19050" cap="rnd">
              <a:solidFill>
                <a:schemeClr val="accent1"/>
              </a:solidFill>
              <a:round/>
            </a:ln>
            <a:effectLst/>
          </c:spP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1-E481-4E09-92ED-3DA00D4E7B67}"/>
            </c:ext>
          </c:extLst>
        </c:ser>
        <c:ser>
          <c:idx val="3"/>
          <c:order val="2"/>
          <c:spPr>
            <a:ln w="19050" cap="rnd">
              <a:solidFill>
                <a:schemeClr val="accent1"/>
              </a:solidFill>
              <a:round/>
            </a:ln>
            <a:effectLst/>
          </c:spP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2-E481-4E09-92ED-3DA00D4E7B67}"/>
            </c:ext>
          </c:extLst>
        </c:ser>
        <c:ser>
          <c:idx val="0"/>
          <c:order val="3"/>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Tabelle1!$B$31:$B$54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Tabelle1!$C$31:$C$54</c:f>
              <c:numCache>
                <c:formatCode>General</c:formatCode>
                <c:ptCount val="24"/>
                <c:pt idx="0">
                  <c:v>0.16608545829999999</c:v>
                </c:pt>
                <c:pt idx="1">
                  <c:v>0.13140948559999999</c:v>
                </c:pt>
                <c:pt idx="2">
                  <c:v>0.1171889336</c:v>
                </c:pt>
                <c:pt idx="3">
                  <c:v>0.1146407943</c:v>
                </c:pt>
                <c:pt idx="4">
                  <c:v>0.1177308678</c:v>
                </c:pt>
                <c:pt idx="5">
                  <c:v>0.1275702501</c:v>
                </c:pt>
                <c:pt idx="6">
                  <c:v>0.14173353029999999</c:v>
                </c:pt>
                <c:pt idx="7">
                  <c:v>0.21606124560000001</c:v>
                </c:pt>
                <c:pt idx="8">
                  <c:v>0.2671884531</c:v>
                </c:pt>
                <c:pt idx="9">
                  <c:v>0.27981026679999998</c:v>
                </c:pt>
                <c:pt idx="10">
                  <c:v>0.30423227180000001</c:v>
                </c:pt>
                <c:pt idx="11">
                  <c:v>0.29298588739999998</c:v>
                </c:pt>
                <c:pt idx="12">
                  <c:v>0.32416168620000002</c:v>
                </c:pt>
                <c:pt idx="13">
                  <c:v>0.33441821249999998</c:v>
                </c:pt>
                <c:pt idx="14">
                  <c:v>0.27878779739999998</c:v>
                </c:pt>
                <c:pt idx="15">
                  <c:v>0.26336315570000002</c:v>
                </c:pt>
                <c:pt idx="16">
                  <c:v>0.27527677189999999</c:v>
                </c:pt>
                <c:pt idx="17">
                  <c:v>0.26490756310000002</c:v>
                </c:pt>
                <c:pt idx="18">
                  <c:v>0.32065785320000001</c:v>
                </c:pt>
                <c:pt idx="19">
                  <c:v>0.37707798879999999</c:v>
                </c:pt>
                <c:pt idx="20">
                  <c:v>0.3912726144</c:v>
                </c:pt>
                <c:pt idx="21">
                  <c:v>0.37046030410000003</c:v>
                </c:pt>
                <c:pt idx="22">
                  <c:v>0.29870418999999998</c:v>
                </c:pt>
                <c:pt idx="23">
                  <c:v>0.23783063560000001</c:v>
                </c:pt>
              </c:numCache>
            </c:numRef>
          </c:yVal>
          <c:smooth val="0"/>
          <c:extLst>
            <c:ext xmlns:c16="http://schemas.microsoft.com/office/drawing/2014/chart" uri="{C3380CC4-5D6E-409C-BE32-E72D297353CC}">
              <c16:uniqueId val="{00000003-E481-4E09-92ED-3DA00D4E7B67}"/>
            </c:ext>
          </c:extLst>
        </c:ser>
        <c:dLbls>
          <c:showLegendKey val="0"/>
          <c:showVal val="0"/>
          <c:showCatName val="0"/>
          <c:showSerName val="0"/>
          <c:showPercent val="0"/>
          <c:showBubbleSize val="0"/>
        </c:dLbls>
        <c:axId val="1153615608"/>
        <c:axId val="1153618888"/>
      </c:scatterChart>
      <c:valAx>
        <c:axId val="1153615608"/>
        <c:scaling>
          <c:orientation val="minMax"/>
          <c:max val="23"/>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de-DE"/>
                  <a:t>Time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de-DE"/>
          </a:p>
        </c:txPr>
        <c:crossAx val="1153618888"/>
        <c:crosses val="autoZero"/>
        <c:crossBetween val="midCat"/>
        <c:majorUnit val="1"/>
      </c:valAx>
      <c:valAx>
        <c:axId val="115361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de-DE"/>
                  <a:t>kWh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de-DE"/>
          </a:p>
        </c:txPr>
        <c:crossAx val="1153615608"/>
        <c:crosses val="autoZero"/>
        <c:crossBetween val="midCat"/>
      </c:valAx>
    </c:plotArea>
    <c:plotVisOnly val="1"/>
    <c:dispBlanksAs val="gap"/>
    <c:showDLblsOverMax val="0"/>
  </c:chart>
  <c:txPr>
    <a:bodyPr/>
    <a:lstStyle/>
    <a:p>
      <a:pPr>
        <a:defRPr sz="14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de-DE"/>
              <a:t>Demand Profile for DE_KN_industrial3_grid_import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Tabelle1!$B$85:$B$108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Tabelle1!$C$85:$C$108</c:f>
              <c:numCache>
                <c:formatCode>General</c:formatCode>
                <c:ptCount val="24"/>
                <c:pt idx="0">
                  <c:v>67.818172567000005</c:v>
                </c:pt>
                <c:pt idx="1">
                  <c:v>65.220085470100003</c:v>
                </c:pt>
                <c:pt idx="2">
                  <c:v>63.535612535600002</c:v>
                </c:pt>
                <c:pt idx="3">
                  <c:v>62.6773504274</c:v>
                </c:pt>
                <c:pt idx="4">
                  <c:v>61.1737244236</c:v>
                </c:pt>
                <c:pt idx="5">
                  <c:v>60.520720020799999</c:v>
                </c:pt>
                <c:pt idx="6">
                  <c:v>59.957977208000003</c:v>
                </c:pt>
                <c:pt idx="7">
                  <c:v>59.698005698000003</c:v>
                </c:pt>
                <c:pt idx="8">
                  <c:v>61.126780626799999</c:v>
                </c:pt>
                <c:pt idx="9">
                  <c:v>72.25</c:v>
                </c:pt>
                <c:pt idx="10">
                  <c:v>85.893162393200001</c:v>
                </c:pt>
                <c:pt idx="11">
                  <c:v>129.37181303119999</c:v>
                </c:pt>
                <c:pt idx="12">
                  <c:v>104.5949008499</c:v>
                </c:pt>
                <c:pt idx="13">
                  <c:v>116.5809726147</c:v>
                </c:pt>
                <c:pt idx="14">
                  <c:v>114.3882575767</c:v>
                </c:pt>
                <c:pt idx="15">
                  <c:v>103.73011363640001</c:v>
                </c:pt>
                <c:pt idx="16">
                  <c:v>106.21799178409999</c:v>
                </c:pt>
                <c:pt idx="17">
                  <c:v>100.787795608</c:v>
                </c:pt>
                <c:pt idx="18">
                  <c:v>93.1373772102</c:v>
                </c:pt>
                <c:pt idx="19">
                  <c:v>86.768970139199993</c:v>
                </c:pt>
                <c:pt idx="20">
                  <c:v>82.879285714299996</c:v>
                </c:pt>
                <c:pt idx="21">
                  <c:v>78.222142857099996</c:v>
                </c:pt>
                <c:pt idx="22">
                  <c:v>72.246283068599993</c:v>
                </c:pt>
                <c:pt idx="23">
                  <c:v>68.571574074300003</c:v>
                </c:pt>
              </c:numCache>
            </c:numRef>
          </c:yVal>
          <c:smooth val="0"/>
          <c:extLst>
            <c:ext xmlns:c16="http://schemas.microsoft.com/office/drawing/2014/chart" uri="{C3380CC4-5D6E-409C-BE32-E72D297353CC}">
              <c16:uniqueId val="{00000000-364C-4B9D-9AD2-068AFF5FCA5D}"/>
            </c:ext>
          </c:extLst>
        </c:ser>
        <c:dLbls>
          <c:showLegendKey val="0"/>
          <c:showVal val="0"/>
          <c:showCatName val="0"/>
          <c:showSerName val="0"/>
          <c:showPercent val="0"/>
          <c:showBubbleSize val="0"/>
        </c:dLbls>
        <c:axId val="545676464"/>
        <c:axId val="545677120"/>
      </c:scatterChart>
      <c:valAx>
        <c:axId val="545676464"/>
        <c:scaling>
          <c:orientation val="minMax"/>
          <c:max val="23"/>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a:t>Time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45677120"/>
        <c:crosses val="autoZero"/>
        <c:crossBetween val="midCat"/>
        <c:majorUnit val="1"/>
      </c:valAx>
      <c:valAx>
        <c:axId val="54567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a:t>kWh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4567646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8DF2B2-8B36-471B-8BD4-E1A441485710}" type="datetime1">
              <a:rPr lang="en-US" smtClean="0">
                <a:latin typeface="Segoe UI" pitchFamily="34" charset="0"/>
              </a:rPr>
              <a:t>11/9/2018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B7E488-A2B7-4DFF-BB0C-7FE809FBD274}" type="datetime1">
              <a:rPr lang="en-US" smtClean="0"/>
              <a:t>11/9/2018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82996C8-0FB7-4AF3-9E1C-9C46E76A0E1D}" type="datetime1">
              <a:rPr lang="en-US" smtClean="0"/>
              <a:t>11/9/2018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3518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a:t>Click to edit master title style</a:t>
            </a:r>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a:t>Click to edit master title style</a:t>
            </a:r>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ED9EA-078F-4E5F-A87D-C222390B94C5}" type="datetime1">
              <a:rPr lang="en-US" smtClean="0"/>
              <a:t>11/9/2018</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6" name="Date Placeholder 3"/>
          <p:cNvSpPr txBox="1">
            <a:spLocks/>
          </p:cNvSpPr>
          <p:nvPr userDrawn="1"/>
        </p:nvSpPr>
        <p:spPr>
          <a:xfrm>
            <a:off x="640487" y="6515100"/>
            <a:ext cx="32917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 Markus Zilch, Dominik Wagner</a:t>
            </a:r>
          </a:p>
        </p:txBody>
      </p:sp>
      <p:sp>
        <p:nvSpPr>
          <p:cNvPr id="9" name="Content Placeholder 13"/>
          <p:cNvSpPr>
            <a:spLocks noGrp="1"/>
          </p:cNvSpPr>
          <p:nvPr>
            <p:ph sz="quarter" idx="15"/>
          </p:nvPr>
        </p:nvSpPr>
        <p:spPr>
          <a:xfrm>
            <a:off x="286797" y="1684255"/>
            <a:ext cx="11875040"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317547"/>
      </p:ext>
    </p:extLst>
  </p:cSld>
  <p:clrMapOvr>
    <a:masterClrMapping/>
  </p:clrMapOvr>
  <p:transition>
    <p:fade/>
  </p:transition>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F5D87-DC9B-4B34-94F7-34F7869934B7}" type="datetime1">
              <a:rPr lang="en-US" smtClean="0"/>
              <a:t>11/9/2018</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a:t>Click to edit master title style</a:t>
            </a:r>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Tree>
    <p:extLst>
      <p:ext uri="{BB962C8B-B14F-4D97-AF65-F5344CB8AC3E}">
        <p14:creationId xmlns:p14="http://schemas.microsoft.com/office/powerpoint/2010/main" val="8655377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Content Placeholder 13"/>
          <p:cNvSpPr>
            <a:spLocks noGrp="1"/>
          </p:cNvSpPr>
          <p:nvPr>
            <p:ph sz="quarter" idx="15"/>
          </p:nvPr>
        </p:nvSpPr>
        <p:spPr>
          <a:xfrm>
            <a:off x="286797"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B9885-F48A-40D7-A2B1-41FF67D1934C}" type="datetime1">
              <a:rPr lang="en-US" smtClean="0"/>
              <a:t>11/9/2018</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17" name="Date Placeholder 3"/>
          <p:cNvSpPr txBox="1">
            <a:spLocks/>
          </p:cNvSpPr>
          <p:nvPr userDrawn="1"/>
        </p:nvSpPr>
        <p:spPr>
          <a:xfrm>
            <a:off x="640487" y="6515100"/>
            <a:ext cx="2834550" cy="365125"/>
          </a:xfrm>
          <a:prstGeom prst="rect">
            <a:avLst/>
          </a:prstGeom>
        </p:spPr>
        <p:txBody>
          <a:bodyPr vert="horz" lIns="91440" tIns="45720" rIns="91440" bIns="45720" rtlCol="0" anchor="ctr"/>
          <a:lstStyle>
            <a:defPPr>
              <a:defRPr lang="en-US"/>
            </a:defPPr>
            <a:lvl1pPr marL="0" algn="l" defTabSz="932503" rtl="0" eaLnBrk="1" latinLnBrk="0" hangingPunct="1">
              <a:defRPr sz="1200" kern="1200">
                <a:solidFill>
                  <a:schemeClr val="tx1">
                    <a:tint val="75000"/>
                  </a:schemeClr>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r>
              <a:rPr lang="en-US" dirty="0"/>
              <a:t>Sandro Speth</a:t>
            </a:r>
          </a:p>
        </p:txBody>
      </p:sp>
    </p:spTree>
    <p:extLst>
      <p:ext uri="{BB962C8B-B14F-4D97-AF65-F5344CB8AC3E}">
        <p14:creationId xmlns:p14="http://schemas.microsoft.com/office/powerpoint/2010/main" val="21126489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36813-934E-4E95-B30A-F5C374F28E1F}" type="datetime1">
              <a:rPr lang="en-US" smtClean="0"/>
              <a:t>11/9/2018</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Smart Energy Systems</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400" r:id="rId5"/>
    <p:sldLayoutId id="2147484401" r:id="rId6"/>
    <p:sldLayoutId id="2147484402" r:id="rId7"/>
  </p:sldLayoutIdLst>
  <p:transition>
    <p:fade/>
  </p:transition>
  <p:hf hdr="0"/>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pi.weatherbit.io/v2.0/forecast/hourly" TargetMode="External"/><Relationship Id="rId2" Type="http://schemas.openxmlformats.org/officeDocument/2006/relationships/hyperlink" Target="https://api.weatherbit.io/v2.0/curr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Practical Course: Smart Energy Systems</a:t>
            </a:r>
            <a:br>
              <a:rPr lang="en-US" dirty="0"/>
            </a:br>
            <a:r>
              <a:rPr lang="en-US" dirty="0"/>
              <a:t>Sandro Speth, Markus Zilch, Dominik Wagner</a:t>
            </a:r>
          </a:p>
        </p:txBody>
      </p:sp>
      <p:sp>
        <p:nvSpPr>
          <p:cNvPr id="3" name="Title 2"/>
          <p:cNvSpPr>
            <a:spLocks noGrp="1"/>
          </p:cNvSpPr>
          <p:nvPr>
            <p:ph type="title"/>
          </p:nvPr>
        </p:nvSpPr>
        <p:spPr/>
        <p:txBody>
          <a:bodyPr/>
          <a:lstStyle/>
          <a:p>
            <a:r>
              <a:rPr lang="en-US" dirty="0"/>
              <a:t>Supply Side and Demand Side</a:t>
            </a:r>
          </a:p>
        </p:txBody>
      </p:sp>
    </p:spTree>
    <p:extLst>
      <p:ext uri="{BB962C8B-B14F-4D97-AF65-F5344CB8AC3E}">
        <p14:creationId xmlns:p14="http://schemas.microsoft.com/office/powerpoint/2010/main" val="29538301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10</a:t>
            </a:fld>
            <a:endParaRPr lang="en-US"/>
          </a:p>
        </p:txBody>
      </p:sp>
      <mc:AlternateContent xmlns:mc="http://schemas.openxmlformats.org/markup-compatibility/2006">
        <mc:Choice xmlns:a14="http://schemas.microsoft.com/office/drawing/2010/main"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Moist air density:</a:t>
                </a:r>
              </a:p>
              <a:p>
                <a:pPr marL="457200" lvl="1" indent="-457200">
                  <a:buChar char="•"/>
                </a:pPr>
                <a:r>
                  <a:rPr lang="en-US" dirty="0">
                    <a:cs typeface="Segoe UI"/>
                  </a:rPr>
                  <a:t>Compound of dry air and water vapor and their respective densities</a:t>
                </a:r>
              </a:p>
              <a:p>
                <a:pPr marL="457200" lvl="1" indent="-457200">
                  <a:buChar char="•"/>
                </a:pPr>
                <a:r>
                  <a:rPr lang="en-US" dirty="0">
                    <a:cs typeface="Segoe UI"/>
                  </a:rPr>
                  <a:t>Depends on:</a:t>
                </a:r>
              </a:p>
              <a:p>
                <a:pPr marL="739140" lvl="3" indent="-281940"/>
                <a:r>
                  <a:rPr lang="en-US" dirty="0">
                    <a:cs typeface="Segoe UI"/>
                  </a:rPr>
                  <a:t>Temperature</a:t>
                </a:r>
              </a:p>
              <a:p>
                <a:pPr marL="739140" lvl="3" indent="-281940"/>
                <a:r>
                  <a:rPr lang="en-US" dirty="0">
                    <a:cs typeface="Segoe UI"/>
                  </a:rPr>
                  <a:t>Pressure</a:t>
                </a:r>
              </a:p>
              <a:p>
                <a:pPr marL="739140" lvl="3" indent="-281940"/>
                <a:r>
                  <a:rPr lang="en-US" dirty="0">
                    <a:cs typeface="Segoe UI"/>
                  </a:rPr>
                  <a:t>Relative humidity</a:t>
                </a:r>
              </a:p>
              <a:p>
                <a:pPr marL="457200" lvl="1" indent="-457200">
                  <a:buChar char="•"/>
                </a:pPr>
                <a:r>
                  <a:rPr lang="en-US" dirty="0">
                    <a:cs typeface="Segoe UI"/>
                  </a:rPr>
                  <a:t>Formula: </a:t>
                </a:r>
                <a14:m>
                  <m:oMath xmlns:m="http://schemas.openxmlformats.org/officeDocument/2006/math">
                    <m:sSub>
                      <m:sSubPr>
                        <m:ctrlPr>
                          <a:rPr lang="de-DE" i="1" smtClean="0">
                            <a:latin typeface="Cambria Math" panose="02040503050406030204" pitchFamily="18" charset="0"/>
                            <a:cs typeface="Segoe UI"/>
                          </a:rPr>
                        </m:ctrlPr>
                      </m:sSubPr>
                      <m:e>
                        <m:r>
                          <a:rPr lang="de-DE" b="0" i="1" smtClean="0">
                            <a:latin typeface="Cambria Math" panose="02040503050406030204" pitchFamily="18" charset="0"/>
                            <a:cs typeface="Segoe UI"/>
                          </a:rPr>
                          <m:t>𝑑</m:t>
                        </m:r>
                      </m:e>
                      <m:sub>
                        <m:r>
                          <a:rPr lang="de-DE" b="0" i="1" smtClean="0">
                            <a:latin typeface="Cambria Math" panose="02040503050406030204" pitchFamily="18" charset="0"/>
                            <a:cs typeface="Segoe UI"/>
                          </a:rPr>
                          <m:t>h𝑢𝑚𝑖𝑑</m:t>
                        </m:r>
                      </m:sub>
                    </m:sSub>
                    <m:r>
                      <a:rPr lang="en-US" i="1" smtClean="0">
                        <a:latin typeface="Cambria Math" panose="02040503050406030204" pitchFamily="18" charset="0"/>
                        <a:cs typeface="Segoe UI"/>
                      </a:rPr>
                      <m:t>=</m:t>
                    </m:r>
                    <m:f>
                      <m:fPr>
                        <m:ctrlPr>
                          <a:rPr lang="de-DE" b="0" i="1" smtClean="0">
                            <a:latin typeface="Cambria Math" panose="02040503050406030204" pitchFamily="18" charset="0"/>
                            <a:cs typeface="Segoe UI"/>
                          </a:rPr>
                        </m:ctrlPr>
                      </m:fPr>
                      <m:num>
                        <m:sSub>
                          <m:sSubPr>
                            <m:ctrlPr>
                              <a:rPr lang="en-US" i="1" smtClean="0">
                                <a:latin typeface="Cambria Math" panose="02040503050406030204" pitchFamily="18" charset="0"/>
                                <a:cs typeface="Segoe UI"/>
                              </a:rPr>
                            </m:ctrlPr>
                          </m:sSubPr>
                          <m:e>
                            <m:r>
                              <a:rPr lang="de-DE" b="0" i="1" smtClean="0">
                                <a:latin typeface="Cambria Math" panose="02040503050406030204" pitchFamily="18" charset="0"/>
                                <a:cs typeface="Segoe UI"/>
                              </a:rPr>
                              <m:t>𝑝</m:t>
                            </m:r>
                          </m:e>
                          <m:sub>
                            <m:r>
                              <a:rPr lang="de-DE" b="0" i="1" smtClean="0">
                                <a:latin typeface="Cambria Math" panose="02040503050406030204" pitchFamily="18" charset="0"/>
                                <a:cs typeface="Segoe UI"/>
                              </a:rPr>
                              <m:t>𝑑𝑟𝑦</m:t>
                            </m:r>
                          </m:sub>
                        </m:sSub>
                      </m:num>
                      <m:den>
                        <m:sSub>
                          <m:sSubPr>
                            <m:ctrlPr>
                              <a:rPr lang="en-US" i="1" smtClean="0">
                                <a:latin typeface="Cambria Math" panose="02040503050406030204" pitchFamily="18" charset="0"/>
                                <a:cs typeface="Segoe UI"/>
                              </a:rPr>
                            </m:ctrlPr>
                          </m:sSubPr>
                          <m:e>
                            <m:r>
                              <a:rPr lang="de-DE" b="0" i="1" smtClean="0">
                                <a:latin typeface="Cambria Math" panose="02040503050406030204" pitchFamily="18" charset="0"/>
                                <a:cs typeface="Segoe UI"/>
                              </a:rPr>
                              <m:t>𝑅</m:t>
                            </m:r>
                          </m:e>
                          <m:sub>
                            <m:r>
                              <a:rPr lang="de-DE" b="0" i="1" smtClean="0">
                                <a:latin typeface="Cambria Math" panose="02040503050406030204" pitchFamily="18" charset="0"/>
                                <a:cs typeface="Segoe UI"/>
                              </a:rPr>
                              <m:t>𝑑𝑟𝑦</m:t>
                            </m:r>
                          </m:sub>
                        </m:sSub>
                        <m:r>
                          <a:rPr lang="de-DE" b="0" i="1" smtClean="0">
                            <a:latin typeface="Cambria Math" panose="02040503050406030204" pitchFamily="18" charset="0"/>
                            <a:cs typeface="Segoe UI"/>
                          </a:rPr>
                          <m:t>∗</m:t>
                        </m:r>
                        <m:r>
                          <a:rPr lang="de-DE" b="0" i="1" smtClean="0">
                            <a:latin typeface="Cambria Math" panose="02040503050406030204" pitchFamily="18" charset="0"/>
                            <a:cs typeface="Segoe UI"/>
                          </a:rPr>
                          <m:t>𝑇</m:t>
                        </m:r>
                      </m:den>
                    </m:f>
                    <m:r>
                      <a:rPr lang="de-DE" b="0" i="1" smtClean="0">
                        <a:latin typeface="Cambria Math" panose="02040503050406030204" pitchFamily="18" charset="0"/>
                        <a:cs typeface="Segoe UI"/>
                      </a:rPr>
                      <m:t>+ </m:t>
                    </m:r>
                    <m:f>
                      <m:fPr>
                        <m:ctrlPr>
                          <a:rPr lang="de-DE" b="0" i="1" smtClean="0">
                            <a:latin typeface="Cambria Math" panose="02040503050406030204" pitchFamily="18" charset="0"/>
                            <a:cs typeface="Segoe UI"/>
                          </a:rPr>
                        </m:ctrlPr>
                      </m:fPr>
                      <m:num>
                        <m:sSub>
                          <m:sSubPr>
                            <m:ctrlPr>
                              <a:rPr lang="de-DE" b="0" i="1" smtClean="0">
                                <a:latin typeface="Cambria Math" panose="02040503050406030204" pitchFamily="18" charset="0"/>
                                <a:cs typeface="Segoe UI"/>
                              </a:rPr>
                            </m:ctrlPr>
                          </m:sSubPr>
                          <m:e>
                            <m:r>
                              <a:rPr lang="de-DE" b="0" i="1" smtClean="0">
                                <a:latin typeface="Cambria Math" panose="02040503050406030204" pitchFamily="18" charset="0"/>
                                <a:cs typeface="Segoe UI"/>
                              </a:rPr>
                              <m:t>𝑝</m:t>
                            </m:r>
                          </m:e>
                          <m:sub>
                            <m:r>
                              <a:rPr lang="de-DE" b="0" i="1" smtClean="0">
                                <a:latin typeface="Cambria Math" panose="02040503050406030204" pitchFamily="18" charset="0"/>
                                <a:cs typeface="Segoe UI"/>
                              </a:rPr>
                              <m:t>𝑣𝑎𝑝𝑜𝑟</m:t>
                            </m:r>
                          </m:sub>
                        </m:sSub>
                      </m:num>
                      <m:den>
                        <m:sSub>
                          <m:sSubPr>
                            <m:ctrlPr>
                              <a:rPr lang="de-DE" b="0" i="1" smtClean="0">
                                <a:latin typeface="Cambria Math" panose="02040503050406030204" pitchFamily="18" charset="0"/>
                                <a:cs typeface="Segoe UI"/>
                              </a:rPr>
                            </m:ctrlPr>
                          </m:sSubPr>
                          <m:e>
                            <m:r>
                              <a:rPr lang="de-DE" b="0" i="1" smtClean="0">
                                <a:latin typeface="Cambria Math" panose="02040503050406030204" pitchFamily="18" charset="0"/>
                                <a:cs typeface="Segoe UI"/>
                              </a:rPr>
                              <m:t>𝑅</m:t>
                            </m:r>
                          </m:e>
                          <m:sub>
                            <m:r>
                              <a:rPr lang="de-DE" b="0" i="1" smtClean="0">
                                <a:latin typeface="Cambria Math" panose="02040503050406030204" pitchFamily="18" charset="0"/>
                                <a:cs typeface="Segoe UI"/>
                              </a:rPr>
                              <m:t>𝑣𝑎𝑝𝑜𝑟</m:t>
                            </m:r>
                          </m:sub>
                        </m:sSub>
                        <m:r>
                          <a:rPr lang="de-DE" b="0" i="1" smtClean="0">
                            <a:latin typeface="Cambria Math" panose="02040503050406030204" pitchFamily="18" charset="0"/>
                            <a:cs typeface="Segoe UI"/>
                          </a:rPr>
                          <m:t>∗</m:t>
                        </m:r>
                        <m:r>
                          <a:rPr lang="de-DE" b="0" i="1" smtClean="0">
                            <a:latin typeface="Cambria Math" panose="02040503050406030204" pitchFamily="18" charset="0"/>
                            <a:cs typeface="Segoe UI"/>
                          </a:rPr>
                          <m:t>𝑇</m:t>
                        </m:r>
                      </m:den>
                    </m:f>
                  </m:oMath>
                </a14:m>
                <a:endParaRPr lang="en-US" dirty="0">
                  <a:cs typeface="Segoe UI"/>
                </a:endParaRPr>
              </a:p>
              <a:p>
                <a:pPr marL="739140" lvl="3" indent="-281940"/>
                <a:r>
                  <a:rPr lang="en-US" dirty="0">
                    <a:cs typeface="Segoe UI"/>
                  </a:rPr>
                  <a:t>d = density</a:t>
                </a:r>
              </a:p>
              <a:p>
                <a:pPr marL="739140" lvl="3" indent="-281940"/>
                <a:r>
                  <a:rPr lang="en-US" dirty="0">
                    <a:cs typeface="Segoe UI"/>
                  </a:rPr>
                  <a:t>p = pressure</a:t>
                </a:r>
              </a:p>
              <a:p>
                <a:pPr lvl="3"/>
                <a:r>
                  <a:rPr lang="en-US" dirty="0">
                    <a:cs typeface="Segoe UI"/>
                  </a:rPr>
                  <a:t>R = specific gas constant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mc:Choice>
        <mc:Fallback>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06610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11</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Partial pressure of dry air and water vapor:</a:t>
            </a:r>
          </a:p>
          <a:p>
            <a:pPr marL="456565" lvl="2" indent="-227965"/>
            <a:r>
              <a:rPr lang="en-US" sz="2800" dirty="0">
                <a:cs typeface="Segoe UI"/>
              </a:rPr>
              <a:t>Total pressure -&gt; Partial pressure of dry air + partial pressure of water vapor</a:t>
            </a:r>
          </a:p>
          <a:p>
            <a:pPr marL="456565" lvl="2" indent="-227965"/>
            <a:r>
              <a:rPr lang="en-US" sz="2800" dirty="0">
                <a:cs typeface="Segoe UI"/>
              </a:rPr>
              <a:t>Partial vapor pressure computable with the formula:</a:t>
            </a:r>
          </a:p>
          <a:p>
            <a:pPr marL="739140" lvl="3" indent="-281940"/>
            <a:r>
              <a:rPr lang="en-US" sz="2400" dirty="0">
                <a:cs typeface="Segoe UI"/>
              </a:rPr>
              <a:t>Relative humidity * saturated vapor pressure</a:t>
            </a:r>
          </a:p>
          <a:p>
            <a:pPr marL="456565" lvl="2" indent="-227965"/>
            <a:r>
              <a:rPr lang="en-US" sz="2800" dirty="0">
                <a:cs typeface="Segoe UI"/>
              </a:rPr>
              <a:t>Partial dry air pressure:</a:t>
            </a:r>
          </a:p>
          <a:p>
            <a:pPr marL="739140" lvl="3" indent="-281940"/>
            <a:r>
              <a:rPr lang="en-US" sz="2400" dirty="0">
                <a:cs typeface="Segoe UI"/>
              </a:rPr>
              <a:t>Measured air pressure – partial vapor pressure</a:t>
            </a:r>
          </a:p>
          <a:p>
            <a:pPr marL="456565" lvl="2" indent="-227965"/>
            <a:r>
              <a:rPr lang="en-US" sz="2800" dirty="0">
                <a:cs typeface="Segoe UI"/>
              </a:rPr>
              <a:t>Saturated vapor pressure:</a:t>
            </a:r>
          </a:p>
          <a:p>
            <a:pPr marL="457200" lvl="3" indent="0">
              <a:buNone/>
            </a:pPr>
            <a:r>
              <a:rPr lang="en-US" sz="2400" dirty="0">
                <a:cs typeface="Segoe UI"/>
              </a:rPr>
              <a:t>=&gt; Herman </a:t>
            </a:r>
            <a:r>
              <a:rPr lang="en-US" sz="2400" dirty="0" err="1">
                <a:cs typeface="Segoe UI"/>
              </a:rPr>
              <a:t>Wobus</a:t>
            </a:r>
            <a:r>
              <a:rPr lang="en-US" sz="2400" dirty="0">
                <a:cs typeface="Segoe UI"/>
              </a:rPr>
              <a:t> equation, only depends on the Temperature and a lot of constants</a:t>
            </a:r>
          </a:p>
        </p:txBody>
      </p:sp>
    </p:spTree>
    <p:extLst>
      <p:ext uri="{BB962C8B-B14F-4D97-AF65-F5344CB8AC3E}">
        <p14:creationId xmlns:p14="http://schemas.microsoft.com/office/powerpoint/2010/main" val="3117064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Photovoltaic</a:t>
            </a:r>
            <a:endParaRPr lang="en-US" dirty="0">
              <a:cs typeface="Segoe UI Light"/>
            </a:endParaRP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71232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13</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Energy generated:</a:t>
            </a:r>
          </a:p>
          <a:p>
            <a:pPr marL="456565" lvl="2" indent="-227965"/>
            <a:r>
              <a:rPr lang="en-US" sz="2800" dirty="0">
                <a:solidFill>
                  <a:srgbClr val="000000"/>
                </a:solidFill>
                <a:cs typeface="Segoe UI"/>
              </a:rPr>
              <a:t>module area * solar panel yield * performance ratio * solar radiation incident</a:t>
            </a:r>
          </a:p>
          <a:p>
            <a:pPr marL="228600" lvl="2" indent="0">
              <a:buNone/>
            </a:pPr>
            <a:r>
              <a:rPr lang="en-US" sz="2800" dirty="0">
                <a:solidFill>
                  <a:srgbClr val="000000"/>
                </a:solidFill>
                <a:cs typeface="Segoe UI"/>
              </a:rPr>
              <a:t>User inputs:</a:t>
            </a:r>
          </a:p>
          <a:p>
            <a:pPr marL="685800" lvl="2" indent="-457200"/>
            <a:r>
              <a:rPr lang="en-US" sz="2800" dirty="0">
                <a:solidFill>
                  <a:srgbClr val="000000"/>
                </a:solidFill>
                <a:cs typeface="Segoe UI"/>
              </a:rPr>
              <a:t>Module area and Watt peak</a:t>
            </a:r>
          </a:p>
          <a:p>
            <a:pPr marL="228600" lvl="2" indent="0">
              <a:buNone/>
            </a:pPr>
            <a:r>
              <a:rPr lang="en-US" sz="2800" dirty="0">
                <a:solidFill>
                  <a:srgbClr val="000000"/>
                </a:solidFill>
                <a:cs typeface="Segoe UI"/>
              </a:rPr>
              <a:t>Depends on:</a:t>
            </a:r>
          </a:p>
          <a:p>
            <a:pPr marL="456565" lvl="2" indent="-227965"/>
            <a:r>
              <a:rPr lang="en-US" sz="2800" dirty="0">
                <a:solidFill>
                  <a:srgbClr val="000000"/>
                </a:solidFill>
                <a:cs typeface="Segoe UI"/>
              </a:rPr>
              <a:t>Temperature</a:t>
            </a:r>
          </a:p>
          <a:p>
            <a:pPr marL="456565" lvl="2" indent="-227965"/>
            <a:r>
              <a:rPr lang="en-US" sz="2800" dirty="0">
                <a:solidFill>
                  <a:srgbClr val="000000"/>
                </a:solidFill>
                <a:cs typeface="Segoe UI"/>
              </a:rPr>
              <a:t>Solar radiation</a:t>
            </a:r>
          </a:p>
          <a:p>
            <a:pPr marL="456565" lvl="2" indent="-227965"/>
            <a:r>
              <a:rPr lang="en-US" sz="2800" dirty="0">
                <a:solidFill>
                  <a:srgbClr val="000000"/>
                </a:solidFill>
                <a:cs typeface="Segoe UI"/>
              </a:rPr>
              <a:t>Day of the year</a:t>
            </a:r>
          </a:p>
        </p:txBody>
      </p:sp>
    </p:spTree>
    <p:extLst>
      <p:ext uri="{BB962C8B-B14F-4D97-AF65-F5344CB8AC3E}">
        <p14:creationId xmlns:p14="http://schemas.microsoft.com/office/powerpoint/2010/main" val="19823326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14</a:t>
            </a:fld>
            <a:endParaRPr lang="en-US"/>
          </a:p>
        </p:txBody>
      </p:sp>
      <mc:AlternateContent xmlns:mc="http://schemas.openxmlformats.org/markup-compatibility/2006">
        <mc:Choice xmlns:a14="http://schemas.microsoft.com/office/drawing/2010/main"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panel yield is the percentage of:</a:t>
                </a:r>
              </a:p>
              <a:p>
                <a:pPr marL="685800" lvl="2" indent="-457200"/>
                <a:r>
                  <a:rPr lang="en-US" sz="2800" dirty="0">
                    <a:solidFill>
                      <a:srgbClr val="000000"/>
                    </a:solidFill>
                    <a:cs typeface="Segoe UI"/>
                  </a:rPr>
                  <a:t>Watt peak in kW / module area in m^2</a:t>
                </a:r>
              </a:p>
              <a:p>
                <a:pPr marL="228600" lvl="2" indent="0">
                  <a:buNone/>
                </a:pPr>
                <a:endParaRPr lang="en-US" sz="2800" dirty="0">
                  <a:solidFill>
                    <a:srgbClr val="000000"/>
                  </a:solidFill>
                  <a:cs typeface="Segoe UI"/>
                </a:endParaRPr>
              </a:p>
              <a:p>
                <a:pPr marL="228600" lvl="2" indent="0">
                  <a:buNone/>
                </a:pPr>
                <a:r>
                  <a:rPr lang="en-US" sz="2800" dirty="0">
                    <a:solidFill>
                      <a:srgbClr val="000000"/>
                    </a:solidFill>
                    <a:cs typeface="Segoe UI"/>
                  </a:rPr>
                  <a:t>Performance ratio:</a:t>
                </a:r>
              </a:p>
              <a:p>
                <a:pPr marL="685800" lvl="2" indent="-457200"/>
                <a:r>
                  <a:rPr lang="en-US" sz="2800" dirty="0">
                    <a:solidFill>
                      <a:srgbClr val="000000"/>
                    </a:solidFill>
                    <a:cs typeface="Segoe UI"/>
                  </a:rPr>
                  <a:t>All other losses combined + temperature loss</a:t>
                </a:r>
              </a:p>
              <a:p>
                <a:pPr marL="685800" lvl="2" indent="-457200"/>
                <a:endParaRPr lang="en-US" sz="2800" dirty="0">
                  <a:solidFill>
                    <a:srgbClr val="000000"/>
                  </a:solidFill>
                  <a:cs typeface="Segoe UI"/>
                </a:endParaRPr>
              </a:p>
              <a:p>
                <a:pPr marL="228600" lvl="2" indent="0">
                  <a:buNone/>
                </a:pPr>
                <a:r>
                  <a:rPr lang="en-US" sz="2800" dirty="0">
                    <a:solidFill>
                      <a:srgbClr val="000000"/>
                    </a:solidFill>
                    <a:cs typeface="Segoe UI"/>
                  </a:rPr>
                  <a:t>Temperature loss:</a:t>
                </a:r>
              </a:p>
              <a:p>
                <a:pPr marL="685800" lvl="2" indent="-457200"/>
                <a14:m>
                  <m:oMath xmlns:m="http://schemas.openxmlformats.org/officeDocument/2006/math">
                    <m:sSub>
                      <m:sSubPr>
                        <m:ctrlPr>
                          <a:rPr lang="en-US" sz="2800" i="1" smtClean="0">
                            <a:solidFill>
                              <a:srgbClr val="000000"/>
                            </a:solidFill>
                            <a:latin typeface="Cambria Math" panose="02040503050406030204" pitchFamily="18" charset="0"/>
                            <a:cs typeface="Segoe UI"/>
                          </a:rPr>
                        </m:ctrlPr>
                      </m:sSubPr>
                      <m:e>
                        <m:r>
                          <a:rPr lang="de-DE" sz="2800" b="0" i="1" smtClean="0">
                            <a:solidFill>
                              <a:srgbClr val="000000"/>
                            </a:solidFill>
                            <a:latin typeface="Cambria Math" panose="02040503050406030204" pitchFamily="18" charset="0"/>
                            <a:cs typeface="Segoe UI"/>
                          </a:rPr>
                          <m:t>𝐿</m:t>
                        </m:r>
                      </m:e>
                      <m:sub>
                        <m:r>
                          <a:rPr lang="de-DE" sz="2800" b="0" i="1" smtClean="0">
                            <a:solidFill>
                              <a:srgbClr val="000000"/>
                            </a:solidFill>
                            <a:latin typeface="Cambria Math" panose="02040503050406030204" pitchFamily="18" charset="0"/>
                            <a:cs typeface="Segoe UI"/>
                          </a:rPr>
                          <m:t>𝑡</m:t>
                        </m:r>
                      </m:sub>
                    </m:sSub>
                    <m:r>
                      <a:rPr lang="en-US" sz="2800" i="1" smtClean="0">
                        <a:solidFill>
                          <a:srgbClr val="000000"/>
                        </a:solidFill>
                        <a:latin typeface="Cambria Math" panose="02040503050406030204" pitchFamily="18" charset="0"/>
                        <a:cs typeface="Segoe UI"/>
                      </a:rPr>
                      <m:t>=</m:t>
                    </m:r>
                    <m:r>
                      <m:rPr>
                        <m:sty m:val="p"/>
                      </m:rPr>
                      <a:rPr lang="de-DE" sz="2800" b="0" i="0" smtClean="0">
                        <a:solidFill>
                          <a:srgbClr val="000000"/>
                        </a:solidFill>
                        <a:latin typeface="Cambria Math" panose="02040503050406030204" pitchFamily="18" charset="0"/>
                        <a:cs typeface="Segoe UI"/>
                      </a:rPr>
                      <m:t>max</m:t>
                    </m:r>
                    <m:r>
                      <a:rPr lang="de-DE" sz="2800" b="0" i="1" smtClean="0">
                        <a:solidFill>
                          <a:srgbClr val="000000"/>
                        </a:solidFill>
                        <a:latin typeface="Cambria Math" panose="02040503050406030204" pitchFamily="18" charset="0"/>
                        <a:cs typeface="Segoe UI"/>
                      </a:rPr>
                      <m:t>⁡(</m:t>
                    </m:r>
                    <m:d>
                      <m:dPr>
                        <m:ctrlPr>
                          <a:rPr lang="de-DE" sz="2800" b="0" i="1" smtClean="0">
                            <a:solidFill>
                              <a:srgbClr val="000000"/>
                            </a:solidFill>
                            <a:latin typeface="Cambria Math" panose="02040503050406030204" pitchFamily="18" charset="0"/>
                            <a:cs typeface="Segoe UI"/>
                          </a:rPr>
                        </m:ctrlPr>
                      </m:dPr>
                      <m:e>
                        <m:r>
                          <a:rPr lang="de-DE" sz="2800" b="0" i="1" smtClean="0">
                            <a:solidFill>
                              <a:srgbClr val="000000"/>
                            </a:solidFill>
                            <a:latin typeface="Cambria Math" panose="02040503050406030204" pitchFamily="18" charset="0"/>
                            <a:cs typeface="Segoe UI"/>
                          </a:rPr>
                          <m:t>𝑇</m:t>
                        </m:r>
                        <m:r>
                          <a:rPr lang="de-DE" sz="2800" b="0" i="1" smtClean="0">
                            <a:solidFill>
                              <a:srgbClr val="000000"/>
                            </a:solidFill>
                            <a:latin typeface="Cambria Math" panose="02040503050406030204" pitchFamily="18" charset="0"/>
                            <a:cs typeface="Segoe UI"/>
                          </a:rPr>
                          <m:t>−25</m:t>
                        </m:r>
                      </m:e>
                    </m:d>
                    <m:r>
                      <a:rPr lang="de-DE" sz="2800" b="0" i="1" smtClean="0">
                        <a:solidFill>
                          <a:srgbClr val="000000"/>
                        </a:solidFill>
                        <a:latin typeface="Cambria Math" panose="02040503050406030204" pitchFamily="18" charset="0"/>
                        <a:cs typeface="Segoe UI"/>
                      </a:rPr>
                      <m:t>∗0.005,0)</m:t>
                    </m:r>
                  </m:oMath>
                </a14:m>
                <a:endParaRPr lang="en-US" sz="2800" dirty="0">
                  <a:solidFill>
                    <a:srgbClr val="000000"/>
                  </a:solidFill>
                  <a:cs typeface="Segoe UI"/>
                </a:endParaRPr>
              </a:p>
            </p:txBody>
          </p:sp>
        </mc:Choice>
        <mc:Fallback>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1751128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15</a:t>
            </a:fld>
            <a:endParaRPr lang="en-US"/>
          </a:p>
        </p:txBody>
      </p:sp>
      <mc:AlternateContent xmlns:mc="http://schemas.openxmlformats.org/markup-compatibility/2006">
        <mc:Choice xmlns:a14="http://schemas.microsoft.com/office/drawing/2010/main" Requires="a14">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Solar radiation incident:</a:t>
                </a:r>
              </a:p>
              <a:p>
                <a:pPr marL="456565" lvl="2" indent="-227965"/>
                <a:r>
                  <a:rPr lang="en-US" sz="2800" dirty="0">
                    <a:cs typeface="Segoe UI"/>
                  </a:rPr>
                  <a:t>Solar panels are mostly tilted</a:t>
                </a:r>
              </a:p>
              <a:p>
                <a:pPr marL="456565" lvl="2" indent="-227965"/>
                <a:r>
                  <a:rPr lang="en-US" sz="2800" dirty="0">
                    <a:cs typeface="Segoe UI"/>
                  </a:rPr>
                  <a:t>Solar radiation is tilted based on the day of the year and the latitude of the measurement</a:t>
                </a:r>
              </a:p>
              <a:p>
                <a:pPr marL="456565" lvl="2" indent="-227965"/>
                <a:r>
                  <a:rPr lang="en-US" sz="2800" dirty="0">
                    <a:cs typeface="Segoe UI"/>
                  </a:rPr>
                  <a:t>The solar radiation incident describes the effective solar radiation in a tilted surface based on:</a:t>
                </a:r>
              </a:p>
              <a:p>
                <a:pPr marL="739140" lvl="3" indent="-281940"/>
                <a:r>
                  <a:rPr lang="en-US" sz="2400" dirty="0">
                    <a:cs typeface="Segoe UI"/>
                  </a:rPr>
                  <a:t>horizontal sun power in W/</a:t>
                </a:r>
                <a14:m>
                  <m:oMath xmlns:m="http://schemas.openxmlformats.org/officeDocument/2006/math">
                    <m:sSup>
                      <m:sSupPr>
                        <m:ctrlPr>
                          <a:rPr lang="en-US" sz="2400" i="1" smtClean="0">
                            <a:latin typeface="Cambria Math" panose="02040503050406030204" pitchFamily="18" charset="0"/>
                            <a:cs typeface="Segoe UI"/>
                          </a:rPr>
                        </m:ctrlPr>
                      </m:sSupPr>
                      <m:e>
                        <m:r>
                          <a:rPr lang="de-DE" sz="2400" b="0" i="1" smtClean="0">
                            <a:latin typeface="Cambria Math" panose="02040503050406030204" pitchFamily="18" charset="0"/>
                            <a:cs typeface="Segoe UI"/>
                          </a:rPr>
                          <m:t>𝑚</m:t>
                        </m:r>
                      </m:e>
                      <m:sup>
                        <m:r>
                          <a:rPr lang="de-DE" sz="2400" b="0" i="1" smtClean="0">
                            <a:latin typeface="Cambria Math" panose="02040503050406030204" pitchFamily="18" charset="0"/>
                            <a:cs typeface="Segoe UI"/>
                          </a:rPr>
                          <m:t>2</m:t>
                        </m:r>
                      </m:sup>
                    </m:sSup>
                  </m:oMath>
                </a14:m>
                <a:endParaRPr lang="en-US" sz="2400" dirty="0">
                  <a:cs typeface="Segoe UI"/>
                </a:endParaRPr>
              </a:p>
              <a:p>
                <a:pPr marL="739140" lvl="3" indent="-281940"/>
                <a:r>
                  <a:rPr lang="en-US" sz="2400" dirty="0">
                    <a:cs typeface="Segoe UI"/>
                  </a:rPr>
                  <a:t>Elevation angle alpha</a:t>
                </a:r>
              </a:p>
              <a:p>
                <a:pPr marL="739140" lvl="3" indent="-281940"/>
                <a:r>
                  <a:rPr lang="en-US" sz="2400" dirty="0">
                    <a:cs typeface="Segoe UI"/>
                  </a:rPr>
                  <a:t>Solar panel tilt beta</a:t>
                </a:r>
              </a:p>
            </p:txBody>
          </p:sp>
        </mc:Choice>
        <mc:Fallback>
          <p:sp>
            <p:nvSpPr>
              <p:cNvPr id="6" name="Inhaltsplatzhalter 5">
                <a:extLst>
                  <a:ext uri="{FF2B5EF4-FFF2-40B4-BE49-F238E27FC236}">
                    <a16:creationId xmlns:a16="http://schemas.microsoft.com/office/drawing/2014/main" id="{A346FCE4-C325-469C-A6B4-5C5A706CF6EE}"/>
                  </a:ext>
                </a:extLst>
              </p:cNvPr>
              <p:cNvSpPr>
                <a:spLocks noGrp="1" noRot="1" noChangeAspect="1" noMove="1" noResize="1" noEditPoints="1" noAdjustHandles="1" noChangeArrowheads="1" noChangeShapeType="1" noTextEdit="1"/>
              </p:cNvSpPr>
              <p:nvPr>
                <p:ph sz="quarter" idx="15"/>
              </p:nvPr>
            </p:nvSpPr>
            <p:spPr>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9993689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Photovoltaic</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Elevation angle alpha:</a:t>
            </a:r>
          </a:p>
          <a:p>
            <a:pPr marL="685800" lvl="2" indent="-457200"/>
            <a:r>
              <a:rPr lang="en-US" sz="2800" dirty="0">
                <a:cs typeface="Segoe UI"/>
              </a:rPr>
              <a:t>90 – latitude of panel + delta</a:t>
            </a:r>
          </a:p>
          <a:p>
            <a:pPr marL="228600" lvl="2" indent="0">
              <a:buNone/>
            </a:pPr>
            <a:endParaRPr lang="en-US" sz="2800" dirty="0">
              <a:cs typeface="Segoe UI"/>
            </a:endParaRPr>
          </a:p>
          <a:p>
            <a:pPr marL="228600" lvl="2" indent="0">
              <a:buNone/>
            </a:pPr>
            <a:r>
              <a:rPr lang="en-US" sz="2800" dirty="0">
                <a:cs typeface="Segoe UI"/>
              </a:rPr>
              <a:t>Declination angle delta:</a:t>
            </a:r>
          </a:p>
          <a:p>
            <a:pPr marL="685800" lvl="2" indent="-457200"/>
            <a:r>
              <a:rPr lang="en-US" sz="2800" dirty="0">
                <a:cs typeface="Segoe UI"/>
              </a:rPr>
              <a:t>23.45 * sin(360/365 * (284 * day of the year))</a:t>
            </a:r>
          </a:p>
          <a:p>
            <a:pPr marL="228600" lvl="2" indent="0">
              <a:buNone/>
            </a:pPr>
            <a:endParaRPr lang="en-US" sz="2800" dirty="0">
              <a:cs typeface="Segoe UI"/>
            </a:endParaRPr>
          </a:p>
          <a:p>
            <a:pPr marL="228600" lvl="2" indent="0">
              <a:buNone/>
            </a:pPr>
            <a:r>
              <a:rPr lang="en-US" sz="2800" dirty="0">
                <a:cs typeface="Segoe UI"/>
              </a:rPr>
              <a:t>To get the solar radiation incident the following equation can be used:</a:t>
            </a:r>
            <a:endParaRPr lang="en-US">
              <a:cs typeface="Segoe UI"/>
            </a:endParaRPr>
          </a:p>
          <a:p>
            <a:pPr marL="456565" lvl="2" indent="-227965"/>
            <a:r>
              <a:rPr lang="en-US" sz="2800" dirty="0">
                <a:cs typeface="Segoe UI"/>
              </a:rPr>
              <a:t>Horizontal </a:t>
            </a:r>
            <a:r>
              <a:rPr lang="en-US" sz="2800" dirty="0" err="1">
                <a:cs typeface="Segoe UI"/>
              </a:rPr>
              <a:t>sunpower</a:t>
            </a:r>
            <a:r>
              <a:rPr lang="en-US" sz="2800" dirty="0">
                <a:cs typeface="Segoe UI"/>
              </a:rPr>
              <a:t> * (sin(alpha*beta)/sin(alpha))</a:t>
            </a:r>
          </a:p>
        </p:txBody>
      </p:sp>
    </p:spTree>
    <p:extLst>
      <p:ext uri="{BB962C8B-B14F-4D97-AF65-F5344CB8AC3E}">
        <p14:creationId xmlns:p14="http://schemas.microsoft.com/office/powerpoint/2010/main" val="2372063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Battery</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083659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Battery</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18</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228600" lvl="2" indent="0">
              <a:buNone/>
            </a:pPr>
            <a:r>
              <a:rPr lang="en-US" sz="2800" dirty="0">
                <a:cs typeface="Segoe UI"/>
              </a:rPr>
              <a:t>For the battery we set the interval for charging and discharging to one hour.</a:t>
            </a:r>
            <a:endParaRPr lang="en-US" dirty="0"/>
          </a:p>
          <a:p>
            <a:pPr marL="228600" lvl="2" indent="0">
              <a:buNone/>
            </a:pPr>
            <a:endParaRPr lang="en-US" sz="2800" dirty="0">
              <a:cs typeface="Segoe UI"/>
            </a:endParaRPr>
          </a:p>
          <a:p>
            <a:pPr marL="228600" lvl="2" indent="0">
              <a:buNone/>
            </a:pPr>
            <a:r>
              <a:rPr lang="en-US" sz="2800" dirty="0">
                <a:cs typeface="Segoe UI"/>
              </a:rPr>
              <a:t>The equation given in the slides therefore becomes easier.</a:t>
            </a:r>
            <a:endParaRPr lang="en-US" dirty="0"/>
          </a:p>
          <a:p>
            <a:pPr marL="228600" lvl="2" indent="0">
              <a:buNone/>
            </a:pPr>
            <a:endParaRPr lang="en-US" sz="2800" dirty="0">
              <a:cs typeface="Segoe UI"/>
            </a:endParaRPr>
          </a:p>
          <a:p>
            <a:pPr marL="228600" lvl="2" indent="0">
              <a:buNone/>
            </a:pPr>
            <a:r>
              <a:rPr lang="en-US" sz="2800" dirty="0">
                <a:cs typeface="Segoe UI"/>
              </a:rPr>
              <a:t>The equation in the implementation uses max and min functionalities to ensure the constraints of the battery as defined in the slides hold true.</a:t>
            </a:r>
          </a:p>
        </p:txBody>
      </p:sp>
    </p:spTree>
    <p:extLst>
      <p:ext uri="{BB962C8B-B14F-4D97-AF65-F5344CB8AC3E}">
        <p14:creationId xmlns:p14="http://schemas.microsoft.com/office/powerpoint/2010/main" val="22794727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Demand </a:t>
            </a:r>
            <a:r>
              <a:rPr lang="en-US" dirty="0">
                <a:cs typeface="Segoe UI Light"/>
              </a:rPr>
              <a:t>side</a:t>
            </a:r>
            <a:endParaRPr lang="en-US" dirty="0"/>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4370322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F1779-3775-4E96-A5BA-DBD605A41C06}"/>
              </a:ext>
            </a:extLst>
          </p:cNvPr>
          <p:cNvSpPr>
            <a:spLocks noGrp="1"/>
          </p:cNvSpPr>
          <p:nvPr>
            <p:ph type="title"/>
          </p:nvPr>
        </p:nvSpPr>
        <p:spPr/>
        <p:txBody>
          <a:bodyPr/>
          <a:lstStyle/>
          <a:p>
            <a:r>
              <a:rPr lang="de-DE" dirty="0" err="1"/>
              <a:t>Weather</a:t>
            </a:r>
            <a:r>
              <a:rPr lang="de-DE" dirty="0"/>
              <a:t> Service</a:t>
            </a:r>
          </a:p>
        </p:txBody>
      </p:sp>
      <p:sp>
        <p:nvSpPr>
          <p:cNvPr id="3" name="Textplatzhalter 2">
            <a:extLst>
              <a:ext uri="{FF2B5EF4-FFF2-40B4-BE49-F238E27FC236}">
                <a16:creationId xmlns:a16="http://schemas.microsoft.com/office/drawing/2014/main" id="{5DDC4310-4FBD-4374-AD22-2545AF1A28C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2879746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Demand</a:t>
            </a:r>
            <a:r>
              <a:rPr lang="en-US" dirty="0">
                <a:cs typeface="Segoe UI Light"/>
              </a:rPr>
              <a:t> side</a:t>
            </a:r>
            <a:endParaRPr lang="en-US"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20</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marL="456565" lvl="2" indent="-227965">
              <a:buNone/>
            </a:pPr>
            <a:r>
              <a:rPr lang="en-US" sz="2800" dirty="0">
                <a:cs typeface="Segoe UI"/>
              </a:rPr>
              <a:t>For the demand model we implemented 2 different profiles:</a:t>
            </a:r>
            <a:endParaRPr lang="en-US" dirty="0">
              <a:cs typeface="Segoe UI"/>
            </a:endParaRPr>
          </a:p>
          <a:p>
            <a:pPr marL="739140" lvl="3" indent="-281940"/>
            <a:r>
              <a:rPr lang="en-US" sz="2400" dirty="0">
                <a:cs typeface="Segoe UI"/>
              </a:rPr>
              <a:t>normal consumers</a:t>
            </a:r>
          </a:p>
          <a:p>
            <a:pPr marL="739140" lvl="3" indent="-281940"/>
            <a:r>
              <a:rPr lang="en-US" sz="2400" dirty="0">
                <a:cs typeface="Segoe UI"/>
              </a:rPr>
              <a:t>commercial consumers</a:t>
            </a:r>
          </a:p>
          <a:p>
            <a:pPr marL="456565" lvl="2" indent="-227965">
              <a:buNone/>
            </a:pPr>
            <a:r>
              <a:rPr lang="en-US" sz="2800" dirty="0">
                <a:cs typeface="Segoe UI"/>
              </a:rPr>
              <a:t>For both we calculated the power demand per m² based on the hour of the day.</a:t>
            </a:r>
          </a:p>
          <a:p>
            <a:pPr marL="456565" lvl="2" indent="-227965">
              <a:buNone/>
            </a:pPr>
            <a:r>
              <a:rPr lang="en-US" sz="2800" dirty="0">
                <a:cs typeface="Segoe UI"/>
              </a:rPr>
              <a:t>To get the power demand of a specified consumer type one therefore only must specify the area, the occupation (between 1 and 0) and the hour of the day:</a:t>
            </a:r>
          </a:p>
          <a:p>
            <a:pPr marL="1196340" lvl="3" indent="-457200"/>
            <a:r>
              <a:rPr lang="en-US" sz="2400" dirty="0">
                <a:cs typeface="Segoe UI"/>
              </a:rPr>
              <a:t>Consumption[h] * area * occupation</a:t>
            </a:r>
          </a:p>
        </p:txBody>
      </p:sp>
    </p:spTree>
    <p:extLst>
      <p:ext uri="{BB962C8B-B14F-4D97-AF65-F5344CB8AC3E}">
        <p14:creationId xmlns:p14="http://schemas.microsoft.com/office/powerpoint/2010/main" val="35028794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Home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21</a:t>
            </a:fld>
            <a:endParaRPr lang="en-US"/>
          </a:p>
        </p:txBody>
      </p:sp>
      <p:graphicFrame>
        <p:nvGraphicFramePr>
          <p:cNvPr id="9" name="Diagramm 8">
            <a:extLst>
              <a:ext uri="{FF2B5EF4-FFF2-40B4-BE49-F238E27FC236}">
                <a16:creationId xmlns:a16="http://schemas.microsoft.com/office/drawing/2014/main" id="{B340C1D7-1EE4-4F1E-858A-175C7C8CC21C}"/>
              </a:ext>
            </a:extLst>
          </p:cNvPr>
          <p:cNvGraphicFramePr>
            <a:graphicFrameLocks/>
          </p:cNvGraphicFramePr>
          <p:nvPr>
            <p:extLst>
              <p:ext uri="{D42A27DB-BD31-4B8C-83A1-F6EECF244321}">
                <p14:modId xmlns:p14="http://schemas.microsoft.com/office/powerpoint/2010/main" val="1871711935"/>
              </p:ext>
            </p:extLst>
          </p:nvPr>
        </p:nvGraphicFramePr>
        <p:xfrm>
          <a:off x="394570" y="1439862"/>
          <a:ext cx="11647333"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36712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a:t>Office building</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22</a:t>
            </a:fld>
            <a:endParaRPr lang="en-US"/>
          </a:p>
        </p:txBody>
      </p:sp>
      <p:graphicFrame>
        <p:nvGraphicFramePr>
          <p:cNvPr id="7" name="Diagramm 6">
            <a:extLst>
              <a:ext uri="{FF2B5EF4-FFF2-40B4-BE49-F238E27FC236}">
                <a16:creationId xmlns:a16="http://schemas.microsoft.com/office/drawing/2014/main" id="{8CF5A5C8-B0A4-4195-B1AC-7D8E8079157D}"/>
              </a:ext>
            </a:extLst>
          </p:cNvPr>
          <p:cNvGraphicFramePr>
            <a:graphicFrameLocks/>
          </p:cNvGraphicFramePr>
          <p:nvPr>
            <p:extLst>
              <p:ext uri="{D42A27DB-BD31-4B8C-83A1-F6EECF244321}">
                <p14:modId xmlns:p14="http://schemas.microsoft.com/office/powerpoint/2010/main" val="1919565309"/>
              </p:ext>
            </p:extLst>
          </p:nvPr>
        </p:nvGraphicFramePr>
        <p:xfrm>
          <a:off x="347945" y="1211262"/>
          <a:ext cx="11539603" cy="4876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37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Demo</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9952691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3</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2"/>
            <a:r>
              <a:rPr lang="de-DE" dirty="0"/>
              <a:t>Free online </a:t>
            </a:r>
            <a:r>
              <a:rPr lang="de-DE" dirty="0" err="1"/>
              <a:t>weather</a:t>
            </a:r>
            <a:r>
              <a:rPr lang="de-DE" dirty="0"/>
              <a:t> </a:t>
            </a:r>
            <a:r>
              <a:rPr lang="de-DE" dirty="0" err="1"/>
              <a:t>service</a:t>
            </a:r>
            <a:endParaRPr lang="de-DE" dirty="0"/>
          </a:p>
          <a:p>
            <a:pPr lvl="2"/>
            <a:r>
              <a:rPr lang="de-DE" dirty="0"/>
              <a:t>API Key </a:t>
            </a:r>
            <a:r>
              <a:rPr lang="de-DE" dirty="0" err="1"/>
              <a:t>needed</a:t>
            </a:r>
            <a:endParaRPr lang="de-DE" dirty="0"/>
          </a:p>
          <a:p>
            <a:pPr lvl="2"/>
            <a:r>
              <a:rPr lang="de-DE" dirty="0" err="1"/>
              <a:t>Two</a:t>
            </a:r>
            <a:r>
              <a:rPr lang="de-DE" dirty="0"/>
              <a:t> APIs </a:t>
            </a:r>
            <a:r>
              <a:rPr lang="de-DE" dirty="0" err="1"/>
              <a:t>for</a:t>
            </a:r>
            <a:r>
              <a:rPr lang="de-DE" dirty="0"/>
              <a:t> </a:t>
            </a:r>
            <a:r>
              <a:rPr lang="de-DE" dirty="0" err="1"/>
              <a:t>gathering</a:t>
            </a:r>
            <a:r>
              <a:rPr lang="de-DE" dirty="0"/>
              <a:t> </a:t>
            </a:r>
            <a:r>
              <a:rPr lang="de-DE" dirty="0" err="1"/>
              <a:t>weather</a:t>
            </a:r>
            <a:r>
              <a:rPr lang="de-DE" dirty="0"/>
              <a:t> </a:t>
            </a:r>
            <a:r>
              <a:rPr lang="de-DE" dirty="0" err="1"/>
              <a:t>data</a:t>
            </a:r>
            <a:endParaRPr lang="de-DE" dirty="0"/>
          </a:p>
          <a:p>
            <a:pPr lvl="3"/>
            <a:r>
              <a:rPr lang="de-DE" dirty="0" err="1"/>
              <a:t>Current</a:t>
            </a:r>
            <a:r>
              <a:rPr lang="de-DE" dirty="0"/>
              <a:t> </a:t>
            </a:r>
            <a:r>
              <a:rPr lang="de-DE" dirty="0" err="1"/>
              <a:t>weather</a:t>
            </a:r>
            <a:r>
              <a:rPr lang="de-DE" dirty="0"/>
              <a:t>: </a:t>
            </a:r>
            <a:r>
              <a:rPr lang="de-DE" dirty="0">
                <a:hlinkClick r:id="rId2"/>
              </a:rPr>
              <a:t>https://api.weatherbit.io/v2.0/current</a:t>
            </a:r>
            <a:endParaRPr lang="de-DE" dirty="0"/>
          </a:p>
          <a:p>
            <a:pPr lvl="4"/>
            <a:r>
              <a:rPr lang="de-DE" dirty="0"/>
              <a:t>Query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a:t>
            </a:r>
            <a:r>
              <a:rPr lang="en-US" dirty="0"/>
              <a:t>(optional)</a:t>
            </a:r>
            <a:endParaRPr lang="de-DE" dirty="0"/>
          </a:p>
          <a:p>
            <a:pPr lvl="3"/>
            <a:r>
              <a:rPr lang="en-US" dirty="0"/>
              <a:t>24 hours w</a:t>
            </a:r>
            <a:r>
              <a:rPr lang="de-DE" dirty="0" err="1"/>
              <a:t>eather</a:t>
            </a:r>
            <a:r>
              <a:rPr lang="de-DE" dirty="0"/>
              <a:t> </a:t>
            </a:r>
            <a:r>
              <a:rPr lang="de-DE" dirty="0" err="1"/>
              <a:t>forecast</a:t>
            </a:r>
            <a:r>
              <a:rPr lang="de-DE" dirty="0"/>
              <a:t> on </a:t>
            </a:r>
            <a:r>
              <a:rPr lang="de-DE" dirty="0" err="1"/>
              <a:t>hourly</a:t>
            </a:r>
            <a:r>
              <a:rPr lang="de-DE" dirty="0"/>
              <a:t> </a:t>
            </a:r>
            <a:r>
              <a:rPr lang="de-DE" dirty="0" err="1"/>
              <a:t>basis</a:t>
            </a:r>
            <a:r>
              <a:rPr lang="de-DE" dirty="0"/>
              <a:t>: </a:t>
            </a:r>
            <a:r>
              <a:rPr lang="de-DE" dirty="0">
                <a:hlinkClick r:id="rId3"/>
              </a:rPr>
              <a:t>https://api.weatherbit.io/v2.0/forecast/hourly</a:t>
            </a:r>
            <a:endParaRPr lang="de-DE" dirty="0"/>
          </a:p>
          <a:p>
            <a:pPr lvl="4"/>
            <a:r>
              <a:rPr lang="en-US" dirty="0"/>
              <a:t>Q</a:t>
            </a:r>
            <a:r>
              <a:rPr lang="de-DE" dirty="0" err="1"/>
              <a:t>uery</a:t>
            </a:r>
            <a:r>
              <a:rPr lang="de-DE" dirty="0"/>
              <a:t> String </a:t>
            </a:r>
            <a:r>
              <a:rPr lang="de-DE" dirty="0" err="1"/>
              <a:t>parameter</a:t>
            </a:r>
            <a:r>
              <a:rPr lang="de-DE" dirty="0"/>
              <a:t>: </a:t>
            </a:r>
            <a:r>
              <a:rPr lang="de-DE" dirty="0" err="1"/>
              <a:t>key</a:t>
            </a:r>
            <a:r>
              <a:rPr lang="de-DE" dirty="0"/>
              <a:t>, </a:t>
            </a:r>
            <a:r>
              <a:rPr lang="de-DE" dirty="0" err="1"/>
              <a:t>lat</a:t>
            </a:r>
            <a:r>
              <a:rPr lang="de-DE" dirty="0"/>
              <a:t>, </a:t>
            </a:r>
            <a:r>
              <a:rPr lang="de-DE" dirty="0" err="1"/>
              <a:t>lon</a:t>
            </a:r>
            <a:r>
              <a:rPr lang="de-DE" dirty="0"/>
              <a:t>, </a:t>
            </a:r>
            <a:r>
              <a:rPr lang="de-DE" dirty="0" err="1"/>
              <a:t>units</a:t>
            </a:r>
            <a:r>
              <a:rPr lang="de-DE" dirty="0"/>
              <a:t> (optional)</a:t>
            </a:r>
          </a:p>
          <a:p>
            <a:pPr lvl="2"/>
            <a:r>
              <a:rPr lang="en-US" dirty="0"/>
              <a:t>1</a:t>
            </a:r>
            <a:r>
              <a:rPr lang="de-DE" dirty="0"/>
              <a:t>000 </a:t>
            </a:r>
            <a:r>
              <a:rPr lang="de-DE" dirty="0" err="1"/>
              <a:t>requests</a:t>
            </a:r>
            <a:r>
              <a:rPr lang="de-DE" dirty="0"/>
              <a:t> per </a:t>
            </a:r>
            <a:r>
              <a:rPr lang="de-DE" dirty="0" err="1"/>
              <a:t>day</a:t>
            </a:r>
            <a:endParaRPr lang="en-US" dirty="0"/>
          </a:p>
        </p:txBody>
      </p:sp>
    </p:spTree>
    <p:extLst>
      <p:ext uri="{BB962C8B-B14F-4D97-AF65-F5344CB8AC3E}">
        <p14:creationId xmlns:p14="http://schemas.microsoft.com/office/powerpoint/2010/main" val="40844881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95174-8EE8-4BE6-A649-08A505148D91}"/>
              </a:ext>
            </a:extLst>
          </p:cNvPr>
          <p:cNvSpPr>
            <a:spLocks noGrp="1"/>
          </p:cNvSpPr>
          <p:nvPr>
            <p:ph type="title"/>
          </p:nvPr>
        </p:nvSpPr>
        <p:spPr/>
        <p:txBody>
          <a:bodyPr/>
          <a:lstStyle/>
          <a:p>
            <a:r>
              <a:rPr lang="de-DE" dirty="0" err="1"/>
              <a:t>Weather</a:t>
            </a:r>
            <a:r>
              <a:rPr lang="de-DE" dirty="0"/>
              <a:t> Service</a:t>
            </a:r>
          </a:p>
        </p:txBody>
      </p:sp>
      <p:sp>
        <p:nvSpPr>
          <p:cNvPr id="3" name="Datumsplatzhalter 2">
            <a:extLst>
              <a:ext uri="{FF2B5EF4-FFF2-40B4-BE49-F238E27FC236}">
                <a16:creationId xmlns:a16="http://schemas.microsoft.com/office/drawing/2014/main" id="{963CDEAB-1E6A-457A-89C5-B315670AC4DE}"/>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C82075FA-3111-45B7-8CA0-37C9AF5D0169}"/>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A7564706-24E4-4D7B-A1C5-C71FFBF19F9A}"/>
              </a:ext>
            </a:extLst>
          </p:cNvPr>
          <p:cNvSpPr>
            <a:spLocks noGrp="1"/>
          </p:cNvSpPr>
          <p:nvPr>
            <p:ph type="sldNum" sz="quarter" idx="4"/>
          </p:nvPr>
        </p:nvSpPr>
        <p:spPr/>
        <p:txBody>
          <a:bodyPr/>
          <a:lstStyle/>
          <a:p>
            <a:fld id="{860CA8AD-EDD7-4639-9B75-4CED81BEA940}" type="slidenum">
              <a:rPr lang="en-US" smtClean="0"/>
              <a:pPr/>
              <a:t>4</a:t>
            </a:fld>
            <a:endParaRPr lang="en-US"/>
          </a:p>
        </p:txBody>
      </p:sp>
      <p:sp>
        <p:nvSpPr>
          <p:cNvPr id="6" name="Inhaltsplatzhalter 5">
            <a:extLst>
              <a:ext uri="{FF2B5EF4-FFF2-40B4-BE49-F238E27FC236}">
                <a16:creationId xmlns:a16="http://schemas.microsoft.com/office/drawing/2014/main" id="{C4034344-B659-4241-8E04-1C15C86787A1}"/>
              </a:ext>
            </a:extLst>
          </p:cNvPr>
          <p:cNvSpPr>
            <a:spLocks noGrp="1"/>
          </p:cNvSpPr>
          <p:nvPr>
            <p:ph sz="quarter" idx="15"/>
          </p:nvPr>
        </p:nvSpPr>
        <p:spPr/>
        <p:txBody>
          <a:bodyPr/>
          <a:lstStyle/>
          <a:p>
            <a:pPr lvl="1"/>
            <a:r>
              <a:rPr lang="de-DE" dirty="0"/>
              <a:t>Weatherbit.io</a:t>
            </a:r>
          </a:p>
          <a:p>
            <a:pPr lvl="1"/>
            <a:endParaRPr lang="de-DE" dirty="0"/>
          </a:p>
        </p:txBody>
      </p:sp>
      <p:pic>
        <p:nvPicPr>
          <p:cNvPr id="7" name="Grafik 6">
            <a:extLst>
              <a:ext uri="{FF2B5EF4-FFF2-40B4-BE49-F238E27FC236}">
                <a16:creationId xmlns:a16="http://schemas.microsoft.com/office/drawing/2014/main" id="{37998220-4DCB-4CC3-A96E-EE40DC59258E}"/>
              </a:ext>
            </a:extLst>
          </p:cNvPr>
          <p:cNvPicPr>
            <a:picLocks noChangeAspect="1"/>
          </p:cNvPicPr>
          <p:nvPr/>
        </p:nvPicPr>
        <p:blipFill>
          <a:blip r:embed="rId2"/>
          <a:stretch>
            <a:fillRect/>
          </a:stretch>
        </p:blipFill>
        <p:spPr>
          <a:xfrm>
            <a:off x="655637" y="2673349"/>
            <a:ext cx="4552950" cy="3657600"/>
          </a:xfrm>
          <a:prstGeom prst="rect">
            <a:avLst/>
          </a:prstGeom>
        </p:spPr>
      </p:pic>
      <p:pic>
        <p:nvPicPr>
          <p:cNvPr id="8" name="Grafik 7">
            <a:extLst>
              <a:ext uri="{FF2B5EF4-FFF2-40B4-BE49-F238E27FC236}">
                <a16:creationId xmlns:a16="http://schemas.microsoft.com/office/drawing/2014/main" id="{647F7341-92B8-496F-9829-D1FA0D6F0603}"/>
              </a:ext>
            </a:extLst>
          </p:cNvPr>
          <p:cNvPicPr>
            <a:picLocks noChangeAspect="1"/>
          </p:cNvPicPr>
          <p:nvPr/>
        </p:nvPicPr>
        <p:blipFill>
          <a:blip r:embed="rId3"/>
          <a:stretch>
            <a:fillRect/>
          </a:stretch>
        </p:blipFill>
        <p:spPr>
          <a:xfrm>
            <a:off x="7056437" y="281346"/>
            <a:ext cx="3733800" cy="6212798"/>
          </a:xfrm>
          <a:prstGeom prst="rect">
            <a:avLst/>
          </a:prstGeom>
        </p:spPr>
      </p:pic>
    </p:spTree>
    <p:extLst>
      <p:ext uri="{BB962C8B-B14F-4D97-AF65-F5344CB8AC3E}">
        <p14:creationId xmlns:p14="http://schemas.microsoft.com/office/powerpoint/2010/main" val="1515098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5</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Data used</a:t>
            </a:r>
          </a:p>
          <a:p>
            <a:pPr lvl="2"/>
            <a:r>
              <a:rPr lang="en-US" dirty="0" err="1">
                <a:latin typeface="Courier New" panose="02070309020205020404" pitchFamily="49" charset="0"/>
                <a:cs typeface="Courier New" panose="02070309020205020404" pitchFamily="49" charset="0"/>
              </a:rPr>
              <a:t>lat</a:t>
            </a:r>
            <a:r>
              <a:rPr lang="en-US" dirty="0"/>
              <a:t>: </a:t>
            </a:r>
            <a:r>
              <a:rPr lang="en-US" dirty="0" err="1"/>
              <a:t>Latitute</a:t>
            </a:r>
            <a:endParaRPr lang="en-US" dirty="0"/>
          </a:p>
          <a:p>
            <a:pPr lvl="2"/>
            <a:r>
              <a:rPr lang="en-US" dirty="0" err="1">
                <a:latin typeface="Courier New" panose="02070309020205020404" pitchFamily="49" charset="0"/>
                <a:cs typeface="Courier New" panose="02070309020205020404" pitchFamily="49" charset="0"/>
              </a:rPr>
              <a:t>lon</a:t>
            </a:r>
            <a:r>
              <a:rPr lang="en-US" dirty="0"/>
              <a:t>: </a:t>
            </a:r>
            <a:r>
              <a:rPr lang="en-US" dirty="0" err="1"/>
              <a:t>Longitute</a:t>
            </a:r>
            <a:endParaRPr lang="en-US" dirty="0"/>
          </a:p>
          <a:p>
            <a:pPr lvl="2"/>
            <a:r>
              <a:rPr lang="en-US" dirty="0" err="1">
                <a:latin typeface="Courier New" panose="02070309020205020404" pitchFamily="49" charset="0"/>
                <a:cs typeface="Courier New" panose="02070309020205020404" pitchFamily="49" charset="0"/>
              </a:rPr>
              <a:t>timestamp_utc</a:t>
            </a:r>
            <a:r>
              <a:rPr lang="en-US" dirty="0"/>
              <a:t>: UTC Timestamp</a:t>
            </a:r>
          </a:p>
          <a:p>
            <a:pPr lvl="2"/>
            <a:r>
              <a:rPr lang="en-US" dirty="0" err="1">
                <a:latin typeface="Courier New" panose="02070309020205020404" pitchFamily="49" charset="0"/>
                <a:cs typeface="Courier New" panose="02070309020205020404" pitchFamily="49" charset="0"/>
              </a:rPr>
              <a:t>rh</a:t>
            </a:r>
            <a:r>
              <a:rPr lang="en-US" dirty="0"/>
              <a:t>: Relative humidity in %</a:t>
            </a:r>
          </a:p>
          <a:p>
            <a:pPr lvl="2"/>
            <a:r>
              <a:rPr lang="en-US" dirty="0" err="1">
                <a:latin typeface="Courier New" panose="02070309020205020404" pitchFamily="49" charset="0"/>
                <a:cs typeface="Courier New" panose="02070309020205020404" pitchFamily="49" charset="0"/>
              </a:rPr>
              <a:t>pres</a:t>
            </a:r>
            <a:r>
              <a:rPr lang="en-US" dirty="0"/>
              <a:t>: Air pressure in </a:t>
            </a:r>
            <a:r>
              <a:rPr lang="en-US" dirty="0" err="1"/>
              <a:t>mb</a:t>
            </a:r>
            <a:endParaRPr lang="en-US" dirty="0"/>
          </a:p>
          <a:p>
            <a:pPr lvl="2"/>
            <a:r>
              <a:rPr lang="en-US" dirty="0" err="1">
                <a:latin typeface="Courier New" panose="02070309020205020404" pitchFamily="49" charset="0"/>
                <a:cs typeface="Courier New" panose="02070309020205020404" pitchFamily="49" charset="0"/>
              </a:rPr>
              <a:t>wind_spd</a:t>
            </a:r>
            <a:r>
              <a:rPr lang="en-US" dirty="0"/>
              <a:t>: wind speed in m/s</a:t>
            </a:r>
          </a:p>
          <a:p>
            <a:pPr lvl="2"/>
            <a:r>
              <a:rPr lang="en-US" dirty="0">
                <a:latin typeface="Courier New" panose="02070309020205020404" pitchFamily="49" charset="0"/>
                <a:cs typeface="Courier New" panose="02070309020205020404" pitchFamily="49" charset="0"/>
              </a:rPr>
              <a:t>temp</a:t>
            </a:r>
            <a:r>
              <a:rPr lang="en-US" dirty="0"/>
              <a:t>: Temperature in Celsius</a:t>
            </a:r>
          </a:p>
          <a:p>
            <a:pPr lvl="2"/>
            <a:r>
              <a:rPr lang="en-US" dirty="0" err="1">
                <a:latin typeface="Courier New" panose="02070309020205020404" pitchFamily="49" charset="0"/>
                <a:cs typeface="Courier New" panose="02070309020205020404" pitchFamily="49" charset="0"/>
              </a:rPr>
              <a:t>ghi</a:t>
            </a:r>
            <a:r>
              <a:rPr lang="en-US" dirty="0"/>
              <a:t>: Global horizontal solar irradiance in W/m^2</a:t>
            </a:r>
          </a:p>
          <a:p>
            <a:pPr lvl="2"/>
            <a:endParaRPr lang="en-US" dirty="0"/>
          </a:p>
          <a:p>
            <a:pPr lvl="2"/>
            <a:endParaRPr lang="en-US" dirty="0"/>
          </a:p>
          <a:p>
            <a:pPr lvl="2"/>
            <a:endParaRPr lang="de-DE" dirty="0"/>
          </a:p>
        </p:txBody>
      </p:sp>
    </p:spTree>
    <p:extLst>
      <p:ext uri="{BB962C8B-B14F-4D97-AF65-F5344CB8AC3E}">
        <p14:creationId xmlns:p14="http://schemas.microsoft.com/office/powerpoint/2010/main" val="15462228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WeatherCollector</a:t>
            </a:r>
            <a:endParaRPr lang="de-DE" dirty="0"/>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6</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a:lstStyle/>
          <a:p>
            <a:pPr lvl="1"/>
            <a:r>
              <a:rPr lang="en-US" dirty="0"/>
              <a:t>Two HTTP REST endpoints</a:t>
            </a:r>
          </a:p>
          <a:p>
            <a:pPr lvl="2"/>
            <a:r>
              <a:rPr lang="en-US" dirty="0"/>
              <a:t>Create new </a:t>
            </a:r>
            <a:r>
              <a:rPr lang="en-US" dirty="0" err="1"/>
              <a:t>WeatherCollector</a:t>
            </a:r>
            <a:r>
              <a:rPr lang="en-US" dirty="0"/>
              <a:t> object by location</a:t>
            </a:r>
          </a:p>
          <a:p>
            <a:pPr lvl="3"/>
            <a:r>
              <a:rPr lang="en-US" dirty="0"/>
              <a:t>Path: </a:t>
            </a:r>
            <a:r>
              <a:rPr lang="en-US" dirty="0">
                <a:latin typeface="Courier New" panose="02070309020205020404" pitchFamily="49" charset="0"/>
                <a:cs typeface="Courier New" panose="02070309020205020404" pitchFamily="49" charset="0"/>
              </a:rPr>
              <a:t>POST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as</a:t>
            </a:r>
            <a:r>
              <a:rPr lang="de-DE" dirty="0">
                <a:cs typeface="Courier New" panose="02070309020205020404" pitchFamily="49" charset="0"/>
              </a:rPr>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cs typeface="Courier New" panose="02070309020205020404" pitchFamily="49" charset="0"/>
              </a:rPr>
              <a:t>: </a:t>
            </a:r>
            <a:br>
              <a:rPr lang="de-DE" dirty="0">
                <a:cs typeface="Courier New" panose="02070309020205020404" pitchFamily="49" charset="0"/>
              </a:rPr>
            </a:b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lat</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lon</a:t>
            </a:r>
            <a:r>
              <a:rPr lang="de-DE" dirty="0">
                <a:latin typeface="Courier New" panose="02070309020205020404" pitchFamily="49" charset="0"/>
                <a:cs typeface="Courier New" panose="02070309020205020404" pitchFamily="49" charset="0"/>
              </a:rPr>
              <a:t>&gt;,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a:t>
            </a:r>
            <a:r>
              <a:rPr lang="de-DE" dirty="0">
                <a:cs typeface="Courier New" panose="02070309020205020404" pitchFamily="49" charset="0"/>
              </a:rPr>
              <a:t>: 201, 400</a:t>
            </a:r>
            <a:endParaRPr lang="en-US" dirty="0">
              <a:cs typeface="Courier New" panose="02070309020205020404" pitchFamily="49" charset="0"/>
            </a:endParaRPr>
          </a:p>
          <a:p>
            <a:pPr lvl="2"/>
            <a:r>
              <a:rPr lang="en-US" dirty="0"/>
              <a:t>Delete </a:t>
            </a:r>
            <a:r>
              <a:rPr lang="en-US" dirty="0" err="1"/>
              <a:t>WeatherCollector</a:t>
            </a:r>
            <a:r>
              <a:rPr lang="en-US" dirty="0"/>
              <a:t> object of given location</a:t>
            </a:r>
          </a:p>
          <a:p>
            <a:pPr lvl="3"/>
            <a:r>
              <a:rPr lang="en-US" dirty="0"/>
              <a:t>Path: </a:t>
            </a:r>
            <a:r>
              <a:rPr lang="en-US" dirty="0">
                <a:latin typeface="Courier New" panose="02070309020205020404" pitchFamily="49" charset="0"/>
                <a:cs typeface="Courier New" panose="02070309020205020404" pitchFamily="49" charset="0"/>
              </a:rPr>
              <a:t>DELETE </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weathercollectors</a:t>
            </a:r>
            <a:endParaRPr lang="de-DE" dirty="0">
              <a:latin typeface="Courier New" panose="02070309020205020404" pitchFamily="49" charset="0"/>
              <a:cs typeface="Courier New" panose="02070309020205020404" pitchFamily="49" charset="0"/>
            </a:endParaRPr>
          </a:p>
          <a:p>
            <a:pPr lvl="3"/>
            <a:r>
              <a:rPr lang="en-US" dirty="0"/>
              <a:t>B</a:t>
            </a:r>
            <a:r>
              <a:rPr lang="de-DE" dirty="0" err="1"/>
              <a:t>ody</a:t>
            </a:r>
            <a:r>
              <a:rPr lang="de-DE" dirty="0"/>
              <a:t> </a:t>
            </a:r>
            <a:r>
              <a:rPr lang="de-DE" dirty="0" err="1"/>
              <a:t>as</a:t>
            </a:r>
            <a:r>
              <a:rPr lang="de-DE" dirty="0"/>
              <a:t> </a:t>
            </a:r>
            <a:r>
              <a:rPr lang="de-DE" dirty="0" err="1">
                <a:latin typeface="Courier New" panose="02070309020205020404" pitchFamily="49" charset="0"/>
                <a:cs typeface="Courier New" panose="02070309020205020404" pitchFamily="49" charset="0"/>
              </a:rPr>
              <a:t>application</a:t>
            </a:r>
            <a:r>
              <a:rPr lang="de-DE" dirty="0">
                <a:latin typeface="Courier New" panose="02070309020205020404" pitchFamily="49" charset="0"/>
                <a:cs typeface="Courier New" panose="02070309020205020404" pitchFamily="49" charset="0"/>
              </a:rPr>
              <a:t>/</a:t>
            </a:r>
            <a:r>
              <a:rPr lang="de-DE" dirty="0" err="1">
                <a:latin typeface="Courier New" panose="02070309020205020404" pitchFamily="49" charset="0"/>
                <a:cs typeface="Courier New" panose="02070309020205020404" pitchFamily="49" charset="0"/>
              </a:rPr>
              <a:t>json</a:t>
            </a:r>
            <a:r>
              <a:rPr lang="de-DE" dirty="0"/>
              <a:t>: </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 &lt;</a:t>
            </a:r>
            <a:r>
              <a:rPr lang="de-DE" dirty="0" err="1">
                <a:latin typeface="Courier New" panose="02070309020205020404" pitchFamily="49" charset="0"/>
                <a:cs typeface="Courier New" panose="02070309020205020404" pitchFamily="49" charset="0"/>
              </a:rPr>
              <a:t>id</a:t>
            </a:r>
            <a:r>
              <a:rPr lang="de-DE" dirty="0">
                <a:latin typeface="Courier New" panose="02070309020205020404" pitchFamily="49" charset="0"/>
                <a:cs typeface="Courier New" panose="02070309020205020404" pitchFamily="49" charset="0"/>
              </a:rPr>
              <a:t>&gt;  }</a:t>
            </a:r>
          </a:p>
          <a:p>
            <a:pPr lvl="3"/>
            <a:r>
              <a:rPr lang="en-US" dirty="0">
                <a:cs typeface="Courier New" panose="02070309020205020404" pitchFamily="49" charset="0"/>
              </a:rPr>
              <a:t>R</a:t>
            </a:r>
            <a:r>
              <a:rPr lang="de-DE" dirty="0" err="1">
                <a:cs typeface="Courier New" panose="02070309020205020404" pitchFamily="49" charset="0"/>
              </a:rPr>
              <a:t>esponse</a:t>
            </a:r>
            <a:r>
              <a:rPr lang="de-DE" dirty="0">
                <a:cs typeface="Courier New" panose="02070309020205020404" pitchFamily="49" charset="0"/>
              </a:rPr>
              <a:t> </a:t>
            </a:r>
            <a:r>
              <a:rPr lang="de-DE" dirty="0" err="1">
                <a:cs typeface="Courier New" panose="02070309020205020404" pitchFamily="49" charset="0"/>
              </a:rPr>
              <a:t>status</a:t>
            </a:r>
            <a:r>
              <a:rPr lang="de-DE" dirty="0">
                <a:cs typeface="Courier New" panose="02070309020205020404" pitchFamily="49" charset="0"/>
              </a:rPr>
              <a:t> </a:t>
            </a:r>
            <a:r>
              <a:rPr lang="de-DE" dirty="0" err="1">
                <a:cs typeface="Courier New" panose="02070309020205020404" pitchFamily="49" charset="0"/>
              </a:rPr>
              <a:t>codes</a:t>
            </a:r>
            <a:r>
              <a:rPr lang="de-DE" dirty="0">
                <a:cs typeface="Courier New" panose="02070309020205020404" pitchFamily="49" charset="0"/>
              </a:rPr>
              <a:t>: 200, 400 </a:t>
            </a:r>
          </a:p>
          <a:p>
            <a:pPr lvl="3"/>
            <a:endParaRPr lang="en-US" dirty="0"/>
          </a:p>
          <a:p>
            <a:pPr lvl="2"/>
            <a:endParaRPr lang="en-US" dirty="0"/>
          </a:p>
          <a:p>
            <a:pPr lvl="2"/>
            <a:endParaRPr lang="de-DE" dirty="0"/>
          </a:p>
        </p:txBody>
      </p:sp>
    </p:spTree>
    <p:extLst>
      <p:ext uri="{BB962C8B-B14F-4D97-AF65-F5344CB8AC3E}">
        <p14:creationId xmlns:p14="http://schemas.microsoft.com/office/powerpoint/2010/main" val="2503670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a:t>Energy generation</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2633174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D05B-AA34-4B4C-8CC7-B1FD25CEAD9A}"/>
              </a:ext>
            </a:extLst>
          </p:cNvPr>
          <p:cNvSpPr>
            <a:spLocks noGrp="1"/>
          </p:cNvSpPr>
          <p:nvPr>
            <p:ph type="title"/>
          </p:nvPr>
        </p:nvSpPr>
        <p:spPr/>
        <p:txBody>
          <a:bodyPr/>
          <a:lstStyle/>
          <a:p>
            <a:r>
              <a:rPr lang="en-US" dirty="0" err="1"/>
              <a:t>Windturbine</a:t>
            </a:r>
          </a:p>
        </p:txBody>
      </p:sp>
      <p:sp>
        <p:nvSpPr>
          <p:cNvPr id="3" name="Textplatzhalter 2">
            <a:extLst>
              <a:ext uri="{FF2B5EF4-FFF2-40B4-BE49-F238E27FC236}">
                <a16:creationId xmlns:a16="http://schemas.microsoft.com/office/drawing/2014/main" id="{29CB705A-C2FA-4DDD-B217-2432A149FFF1}"/>
              </a:ext>
            </a:extLst>
          </p:cNvPr>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5189422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F576B-73C9-4AA1-811C-FDC0B2D05439}"/>
              </a:ext>
            </a:extLst>
          </p:cNvPr>
          <p:cNvSpPr>
            <a:spLocks noGrp="1"/>
          </p:cNvSpPr>
          <p:nvPr>
            <p:ph type="title"/>
          </p:nvPr>
        </p:nvSpPr>
        <p:spPr/>
        <p:txBody>
          <a:bodyPr/>
          <a:lstStyle/>
          <a:p>
            <a:r>
              <a:rPr lang="en-US" dirty="0" err="1"/>
              <a:t>Windturbine</a:t>
            </a:r>
          </a:p>
        </p:txBody>
      </p:sp>
      <p:sp>
        <p:nvSpPr>
          <p:cNvPr id="3" name="Datumsplatzhalter 2">
            <a:extLst>
              <a:ext uri="{FF2B5EF4-FFF2-40B4-BE49-F238E27FC236}">
                <a16:creationId xmlns:a16="http://schemas.microsoft.com/office/drawing/2014/main" id="{12FE7F30-B031-4560-816D-A25DD8D13762}"/>
              </a:ext>
            </a:extLst>
          </p:cNvPr>
          <p:cNvSpPr>
            <a:spLocks noGrp="1"/>
          </p:cNvSpPr>
          <p:nvPr>
            <p:ph type="dt" sz="half" idx="2"/>
          </p:nvPr>
        </p:nvSpPr>
        <p:spPr/>
        <p:txBody>
          <a:bodyPr/>
          <a:lstStyle/>
          <a:p>
            <a:fld id="{55AED9EA-078F-4E5F-A87D-C222390B94C5}" type="datetime1">
              <a:rPr lang="en-US" smtClean="0"/>
              <a:t>11/9/2018</a:t>
            </a:fld>
            <a:endParaRPr lang="en-US"/>
          </a:p>
        </p:txBody>
      </p:sp>
      <p:sp>
        <p:nvSpPr>
          <p:cNvPr id="4" name="Fußzeilenplatzhalter 3">
            <a:extLst>
              <a:ext uri="{FF2B5EF4-FFF2-40B4-BE49-F238E27FC236}">
                <a16:creationId xmlns:a16="http://schemas.microsoft.com/office/drawing/2014/main" id="{E53A2B92-BC12-49E3-A18A-D413B74F5C4D}"/>
              </a:ext>
            </a:extLst>
          </p:cNvPr>
          <p:cNvSpPr>
            <a:spLocks noGrp="1"/>
          </p:cNvSpPr>
          <p:nvPr>
            <p:ph type="ftr" sz="quarter" idx="3"/>
          </p:nvPr>
        </p:nvSpPr>
        <p:spPr/>
        <p:txBody>
          <a:bodyPr/>
          <a:lstStyle/>
          <a:p>
            <a:r>
              <a:rPr lang="de-DE"/>
              <a:t>Smart Energy Systems</a:t>
            </a:r>
            <a:endParaRPr lang="en-US"/>
          </a:p>
        </p:txBody>
      </p:sp>
      <p:sp>
        <p:nvSpPr>
          <p:cNvPr id="5" name="Foliennummernplatzhalter 4">
            <a:extLst>
              <a:ext uri="{FF2B5EF4-FFF2-40B4-BE49-F238E27FC236}">
                <a16:creationId xmlns:a16="http://schemas.microsoft.com/office/drawing/2014/main" id="{84AB002B-7A4F-4918-9325-066835A97BFC}"/>
              </a:ext>
            </a:extLst>
          </p:cNvPr>
          <p:cNvSpPr>
            <a:spLocks noGrp="1"/>
          </p:cNvSpPr>
          <p:nvPr>
            <p:ph type="sldNum" sz="quarter" idx="4"/>
          </p:nvPr>
        </p:nvSpPr>
        <p:spPr/>
        <p:txBody>
          <a:bodyPr/>
          <a:lstStyle/>
          <a:p>
            <a:fld id="{860CA8AD-EDD7-4639-9B75-4CED81BEA940}" type="slidenum">
              <a:rPr lang="en-US" smtClean="0"/>
              <a:pPr/>
              <a:t>9</a:t>
            </a:fld>
            <a:endParaRPr lang="en-US"/>
          </a:p>
        </p:txBody>
      </p:sp>
      <p:sp>
        <p:nvSpPr>
          <p:cNvPr id="6" name="Inhaltsplatzhalter 5">
            <a:extLst>
              <a:ext uri="{FF2B5EF4-FFF2-40B4-BE49-F238E27FC236}">
                <a16:creationId xmlns:a16="http://schemas.microsoft.com/office/drawing/2014/main" id="{A346FCE4-C325-469C-A6B4-5C5A706CF6EE}"/>
              </a:ext>
            </a:extLst>
          </p:cNvPr>
          <p:cNvSpPr>
            <a:spLocks noGrp="1"/>
          </p:cNvSpPr>
          <p:nvPr>
            <p:ph sz="quarter" idx="15"/>
          </p:nvPr>
        </p:nvSpPr>
        <p:spPr/>
        <p:txBody>
          <a:bodyPr vert="horz" lIns="182880" tIns="146304" rIns="182880" bIns="146304" rtlCol="0" anchor="t">
            <a:noAutofit/>
          </a:bodyPr>
          <a:lstStyle/>
          <a:p>
            <a:pPr lvl="1"/>
            <a:r>
              <a:rPr lang="en-US" dirty="0">
                <a:cs typeface="Segoe UI"/>
              </a:rPr>
              <a:t>Energy produced:</a:t>
            </a:r>
          </a:p>
          <a:p>
            <a:pPr marL="457200" lvl="1" indent="-457200">
              <a:buChar char="•"/>
            </a:pPr>
            <a:r>
              <a:rPr lang="en-US" dirty="0">
                <a:cs typeface="Segoe UI"/>
              </a:rPr>
              <a:t>0.5 * </a:t>
            </a:r>
            <a:r>
              <a:rPr lang="en-US" dirty="0" err="1">
                <a:cs typeface="Segoe UI"/>
              </a:rPr>
              <a:t>areaSwept</a:t>
            </a:r>
            <a:r>
              <a:rPr lang="en-US" dirty="0">
                <a:cs typeface="Segoe UI"/>
              </a:rPr>
              <a:t> * </a:t>
            </a:r>
            <a:r>
              <a:rPr lang="en-US" dirty="0" err="1">
                <a:cs typeface="Segoe UI"/>
              </a:rPr>
              <a:t>moistAirDensity</a:t>
            </a:r>
            <a:r>
              <a:rPr lang="en-US" dirty="0">
                <a:cs typeface="Segoe UI"/>
              </a:rPr>
              <a:t> * windSpeed^3 * </a:t>
            </a:r>
            <a:r>
              <a:rPr lang="en-US" dirty="0" err="1">
                <a:cs typeface="Segoe UI"/>
              </a:rPr>
              <a:t>efficiencyCoefficient</a:t>
            </a:r>
            <a:endParaRPr lang="en-US" dirty="0">
              <a:cs typeface="Segoe UI"/>
            </a:endParaRPr>
          </a:p>
          <a:p>
            <a:pPr marL="457200" lvl="1" indent="-457200">
              <a:buChar char="•"/>
            </a:pPr>
            <a:endParaRPr lang="en-US" dirty="0">
              <a:cs typeface="Segoe UI"/>
            </a:endParaRPr>
          </a:p>
          <a:p>
            <a:pPr marL="457200" lvl="1" indent="-457200"/>
            <a:r>
              <a:rPr lang="en-US" dirty="0">
                <a:cs typeface="Segoe UI"/>
              </a:rPr>
              <a:t>Area swept:</a:t>
            </a:r>
          </a:p>
          <a:p>
            <a:pPr marL="457200" lvl="1" indent="-457200">
              <a:buChar char="•"/>
            </a:pPr>
            <a:r>
              <a:rPr lang="en-US" dirty="0">
                <a:cs typeface="Segoe UI"/>
              </a:rPr>
              <a:t>r^2 * PI</a:t>
            </a:r>
          </a:p>
          <a:p>
            <a:pPr marL="457200" lvl="1" indent="-457200"/>
            <a:endParaRPr lang="en-US" dirty="0">
              <a:cs typeface="Segoe UI"/>
            </a:endParaRPr>
          </a:p>
          <a:p>
            <a:pPr marL="457200" lvl="1" indent="-457200"/>
            <a:r>
              <a:rPr lang="en-US" dirty="0">
                <a:cs typeface="Segoe UI"/>
              </a:rPr>
              <a:t>Windspeed and </a:t>
            </a:r>
            <a:r>
              <a:rPr lang="en-US" dirty="0" err="1">
                <a:cs typeface="Segoe UI"/>
              </a:rPr>
              <a:t>efficiencyCoefficient</a:t>
            </a:r>
            <a:r>
              <a:rPr lang="en-US" dirty="0">
                <a:cs typeface="Segoe UI"/>
              </a:rPr>
              <a:t> :</a:t>
            </a:r>
          </a:p>
          <a:p>
            <a:pPr marL="457200" lvl="1" indent="-457200">
              <a:buChar char="•"/>
            </a:pPr>
            <a:r>
              <a:rPr lang="en-US" dirty="0">
                <a:cs typeface="Segoe UI"/>
              </a:rPr>
              <a:t>User Input</a:t>
            </a:r>
          </a:p>
          <a:p>
            <a:pPr marL="456565" lvl="2" indent="-227965"/>
            <a:endParaRPr lang="en-US" dirty="0">
              <a:cs typeface="Segoe UI"/>
            </a:endParaRPr>
          </a:p>
          <a:p>
            <a:pPr marL="456565" lvl="2" indent="-227965"/>
            <a:endParaRPr lang="en-US" dirty="0">
              <a:cs typeface="Segoe UI"/>
            </a:endParaRPr>
          </a:p>
          <a:p>
            <a:pPr marL="456565" lvl="2" indent="-227965"/>
            <a:endParaRPr lang="de-DE" dirty="0">
              <a:cs typeface="Segoe UI"/>
            </a:endParaRPr>
          </a:p>
        </p:txBody>
      </p:sp>
    </p:spTree>
    <p:extLst>
      <p:ext uri="{BB962C8B-B14F-4D97-AF65-F5344CB8AC3E}">
        <p14:creationId xmlns:p14="http://schemas.microsoft.com/office/powerpoint/2010/main" val="3080638268"/>
      </p:ext>
    </p:extLst>
  </p:cSld>
  <p:clrMapOvr>
    <a:masterClrMapping/>
  </p:clrMapOvr>
  <p:transition>
    <p:fade/>
  </p:transition>
</p:sld>
</file>

<file path=ppt/theme/theme1.xml><?xml version="1.0" encoding="utf-8"?>
<a:theme xmlns:a="http://schemas.openxmlformats.org/drawingml/2006/main" name="Templa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purl.org/dc/elements/1.1/"/>
    <ds:schemaRef ds:uri="http://schemas.microsoft.com/office/infopath/2007/PartnerControls"/>
    <ds:schemaRef ds:uri="http://schemas.microsoft.com/office/2006/metadata/properties"/>
    <ds:schemaRef ds:uri="http://purl.org/dc/terms/"/>
    <ds:schemaRef ds:uri="http://schemas.openxmlformats.org/package/2006/metadata/core-properties"/>
    <ds:schemaRef ds:uri="8b529f77-48ab-4581-b468-93f09345b8aa"/>
    <ds:schemaRef ds:uri="http://schemas.microsoft.com/office/2006/documentManagement/typ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874</Words>
  <Application>Microsoft Office PowerPoint</Application>
  <PresentationFormat>Benutzerdefiniert</PresentationFormat>
  <Paragraphs>181</Paragraphs>
  <Slides>23</Slides>
  <Notes>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Calibri</vt:lpstr>
      <vt:lpstr>Cambria Math</vt:lpstr>
      <vt:lpstr>Courier New</vt:lpstr>
      <vt:lpstr>Segoe UI</vt:lpstr>
      <vt:lpstr>Segoe UI Light</vt:lpstr>
      <vt:lpstr>Template</vt:lpstr>
      <vt:lpstr>Supply Side and Demand Side</vt:lpstr>
      <vt:lpstr>Weather Service</vt:lpstr>
      <vt:lpstr>Weather Service</vt:lpstr>
      <vt:lpstr>Weather Service</vt:lpstr>
      <vt:lpstr>WeatherCollector</vt:lpstr>
      <vt:lpstr>WeatherCollector</vt:lpstr>
      <vt:lpstr>Energy generation</vt:lpstr>
      <vt:lpstr>Windturbine</vt:lpstr>
      <vt:lpstr>Windturbine</vt:lpstr>
      <vt:lpstr>Windturbine</vt:lpstr>
      <vt:lpstr>Windturbine</vt:lpstr>
      <vt:lpstr>Photovoltaic</vt:lpstr>
      <vt:lpstr>Photovoltaic</vt:lpstr>
      <vt:lpstr>Photovoltaic</vt:lpstr>
      <vt:lpstr>Photovoltaic</vt:lpstr>
      <vt:lpstr>Photovoltaic</vt:lpstr>
      <vt:lpstr>Battery</vt:lpstr>
      <vt:lpstr>Battery</vt:lpstr>
      <vt:lpstr>Demand side</vt:lpstr>
      <vt:lpstr>Demand side</vt:lpstr>
      <vt:lpstr>Home</vt:lpstr>
      <vt:lpstr>Office building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Röhrdanz</dc:creator>
  <cp:lastModifiedBy>Dominik Wagner</cp:lastModifiedBy>
  <cp:revision>999</cp:revision>
  <dcterms:created xsi:type="dcterms:W3CDTF">2014-10-19T00:50:50Z</dcterms:created>
  <dcterms:modified xsi:type="dcterms:W3CDTF">2018-11-09T01:29:33Z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