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26"/>
  </p:notesMasterIdLst>
  <p:handoutMasterIdLst>
    <p:handoutMasterId r:id="rId27"/>
  </p:handoutMasterIdLst>
  <p:sldIdLst>
    <p:sldId id="256" r:id="rId5"/>
    <p:sldId id="269" r:id="rId6"/>
    <p:sldId id="270" r:id="rId7"/>
    <p:sldId id="271" r:id="rId8"/>
    <p:sldId id="272" r:id="rId9"/>
    <p:sldId id="273" r:id="rId10"/>
    <p:sldId id="268" r:id="rId11"/>
    <p:sldId id="275" r:id="rId12"/>
    <p:sldId id="276" r:id="rId13"/>
    <p:sldId id="278" r:id="rId14"/>
    <p:sldId id="277" r:id="rId15"/>
    <p:sldId id="280" r:id="rId16"/>
    <p:sldId id="282" r:id="rId17"/>
    <p:sldId id="283" r:id="rId18"/>
    <p:sldId id="284" r:id="rId19"/>
    <p:sldId id="285" r:id="rId20"/>
    <p:sldId id="287" r:id="rId21"/>
    <p:sldId id="286" r:id="rId22"/>
    <p:sldId id="288" r:id="rId23"/>
    <p:sldId id="289" r:id="rId24"/>
    <p:sldId id="258" r:id="rId25"/>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Oliver Röhrdanz" initials="OR" lastIdx="1" clrIdx="2">
    <p:extLst>
      <p:ext uri="{19B8F6BF-5375-455C-9EA6-DF929625EA0E}">
        <p15:presenceInfo xmlns:p15="http://schemas.microsoft.com/office/powerpoint/2012/main" userId="1e76af45709ca4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04040"/>
    <a:srgbClr val="323232"/>
    <a:srgbClr val="1E1E1E"/>
    <a:srgbClr val="505050"/>
    <a:srgbClr val="00BCF2"/>
    <a:srgbClr val="FFFFFF"/>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394" autoAdjust="0"/>
  </p:normalViewPr>
  <p:slideViewPr>
    <p:cSldViewPr>
      <p:cViewPr varScale="1">
        <p:scale>
          <a:sx n="72" d="100"/>
          <a:sy n="72" d="100"/>
        </p:scale>
        <p:origin x="402" y="78"/>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87" d="100"/>
          <a:sy n="87" d="100"/>
        </p:scale>
        <p:origin x="37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8DF2B2-8B36-471B-8BD4-E1A441485710}" type="datetime1">
              <a:rPr lang="en-US" smtClean="0">
                <a:latin typeface="Segoe UI" pitchFamily="34" charset="0"/>
              </a:rPr>
              <a:t>11/8/2018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B7E488-A2B7-4DFF-BB0C-7FE809FBD274}" type="datetime1">
              <a:rPr lang="en-US" smtClean="0"/>
              <a:t>11/8/2018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82996C8-0FB7-4AF3-9E1C-9C46E76A0E1D}" type="datetime1">
              <a:rPr lang="en-US" smtClean="0"/>
              <a:t>11/8/2018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35182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a:t>Click to edit master title style</a:t>
            </a:r>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a:t>Click to edit master title style</a:t>
            </a:r>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ED9EA-078F-4E5F-A87D-C222390B94C5}" type="datetime1">
              <a:rPr lang="en-US" smtClean="0"/>
              <a:t>11/8/2018</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
        <p:nvSpPr>
          <p:cNvPr id="16" name="Date Placeholder 3"/>
          <p:cNvSpPr txBox="1">
            <a:spLocks/>
          </p:cNvSpPr>
          <p:nvPr userDrawn="1"/>
        </p:nvSpPr>
        <p:spPr>
          <a:xfrm>
            <a:off x="640487" y="6515100"/>
            <a:ext cx="32917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 Markus Zilch, Dominik Wagner</a:t>
            </a:r>
          </a:p>
        </p:txBody>
      </p:sp>
      <p:sp>
        <p:nvSpPr>
          <p:cNvPr id="9" name="Content Placeholder 13"/>
          <p:cNvSpPr>
            <a:spLocks noGrp="1"/>
          </p:cNvSpPr>
          <p:nvPr>
            <p:ph sz="quarter" idx="15"/>
          </p:nvPr>
        </p:nvSpPr>
        <p:spPr>
          <a:xfrm>
            <a:off x="286797" y="1684255"/>
            <a:ext cx="11875040"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317547"/>
      </p:ext>
    </p:extLst>
  </p:cSld>
  <p:clrMapOvr>
    <a:masterClrMapping/>
  </p:clrMapOvr>
  <p:transition>
    <p:fade/>
  </p:transition>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F5D87-DC9B-4B34-94F7-34F7869934B7}" type="datetime1">
              <a:rPr lang="en-US" smtClean="0"/>
              <a:t>11/8/2018</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
        <p:nvSpPr>
          <p:cNvPr id="17" name="Date Placeholder 3"/>
          <p:cNvSpPr txBox="1">
            <a:spLocks/>
          </p:cNvSpPr>
          <p:nvPr userDrawn="1"/>
        </p:nvSpPr>
        <p:spPr>
          <a:xfrm>
            <a:off x="640487" y="6515100"/>
            <a:ext cx="28345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a:t>
            </a:r>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a:t>Click to edit master title style</a:t>
            </a:r>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Tree>
    <p:extLst>
      <p:ext uri="{BB962C8B-B14F-4D97-AF65-F5344CB8AC3E}">
        <p14:creationId xmlns:p14="http://schemas.microsoft.com/office/powerpoint/2010/main" val="8655377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Content Placeholder 13"/>
          <p:cNvSpPr>
            <a:spLocks noGrp="1"/>
          </p:cNvSpPr>
          <p:nvPr>
            <p:ph sz="quarter" idx="15"/>
          </p:nvPr>
        </p:nvSpPr>
        <p:spPr>
          <a:xfrm>
            <a:off x="286797" y="1684255"/>
            <a:ext cx="5668963"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B9885-F48A-40D7-A2B1-41FF67D1934C}" type="datetime1">
              <a:rPr lang="en-US" smtClean="0"/>
              <a:t>11/8/2018</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
        <p:nvSpPr>
          <p:cNvPr id="17" name="Date Placeholder 3"/>
          <p:cNvSpPr txBox="1">
            <a:spLocks/>
          </p:cNvSpPr>
          <p:nvPr userDrawn="1"/>
        </p:nvSpPr>
        <p:spPr>
          <a:xfrm>
            <a:off x="640487" y="6515100"/>
            <a:ext cx="28345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a:t>
            </a:r>
          </a:p>
        </p:txBody>
      </p:sp>
    </p:spTree>
    <p:extLst>
      <p:ext uri="{BB962C8B-B14F-4D97-AF65-F5344CB8AC3E}">
        <p14:creationId xmlns:p14="http://schemas.microsoft.com/office/powerpoint/2010/main" val="21126489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36813-934E-4E95-B30A-F5C374F28E1F}" type="datetime1">
              <a:rPr lang="en-US" smtClean="0"/>
              <a:t>11/8/2018</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400" r:id="rId5"/>
    <p:sldLayoutId id="2147484401" r:id="rId6"/>
    <p:sldLayoutId id="2147484402" r:id="rId7"/>
  </p:sldLayoutIdLst>
  <p:transition>
    <p:fade/>
  </p:transition>
  <p:hf hdr="0"/>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pi.weatherbit.io/v2.0/forecast/hourly" TargetMode="External"/><Relationship Id="rId2" Type="http://schemas.openxmlformats.org/officeDocument/2006/relationships/hyperlink" Target="https://api.weatherbit.io/v2.0/curr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Practical Course: Smart Energy Systems</a:t>
            </a:r>
            <a:br>
              <a:rPr lang="en-US" dirty="0"/>
            </a:br>
            <a:r>
              <a:rPr lang="en-US" dirty="0"/>
              <a:t>Sandro Speth, Markus Zilch, Dominik Wagner</a:t>
            </a:r>
          </a:p>
        </p:txBody>
      </p:sp>
      <p:sp>
        <p:nvSpPr>
          <p:cNvPr id="3" name="Title 2"/>
          <p:cNvSpPr>
            <a:spLocks noGrp="1"/>
          </p:cNvSpPr>
          <p:nvPr>
            <p:ph type="title"/>
          </p:nvPr>
        </p:nvSpPr>
        <p:spPr/>
        <p:txBody>
          <a:bodyPr/>
          <a:lstStyle/>
          <a:p>
            <a:r>
              <a:rPr lang="en-US" dirty="0"/>
              <a:t>Supply Side and Demand Side</a:t>
            </a:r>
          </a:p>
        </p:txBody>
      </p:sp>
    </p:spTree>
    <p:extLst>
      <p:ext uri="{BB962C8B-B14F-4D97-AF65-F5344CB8AC3E}">
        <p14:creationId xmlns:p14="http://schemas.microsoft.com/office/powerpoint/2010/main" val="29538301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10</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lvl="1"/>
            <a:r>
              <a:rPr lang="en-US" dirty="0">
                <a:cs typeface="Segoe UI"/>
              </a:rPr>
              <a:t>Moist air density:</a:t>
            </a:r>
          </a:p>
          <a:p>
            <a:pPr lvl="1"/>
            <a:endParaRPr lang="en-US" dirty="0">
              <a:cs typeface="Segoe UI"/>
            </a:endParaRPr>
          </a:p>
          <a:p>
            <a:pPr marL="457200" lvl="1" indent="-457200">
              <a:buChar char="•"/>
            </a:pPr>
            <a:r>
              <a:rPr lang="en-US" dirty="0">
                <a:cs typeface="Segoe UI"/>
              </a:rPr>
              <a:t>Compound of dry air and water vapor and their respective densities</a:t>
            </a:r>
          </a:p>
          <a:p>
            <a:pPr marL="457200" lvl="1" indent="-457200">
              <a:buChar char="•"/>
            </a:pPr>
            <a:r>
              <a:rPr lang="en-US" dirty="0">
                <a:cs typeface="Segoe UI"/>
              </a:rPr>
              <a:t>Depends on:</a:t>
            </a:r>
          </a:p>
          <a:p>
            <a:pPr marL="739140" lvl="3" indent="-281940"/>
            <a:r>
              <a:rPr lang="en-US" dirty="0">
                <a:cs typeface="Segoe UI"/>
              </a:rPr>
              <a:t>Temperature</a:t>
            </a:r>
          </a:p>
          <a:p>
            <a:pPr marL="739140" lvl="3" indent="-281940"/>
            <a:r>
              <a:rPr lang="en-US" dirty="0">
                <a:cs typeface="Segoe UI"/>
              </a:rPr>
              <a:t>Pressure</a:t>
            </a:r>
          </a:p>
          <a:p>
            <a:pPr marL="739140" lvl="3" indent="-281940"/>
            <a:r>
              <a:rPr lang="en-US" dirty="0">
                <a:cs typeface="Segoe UI"/>
              </a:rPr>
              <a:t>Relative humidity</a:t>
            </a:r>
          </a:p>
          <a:p>
            <a:pPr marL="457200" lvl="1" indent="-457200">
              <a:buChar char="•"/>
            </a:pPr>
            <a:r>
              <a:rPr lang="en-US" dirty="0">
                <a:cs typeface="Segoe UI"/>
              </a:rPr>
              <a:t>Formula: </a:t>
            </a:r>
            <a:r>
              <a:rPr lang="en-US" dirty="0" err="1">
                <a:cs typeface="Segoe UI"/>
              </a:rPr>
              <a:t>d_humid</a:t>
            </a:r>
            <a:r>
              <a:rPr lang="en-US" dirty="0">
                <a:cs typeface="Segoe UI"/>
              </a:rPr>
              <a:t>  = </a:t>
            </a:r>
            <a:r>
              <a:rPr lang="en-US" dirty="0" err="1">
                <a:cs typeface="Segoe UI"/>
              </a:rPr>
              <a:t>p_dry</a:t>
            </a:r>
            <a:r>
              <a:rPr lang="en-US" dirty="0">
                <a:cs typeface="Segoe UI"/>
              </a:rPr>
              <a:t>/(</a:t>
            </a:r>
            <a:r>
              <a:rPr lang="en-US" dirty="0" err="1">
                <a:cs typeface="Segoe UI"/>
              </a:rPr>
              <a:t>R_dry</a:t>
            </a:r>
            <a:r>
              <a:rPr lang="en-US" dirty="0">
                <a:cs typeface="Segoe UI"/>
              </a:rPr>
              <a:t> * T) + </a:t>
            </a:r>
            <a:r>
              <a:rPr lang="en-US" dirty="0" err="1">
                <a:cs typeface="Segoe UI"/>
              </a:rPr>
              <a:t>p_vapor</a:t>
            </a:r>
            <a:r>
              <a:rPr lang="en-US" dirty="0">
                <a:cs typeface="Segoe UI"/>
              </a:rPr>
              <a:t>/(</a:t>
            </a:r>
            <a:r>
              <a:rPr lang="en-US" dirty="0" err="1">
                <a:cs typeface="Segoe UI"/>
              </a:rPr>
              <a:t>R_vapor</a:t>
            </a:r>
            <a:r>
              <a:rPr lang="en-US" dirty="0">
                <a:cs typeface="Segoe UI"/>
              </a:rPr>
              <a:t> * T)</a:t>
            </a:r>
          </a:p>
          <a:p>
            <a:pPr marL="739140" lvl="3" indent="-281940"/>
            <a:r>
              <a:rPr lang="en-US" dirty="0">
                <a:cs typeface="Segoe UI"/>
              </a:rPr>
              <a:t>d = density</a:t>
            </a:r>
          </a:p>
          <a:p>
            <a:pPr marL="739140" lvl="3" indent="-281940"/>
            <a:r>
              <a:rPr lang="en-US" dirty="0">
                <a:cs typeface="Segoe UI"/>
              </a:rPr>
              <a:t>p = pressure</a:t>
            </a:r>
          </a:p>
          <a:p>
            <a:pPr lvl="3"/>
            <a:r>
              <a:rPr lang="en-US" dirty="0">
                <a:cs typeface="Segoe UI"/>
              </a:rPr>
              <a:t>R = specific gas constant</a:t>
            </a:r>
          </a:p>
          <a:p>
            <a:pPr marL="456565" lvl="2" indent="-227965"/>
            <a:endParaRPr lang="en-US" dirty="0">
              <a:cs typeface="Segoe UI"/>
            </a:endParaRPr>
          </a:p>
          <a:p>
            <a:pPr marL="456565" lvl="2" indent="-227965"/>
            <a:endParaRPr lang="en-US" dirty="0">
              <a:cs typeface="Segoe UI"/>
            </a:endParaRPr>
          </a:p>
          <a:p>
            <a:pPr marL="456565" lvl="2" indent="-227965"/>
            <a:endParaRPr lang="de-DE" dirty="0">
              <a:cs typeface="Segoe UI"/>
            </a:endParaRPr>
          </a:p>
        </p:txBody>
      </p:sp>
    </p:spTree>
    <p:extLst>
      <p:ext uri="{BB962C8B-B14F-4D97-AF65-F5344CB8AC3E}">
        <p14:creationId xmlns:p14="http://schemas.microsoft.com/office/powerpoint/2010/main" val="306610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11</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Partial pressure of dry air and water vapor:</a:t>
            </a:r>
          </a:p>
          <a:p>
            <a:pPr marL="456565" lvl="2" indent="-227965"/>
            <a:r>
              <a:rPr lang="en-US" sz="2800" dirty="0">
                <a:cs typeface="Segoe UI"/>
              </a:rPr>
              <a:t>Total pressure -&gt; Partial pressure of dry air + partial pressure of water vapor</a:t>
            </a:r>
          </a:p>
          <a:p>
            <a:pPr marL="456565" lvl="2" indent="-227965"/>
            <a:r>
              <a:rPr lang="en-US" sz="2800" dirty="0">
                <a:cs typeface="Segoe UI"/>
              </a:rPr>
              <a:t>Partial vapor pressure computable with the formula:</a:t>
            </a:r>
          </a:p>
          <a:p>
            <a:pPr marL="739140" lvl="3" indent="-281940"/>
            <a:r>
              <a:rPr lang="en-US" sz="2400" dirty="0">
                <a:cs typeface="Segoe UI"/>
              </a:rPr>
              <a:t>Relative Humidity * saturated vapor pressure</a:t>
            </a:r>
          </a:p>
          <a:p>
            <a:pPr marL="456565" lvl="2" indent="-227965"/>
            <a:r>
              <a:rPr lang="en-US" sz="2800" dirty="0">
                <a:cs typeface="Segoe UI"/>
              </a:rPr>
              <a:t>Partial dry air pressure:</a:t>
            </a:r>
          </a:p>
          <a:p>
            <a:pPr marL="739140" lvl="3" indent="-281940"/>
            <a:r>
              <a:rPr lang="en-US" sz="2400" dirty="0">
                <a:cs typeface="Segoe UI"/>
              </a:rPr>
              <a:t>Measured air pressure – partial vapor pressure</a:t>
            </a:r>
          </a:p>
          <a:p>
            <a:pPr marL="456565" lvl="2" indent="-227965"/>
            <a:r>
              <a:rPr lang="en-US" sz="2800" dirty="0">
                <a:cs typeface="Segoe UI"/>
              </a:rPr>
              <a:t>Saturated vapor pressure:</a:t>
            </a:r>
          </a:p>
          <a:p>
            <a:pPr marL="457200" lvl="3" indent="0">
              <a:buNone/>
            </a:pPr>
            <a:r>
              <a:rPr lang="en-US" sz="2400" dirty="0">
                <a:cs typeface="Segoe UI"/>
              </a:rPr>
              <a:t>=&gt; Herman </a:t>
            </a:r>
            <a:r>
              <a:rPr lang="en-US" sz="2400" dirty="0" err="1">
                <a:cs typeface="Segoe UI"/>
              </a:rPr>
              <a:t>Wobus</a:t>
            </a:r>
            <a:r>
              <a:rPr lang="en-US" sz="2400" dirty="0">
                <a:cs typeface="Segoe UI"/>
              </a:rPr>
              <a:t> equation, only depends on the Temperature and a lot of constants</a:t>
            </a:r>
          </a:p>
        </p:txBody>
      </p:sp>
    </p:spTree>
    <p:extLst>
      <p:ext uri="{BB962C8B-B14F-4D97-AF65-F5344CB8AC3E}">
        <p14:creationId xmlns:p14="http://schemas.microsoft.com/office/powerpoint/2010/main" val="3117064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Photovoltaic</a:t>
            </a:r>
            <a:endParaRPr lang="en-US" dirty="0">
              <a:cs typeface="Segoe UI Light"/>
            </a:endParaRP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2671232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13</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Energy generated:</a:t>
            </a:r>
          </a:p>
          <a:p>
            <a:pPr marL="456565" lvl="2" indent="-227965"/>
            <a:r>
              <a:rPr lang="en-US" sz="2800" dirty="0">
                <a:solidFill>
                  <a:srgbClr val="000000"/>
                </a:solidFill>
                <a:cs typeface="Segoe UI"/>
              </a:rPr>
              <a:t>module area * solar panel yield * performance ratio * solar radiation incident</a:t>
            </a:r>
          </a:p>
          <a:p>
            <a:pPr marL="228600" lvl="2" indent="0">
              <a:buNone/>
            </a:pPr>
            <a:r>
              <a:rPr lang="en-US" sz="2800" dirty="0" err="1">
                <a:solidFill>
                  <a:srgbClr val="000000"/>
                </a:solidFill>
                <a:cs typeface="Segoe UI"/>
              </a:rPr>
              <a:t>Userinputs</a:t>
            </a:r>
            <a:r>
              <a:rPr lang="en-US" sz="2800" dirty="0">
                <a:solidFill>
                  <a:srgbClr val="000000"/>
                </a:solidFill>
                <a:cs typeface="Segoe UI"/>
              </a:rPr>
              <a:t>:</a:t>
            </a:r>
          </a:p>
          <a:p>
            <a:pPr marL="685800" lvl="2" indent="-457200"/>
            <a:r>
              <a:rPr lang="en-US" sz="2800" dirty="0">
                <a:solidFill>
                  <a:srgbClr val="000000"/>
                </a:solidFill>
                <a:cs typeface="Segoe UI"/>
              </a:rPr>
              <a:t>Module area and Watt peak</a:t>
            </a:r>
          </a:p>
          <a:p>
            <a:pPr marL="228600" lvl="2" indent="0">
              <a:buNone/>
            </a:pPr>
            <a:r>
              <a:rPr lang="en-US" sz="2800" dirty="0">
                <a:solidFill>
                  <a:srgbClr val="000000"/>
                </a:solidFill>
                <a:cs typeface="Segoe UI"/>
              </a:rPr>
              <a:t>Depends on:</a:t>
            </a:r>
          </a:p>
          <a:p>
            <a:pPr marL="456565" lvl="2" indent="-227965"/>
            <a:r>
              <a:rPr lang="en-US" sz="2800" dirty="0">
                <a:solidFill>
                  <a:srgbClr val="000000"/>
                </a:solidFill>
                <a:cs typeface="Segoe UI"/>
              </a:rPr>
              <a:t>Temperature</a:t>
            </a:r>
          </a:p>
          <a:p>
            <a:pPr marL="456565" lvl="2" indent="-227965"/>
            <a:r>
              <a:rPr lang="en-US" sz="2800" dirty="0">
                <a:solidFill>
                  <a:srgbClr val="000000"/>
                </a:solidFill>
                <a:cs typeface="Segoe UI"/>
              </a:rPr>
              <a:t>Solar radiation</a:t>
            </a:r>
          </a:p>
          <a:p>
            <a:pPr marL="456565" lvl="2" indent="-227965"/>
            <a:r>
              <a:rPr lang="en-US" sz="2800" dirty="0">
                <a:solidFill>
                  <a:srgbClr val="000000"/>
                </a:solidFill>
                <a:cs typeface="Segoe UI"/>
              </a:rPr>
              <a:t>Day of the year</a:t>
            </a:r>
          </a:p>
        </p:txBody>
      </p:sp>
    </p:spTree>
    <p:extLst>
      <p:ext uri="{BB962C8B-B14F-4D97-AF65-F5344CB8AC3E}">
        <p14:creationId xmlns:p14="http://schemas.microsoft.com/office/powerpoint/2010/main" val="19823326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14</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Solar panel yield is the percentage of:</a:t>
            </a:r>
          </a:p>
          <a:p>
            <a:pPr marL="685800" lvl="2" indent="-457200"/>
            <a:r>
              <a:rPr lang="en-US" sz="2800" dirty="0">
                <a:solidFill>
                  <a:srgbClr val="000000"/>
                </a:solidFill>
                <a:cs typeface="Segoe UI"/>
              </a:rPr>
              <a:t>Watt peak in kW / module area in m^2</a:t>
            </a:r>
          </a:p>
          <a:p>
            <a:pPr marL="228600" lvl="2" indent="0">
              <a:buNone/>
            </a:pPr>
            <a:endParaRPr lang="en-US" sz="2800" dirty="0">
              <a:solidFill>
                <a:srgbClr val="000000"/>
              </a:solidFill>
              <a:cs typeface="Segoe UI"/>
            </a:endParaRPr>
          </a:p>
          <a:p>
            <a:pPr marL="228600" lvl="2" indent="0">
              <a:buNone/>
            </a:pPr>
            <a:r>
              <a:rPr lang="en-US" sz="2800" dirty="0">
                <a:solidFill>
                  <a:srgbClr val="000000"/>
                </a:solidFill>
                <a:cs typeface="Segoe UI"/>
              </a:rPr>
              <a:t>Performance ratio:</a:t>
            </a:r>
          </a:p>
          <a:p>
            <a:pPr marL="685800" lvl="2" indent="-457200"/>
            <a:r>
              <a:rPr lang="en-US" sz="2800" dirty="0">
                <a:solidFill>
                  <a:srgbClr val="000000"/>
                </a:solidFill>
                <a:cs typeface="Segoe UI"/>
              </a:rPr>
              <a:t>All other losses combined + temperature loss</a:t>
            </a:r>
          </a:p>
          <a:p>
            <a:pPr marL="685800" lvl="2" indent="-457200"/>
            <a:endParaRPr lang="en-US" sz="2800" dirty="0">
              <a:solidFill>
                <a:srgbClr val="000000"/>
              </a:solidFill>
              <a:cs typeface="Segoe UI"/>
            </a:endParaRPr>
          </a:p>
          <a:p>
            <a:pPr marL="228600" lvl="2" indent="0">
              <a:buNone/>
            </a:pPr>
            <a:r>
              <a:rPr lang="en-US" sz="2800" dirty="0">
                <a:solidFill>
                  <a:srgbClr val="000000"/>
                </a:solidFill>
                <a:cs typeface="Segoe UI"/>
              </a:rPr>
              <a:t>Temperature loss:</a:t>
            </a:r>
          </a:p>
          <a:p>
            <a:pPr marL="685800" lvl="2" indent="-457200"/>
            <a:r>
              <a:rPr lang="en-US" sz="2800" dirty="0">
                <a:solidFill>
                  <a:srgbClr val="000000"/>
                </a:solidFill>
                <a:cs typeface="Segoe UI"/>
              </a:rPr>
              <a:t>Max(T in </a:t>
            </a:r>
            <a:r>
              <a:rPr lang="en-US" sz="2800" dirty="0" err="1">
                <a:solidFill>
                  <a:srgbClr val="000000"/>
                </a:solidFill>
                <a:cs typeface="Segoe UI"/>
              </a:rPr>
              <a:t>celsius</a:t>
            </a:r>
            <a:r>
              <a:rPr lang="en-US" sz="2800" dirty="0">
                <a:solidFill>
                  <a:srgbClr val="000000"/>
                </a:solidFill>
                <a:cs typeface="Segoe UI"/>
              </a:rPr>
              <a:t> * 0.05 , 0)</a:t>
            </a:r>
          </a:p>
        </p:txBody>
      </p:sp>
    </p:spTree>
    <p:extLst>
      <p:ext uri="{BB962C8B-B14F-4D97-AF65-F5344CB8AC3E}">
        <p14:creationId xmlns:p14="http://schemas.microsoft.com/office/powerpoint/2010/main" val="21751128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15</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Solar radiation incident:</a:t>
            </a:r>
          </a:p>
          <a:p>
            <a:pPr marL="456565" lvl="2" indent="-227965"/>
            <a:r>
              <a:rPr lang="en-US" sz="2800" dirty="0" err="1">
                <a:cs typeface="Segoe UI"/>
              </a:rPr>
              <a:t>Solarpanels</a:t>
            </a:r>
            <a:r>
              <a:rPr lang="en-US" sz="2800" dirty="0">
                <a:cs typeface="Segoe UI"/>
              </a:rPr>
              <a:t> are mostly tilted</a:t>
            </a:r>
          </a:p>
          <a:p>
            <a:pPr marL="456565" lvl="2" indent="-227965"/>
            <a:r>
              <a:rPr lang="en-US" sz="2800" dirty="0">
                <a:cs typeface="Segoe UI"/>
              </a:rPr>
              <a:t>Solar radiation is tilted based on the day of the year and the latitude of the measurement</a:t>
            </a:r>
          </a:p>
          <a:p>
            <a:pPr marL="456565" lvl="2" indent="-227965"/>
            <a:r>
              <a:rPr lang="en-US" sz="2800" dirty="0">
                <a:cs typeface="Segoe UI"/>
              </a:rPr>
              <a:t>The solar radiation incident describes the effective solar </a:t>
            </a:r>
            <a:r>
              <a:rPr lang="en-US" sz="2800" dirty="0" err="1">
                <a:cs typeface="Segoe UI"/>
              </a:rPr>
              <a:t>radation</a:t>
            </a:r>
            <a:r>
              <a:rPr lang="en-US" sz="2800" dirty="0">
                <a:cs typeface="Segoe UI"/>
              </a:rPr>
              <a:t> in a tilted surface based on:</a:t>
            </a:r>
          </a:p>
          <a:p>
            <a:pPr marL="739140" lvl="3" indent="-281940"/>
            <a:r>
              <a:rPr lang="en-US" sz="2400" dirty="0">
                <a:cs typeface="Segoe UI"/>
              </a:rPr>
              <a:t>horizontal sun power in W/m^2</a:t>
            </a:r>
          </a:p>
          <a:p>
            <a:pPr marL="739140" lvl="3" indent="-281940"/>
            <a:r>
              <a:rPr lang="en-US" sz="2400" dirty="0">
                <a:cs typeface="Segoe UI"/>
              </a:rPr>
              <a:t>Elevation angle alpha</a:t>
            </a:r>
          </a:p>
          <a:p>
            <a:pPr marL="739140" lvl="3" indent="-281940"/>
            <a:r>
              <a:rPr lang="en-US" sz="2400" dirty="0" err="1">
                <a:cs typeface="Segoe UI"/>
              </a:rPr>
              <a:t>Solarpanel</a:t>
            </a:r>
            <a:r>
              <a:rPr lang="en-US" sz="2400" dirty="0">
                <a:cs typeface="Segoe UI"/>
              </a:rPr>
              <a:t> tilt beta</a:t>
            </a:r>
          </a:p>
        </p:txBody>
      </p:sp>
    </p:spTree>
    <p:extLst>
      <p:ext uri="{BB962C8B-B14F-4D97-AF65-F5344CB8AC3E}">
        <p14:creationId xmlns:p14="http://schemas.microsoft.com/office/powerpoint/2010/main" val="29993689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16</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Elevation angle alpha:</a:t>
            </a:r>
          </a:p>
          <a:p>
            <a:pPr marL="685800" lvl="2" indent="-457200"/>
            <a:r>
              <a:rPr lang="en-US" sz="2800" dirty="0">
                <a:cs typeface="Segoe UI"/>
              </a:rPr>
              <a:t>90 – latitude of panel + delta</a:t>
            </a:r>
          </a:p>
          <a:p>
            <a:pPr marL="228600" lvl="2" indent="0">
              <a:buNone/>
            </a:pPr>
            <a:endParaRPr lang="en-US" sz="2800" dirty="0">
              <a:cs typeface="Segoe UI"/>
            </a:endParaRPr>
          </a:p>
          <a:p>
            <a:pPr marL="228600" lvl="2" indent="0">
              <a:buNone/>
            </a:pPr>
            <a:r>
              <a:rPr lang="en-US" sz="2800" dirty="0">
                <a:cs typeface="Segoe UI"/>
              </a:rPr>
              <a:t>Declination angle delta:</a:t>
            </a:r>
          </a:p>
          <a:p>
            <a:pPr marL="685800" lvl="2" indent="-457200"/>
            <a:r>
              <a:rPr lang="en-US" sz="2800" dirty="0">
                <a:cs typeface="Segoe UI"/>
              </a:rPr>
              <a:t>23.45 * sin(360/365 * (284 * day of the year))</a:t>
            </a:r>
          </a:p>
          <a:p>
            <a:pPr marL="228600" lvl="2" indent="0">
              <a:buNone/>
            </a:pPr>
            <a:endParaRPr lang="en-US" sz="2800" dirty="0">
              <a:cs typeface="Segoe UI"/>
            </a:endParaRPr>
          </a:p>
          <a:p>
            <a:pPr marL="228600" lvl="2" indent="0">
              <a:buNone/>
            </a:pPr>
            <a:r>
              <a:rPr lang="en-US" sz="2800" dirty="0">
                <a:cs typeface="Segoe UI"/>
              </a:rPr>
              <a:t>To get the solar radiation incident the following equation can be used:</a:t>
            </a:r>
            <a:endParaRPr lang="en-US">
              <a:cs typeface="Segoe UI"/>
            </a:endParaRPr>
          </a:p>
          <a:p>
            <a:pPr marL="456565" lvl="2" indent="-227965"/>
            <a:r>
              <a:rPr lang="en-US" sz="2800" dirty="0">
                <a:cs typeface="Segoe UI"/>
              </a:rPr>
              <a:t>Horizontal </a:t>
            </a:r>
            <a:r>
              <a:rPr lang="en-US" sz="2800" dirty="0" err="1">
                <a:cs typeface="Segoe UI"/>
              </a:rPr>
              <a:t>sunpower</a:t>
            </a:r>
            <a:r>
              <a:rPr lang="en-US" sz="2800" dirty="0">
                <a:cs typeface="Segoe UI"/>
              </a:rPr>
              <a:t> * (sin(alpha*beta)/sin(alpha))</a:t>
            </a:r>
          </a:p>
        </p:txBody>
      </p:sp>
    </p:spTree>
    <p:extLst>
      <p:ext uri="{BB962C8B-B14F-4D97-AF65-F5344CB8AC3E}">
        <p14:creationId xmlns:p14="http://schemas.microsoft.com/office/powerpoint/2010/main" val="23720632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Battery</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2083659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Battery</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18</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For the battery we set the interval for charging and discharging to one hour.</a:t>
            </a:r>
            <a:endParaRPr lang="en-US" dirty="0"/>
          </a:p>
          <a:p>
            <a:pPr marL="228600" lvl="2" indent="0">
              <a:buNone/>
            </a:pPr>
            <a:endParaRPr lang="en-US" sz="2800" dirty="0">
              <a:cs typeface="Segoe UI"/>
            </a:endParaRPr>
          </a:p>
          <a:p>
            <a:pPr marL="228600" lvl="2" indent="0">
              <a:buNone/>
            </a:pPr>
            <a:r>
              <a:rPr lang="en-US" sz="2800" dirty="0">
                <a:cs typeface="Segoe UI"/>
              </a:rPr>
              <a:t>The equation given in the slides therefore becomes easier.</a:t>
            </a:r>
            <a:endParaRPr lang="en-US" dirty="0"/>
          </a:p>
          <a:p>
            <a:pPr marL="228600" lvl="2" indent="0">
              <a:buNone/>
            </a:pPr>
            <a:endParaRPr lang="en-US" sz="2800" dirty="0">
              <a:cs typeface="Segoe UI"/>
            </a:endParaRPr>
          </a:p>
          <a:p>
            <a:pPr marL="228600" lvl="2" indent="0">
              <a:buNone/>
            </a:pPr>
            <a:r>
              <a:rPr lang="en-US" sz="2800" dirty="0">
                <a:cs typeface="Segoe UI"/>
              </a:rPr>
              <a:t>The equation in the implementation uses max and min functionalities to ensure the constraints of the battery as </a:t>
            </a:r>
            <a:r>
              <a:rPr lang="en-US" sz="2800" dirty="0" err="1">
                <a:cs typeface="Segoe UI"/>
              </a:rPr>
              <a:t>definded</a:t>
            </a:r>
            <a:r>
              <a:rPr lang="en-US" sz="2800" dirty="0">
                <a:cs typeface="Segoe UI"/>
              </a:rPr>
              <a:t> in the slides hold true.</a:t>
            </a:r>
          </a:p>
        </p:txBody>
      </p:sp>
    </p:spTree>
    <p:extLst>
      <p:ext uri="{BB962C8B-B14F-4D97-AF65-F5344CB8AC3E}">
        <p14:creationId xmlns:p14="http://schemas.microsoft.com/office/powerpoint/2010/main" val="22794727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Demand </a:t>
            </a:r>
            <a:r>
              <a:rPr lang="en-US" dirty="0">
                <a:cs typeface="Segoe UI Light"/>
              </a:rPr>
              <a:t>side</a:t>
            </a:r>
            <a:endParaRPr lang="en-US" dirty="0"/>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4370322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F1779-3775-4E96-A5BA-DBD605A41C06}"/>
              </a:ext>
            </a:extLst>
          </p:cNvPr>
          <p:cNvSpPr>
            <a:spLocks noGrp="1"/>
          </p:cNvSpPr>
          <p:nvPr>
            <p:ph type="title"/>
          </p:nvPr>
        </p:nvSpPr>
        <p:spPr/>
        <p:txBody>
          <a:bodyPr/>
          <a:lstStyle/>
          <a:p>
            <a:r>
              <a:rPr lang="de-DE" dirty="0" err="1"/>
              <a:t>Weather</a:t>
            </a:r>
            <a:r>
              <a:rPr lang="de-DE" dirty="0"/>
              <a:t> Service</a:t>
            </a:r>
          </a:p>
        </p:txBody>
      </p:sp>
      <p:sp>
        <p:nvSpPr>
          <p:cNvPr id="3" name="Textplatzhalter 2">
            <a:extLst>
              <a:ext uri="{FF2B5EF4-FFF2-40B4-BE49-F238E27FC236}">
                <a16:creationId xmlns:a16="http://schemas.microsoft.com/office/drawing/2014/main" id="{5DDC4310-4FBD-4374-AD22-2545AF1A28C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2879746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Demand</a:t>
            </a:r>
            <a:r>
              <a:rPr lang="en-US" dirty="0">
                <a:cs typeface="Segoe UI Light"/>
              </a:rPr>
              <a:t> side</a:t>
            </a:r>
            <a:endParaRPr lang="en-US"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20</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456565" lvl="2" indent="-227965">
              <a:buNone/>
            </a:pPr>
            <a:r>
              <a:rPr lang="en-US" sz="2800" dirty="0">
                <a:cs typeface="Segoe UI"/>
              </a:rPr>
              <a:t>For the demand model we implemented 2 different profiles:</a:t>
            </a:r>
            <a:endParaRPr lang="en-US" dirty="0">
              <a:cs typeface="Segoe UI"/>
            </a:endParaRPr>
          </a:p>
          <a:p>
            <a:pPr marL="739140" lvl="3" indent="-281940"/>
            <a:r>
              <a:rPr lang="en-US" sz="2400" dirty="0">
                <a:cs typeface="Segoe UI"/>
              </a:rPr>
              <a:t>normal consumers</a:t>
            </a:r>
          </a:p>
          <a:p>
            <a:pPr marL="739140" lvl="3" indent="-281940"/>
            <a:r>
              <a:rPr lang="en-US" sz="2400" dirty="0">
                <a:cs typeface="Segoe UI"/>
              </a:rPr>
              <a:t>commercial consumers</a:t>
            </a:r>
          </a:p>
          <a:p>
            <a:pPr marL="456565" lvl="2" indent="-227965">
              <a:buNone/>
            </a:pPr>
            <a:r>
              <a:rPr lang="en-US" sz="2800" dirty="0">
                <a:cs typeface="Segoe UI"/>
              </a:rPr>
              <a:t>For both we calculated the power demand per m² based on the hour of the day.</a:t>
            </a:r>
          </a:p>
          <a:p>
            <a:pPr marL="456565" lvl="2" indent="-227965">
              <a:buNone/>
            </a:pPr>
            <a:r>
              <a:rPr lang="en-US" sz="2800" dirty="0">
                <a:cs typeface="Segoe UI"/>
              </a:rPr>
              <a:t>To get the power demand of a specified consumer type one therefore only must specify the area, the occupation (between 1 and 0) and the hour of the day:</a:t>
            </a:r>
          </a:p>
          <a:p>
            <a:pPr marL="1196340" lvl="3" indent="-457200"/>
            <a:r>
              <a:rPr lang="en-US" sz="2400" dirty="0">
                <a:cs typeface="Segoe UI"/>
              </a:rPr>
              <a:t>Consumption[h] * area * occupation</a:t>
            </a:r>
          </a:p>
        </p:txBody>
      </p:sp>
    </p:spTree>
    <p:extLst>
      <p:ext uri="{BB962C8B-B14F-4D97-AF65-F5344CB8AC3E}">
        <p14:creationId xmlns:p14="http://schemas.microsoft.com/office/powerpoint/2010/main" val="35028794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hteck: abgerundete Ecken 1">
            <a:extLst>
              <a:ext uri="{FF2B5EF4-FFF2-40B4-BE49-F238E27FC236}">
                <a16:creationId xmlns:a16="http://schemas.microsoft.com/office/drawing/2014/main" id="{D22B5CD7-EAA9-4093-880D-8B4C530971EB}"/>
              </a:ext>
            </a:extLst>
          </p:cNvPr>
          <p:cNvSpPr/>
          <p:nvPr/>
        </p:nvSpPr>
        <p:spPr bwMode="auto">
          <a:xfrm>
            <a:off x="2027237" y="982662"/>
            <a:ext cx="2133600" cy="533400"/>
          </a:xfrm>
          <a:prstGeom prst="round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err="1">
                <a:gradFill>
                  <a:gsLst>
                    <a:gs pos="0">
                      <a:srgbClr val="FFFFFF"/>
                    </a:gs>
                    <a:gs pos="100000">
                      <a:srgbClr val="FFFFFF"/>
                    </a:gs>
                  </a:gsLst>
                  <a:lin ang="5400000" scaled="0"/>
                </a:gradFill>
                <a:ea typeface="Segoe UI" pitchFamily="34" charset="0"/>
                <a:cs typeface="Segoe UI" pitchFamily="34" charset="0"/>
              </a:rPr>
              <a:t>WeatherCollector</a:t>
            </a:r>
            <a:endParaRPr lang="de-DE" sz="20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hteck: abgerundete Ecken 4">
            <a:extLst>
              <a:ext uri="{FF2B5EF4-FFF2-40B4-BE49-F238E27FC236}">
                <a16:creationId xmlns:a16="http://schemas.microsoft.com/office/drawing/2014/main" id="{95AEF877-612B-4637-AEED-EA0194672AB8}"/>
              </a:ext>
            </a:extLst>
          </p:cNvPr>
          <p:cNvSpPr/>
          <p:nvPr/>
        </p:nvSpPr>
        <p:spPr bwMode="auto">
          <a:xfrm>
            <a:off x="5667375" y="982662"/>
            <a:ext cx="2133600" cy="533400"/>
          </a:xfrm>
          <a:prstGeom prst="round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Weatherbit.io</a:t>
            </a:r>
          </a:p>
        </p:txBody>
      </p:sp>
      <p:sp>
        <p:nvSpPr>
          <p:cNvPr id="6" name="Zylinder 5">
            <a:extLst>
              <a:ext uri="{FF2B5EF4-FFF2-40B4-BE49-F238E27FC236}">
                <a16:creationId xmlns:a16="http://schemas.microsoft.com/office/drawing/2014/main" id="{B5C00319-C37F-468B-B339-964240C1BF36}"/>
              </a:ext>
            </a:extLst>
          </p:cNvPr>
          <p:cNvSpPr/>
          <p:nvPr/>
        </p:nvSpPr>
        <p:spPr bwMode="auto">
          <a:xfrm>
            <a:off x="395082" y="2887663"/>
            <a:ext cx="762000" cy="914400"/>
          </a:xfrm>
          <a:prstGeom prst="ca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de-DE" sz="28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Verbinder: gewinkelt 7">
            <a:extLst>
              <a:ext uri="{FF2B5EF4-FFF2-40B4-BE49-F238E27FC236}">
                <a16:creationId xmlns:a16="http://schemas.microsoft.com/office/drawing/2014/main" id="{E7B449CA-3702-4BC8-B296-13689EB63D9B}"/>
              </a:ext>
            </a:extLst>
          </p:cNvPr>
          <p:cNvCxnSpPr>
            <a:cxnSpLocks/>
            <a:stCxn id="2" idx="1"/>
            <a:endCxn id="6" idx="1"/>
          </p:cNvCxnSpPr>
          <p:nvPr/>
        </p:nvCxnSpPr>
        <p:spPr>
          <a:xfrm rot="10800000" flipV="1">
            <a:off x="776083" y="1249361"/>
            <a:ext cx="1251155" cy="1638301"/>
          </a:xfrm>
          <a:prstGeom prst="bent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05FFAA37-FD16-45A1-8A18-AB3487C3D592}"/>
              </a:ext>
            </a:extLst>
          </p:cNvPr>
          <p:cNvCxnSpPr>
            <a:cxnSpLocks/>
          </p:cNvCxnSpPr>
          <p:nvPr/>
        </p:nvCxnSpPr>
        <p:spPr>
          <a:xfrm>
            <a:off x="1570037" y="0"/>
            <a:ext cx="0" cy="6994525"/>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56F4B71C-750F-4C2F-9254-D2F4D354DC95}"/>
              </a:ext>
            </a:extLst>
          </p:cNvPr>
          <p:cNvCxnSpPr>
            <a:stCxn id="2" idx="3"/>
            <a:endCxn id="5" idx="1"/>
          </p:cNvCxnSpPr>
          <p:nvPr/>
        </p:nvCxnSpPr>
        <p:spPr>
          <a:xfrm>
            <a:off x="4160837" y="1249362"/>
            <a:ext cx="1506538" cy="0"/>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54B695E-F81A-4E39-804E-DF81CE4E96F1}"/>
              </a:ext>
            </a:extLst>
          </p:cNvPr>
          <p:cNvSpPr txBox="1"/>
          <p:nvPr/>
        </p:nvSpPr>
        <p:spPr>
          <a:xfrm>
            <a:off x="5398782" y="315416"/>
            <a:ext cx="909223" cy="461665"/>
          </a:xfrm>
          <a:prstGeom prst="rect">
            <a:avLst/>
          </a:prstGeom>
          <a:noFill/>
        </p:spPr>
        <p:txBody>
          <a:bodyPr wrap="none" rtlCol="0">
            <a:spAutoFit/>
          </a:bodyPr>
          <a:lstStyle/>
          <a:p>
            <a:r>
              <a:rPr lang="de-DE" sz="2400" dirty="0" err="1">
                <a:gradFill>
                  <a:gsLst>
                    <a:gs pos="0">
                      <a:schemeClr val="tx1">
                        <a:lumMod val="75000"/>
                        <a:lumOff val="25000"/>
                      </a:schemeClr>
                    </a:gs>
                    <a:gs pos="100000">
                      <a:schemeClr val="tx1">
                        <a:lumMod val="75000"/>
                        <a:lumOff val="25000"/>
                      </a:schemeClr>
                    </a:gs>
                  </a:gsLst>
                  <a:lin ang="5400000" scaled="0"/>
                </a:gradFill>
              </a:rPr>
              <a:t>Logic</a:t>
            </a:r>
            <a:endParaRPr lang="de-DE" sz="2400" dirty="0">
              <a:gradFill>
                <a:gsLst>
                  <a:gs pos="0">
                    <a:schemeClr val="tx1">
                      <a:lumMod val="75000"/>
                      <a:lumOff val="25000"/>
                    </a:schemeClr>
                  </a:gs>
                  <a:gs pos="100000">
                    <a:schemeClr val="tx1">
                      <a:lumMod val="75000"/>
                      <a:lumOff val="25000"/>
                    </a:schemeClr>
                  </a:gs>
                </a:gsLst>
                <a:lin ang="5400000" scaled="0"/>
              </a:gradFill>
            </a:endParaRPr>
          </a:p>
        </p:txBody>
      </p:sp>
      <p:sp>
        <p:nvSpPr>
          <p:cNvPr id="24" name="Textfeld 23">
            <a:extLst>
              <a:ext uri="{FF2B5EF4-FFF2-40B4-BE49-F238E27FC236}">
                <a16:creationId xmlns:a16="http://schemas.microsoft.com/office/drawing/2014/main" id="{BB8A5DEB-7750-461E-9D79-750C2915D3FA}"/>
              </a:ext>
            </a:extLst>
          </p:cNvPr>
          <p:cNvSpPr txBox="1"/>
          <p:nvPr/>
        </p:nvSpPr>
        <p:spPr>
          <a:xfrm>
            <a:off x="353604" y="315415"/>
            <a:ext cx="819455" cy="461665"/>
          </a:xfrm>
          <a:prstGeom prst="rect">
            <a:avLst/>
          </a:prstGeom>
          <a:noFill/>
        </p:spPr>
        <p:txBody>
          <a:bodyPr wrap="none" rtlCol="0">
            <a:spAutoFit/>
          </a:bodyPr>
          <a:lstStyle/>
          <a:p>
            <a:r>
              <a:rPr lang="de-DE" sz="2400" dirty="0">
                <a:gradFill>
                  <a:gsLst>
                    <a:gs pos="0">
                      <a:schemeClr val="tx1">
                        <a:lumMod val="75000"/>
                        <a:lumOff val="25000"/>
                      </a:schemeClr>
                    </a:gs>
                    <a:gs pos="100000">
                      <a:schemeClr val="tx1">
                        <a:lumMod val="75000"/>
                        <a:lumOff val="25000"/>
                      </a:schemeClr>
                    </a:gs>
                  </a:gsLst>
                  <a:lin ang="5400000" scaled="0"/>
                </a:gradFill>
              </a:rPr>
              <a:t>Data</a:t>
            </a:r>
          </a:p>
        </p:txBody>
      </p:sp>
      <p:sp>
        <p:nvSpPr>
          <p:cNvPr id="25" name="Textfeld 24">
            <a:extLst>
              <a:ext uri="{FF2B5EF4-FFF2-40B4-BE49-F238E27FC236}">
                <a16:creationId xmlns:a16="http://schemas.microsoft.com/office/drawing/2014/main" id="{032D1AA6-A03F-4D15-B1D3-CC91660A15D4}"/>
              </a:ext>
            </a:extLst>
          </p:cNvPr>
          <p:cNvSpPr txBox="1"/>
          <p:nvPr/>
        </p:nvSpPr>
        <p:spPr>
          <a:xfrm>
            <a:off x="10015352" y="315415"/>
            <a:ext cx="1883016" cy="461665"/>
          </a:xfrm>
          <a:prstGeom prst="rect">
            <a:avLst/>
          </a:prstGeom>
          <a:noFill/>
        </p:spPr>
        <p:txBody>
          <a:bodyPr wrap="none" rtlCol="0">
            <a:spAutoFit/>
          </a:bodyPr>
          <a:lstStyle/>
          <a:p>
            <a:r>
              <a:rPr lang="de-DE" sz="2400" dirty="0" err="1">
                <a:gradFill>
                  <a:gsLst>
                    <a:gs pos="0">
                      <a:schemeClr val="tx1">
                        <a:lumMod val="75000"/>
                        <a:lumOff val="25000"/>
                      </a:schemeClr>
                    </a:gs>
                    <a:gs pos="100000">
                      <a:schemeClr val="tx1">
                        <a:lumMod val="75000"/>
                        <a:lumOff val="25000"/>
                      </a:schemeClr>
                    </a:gs>
                  </a:gsLst>
                  <a:lin ang="5400000" scaled="0"/>
                </a:gradFill>
              </a:rPr>
              <a:t>Presentation</a:t>
            </a:r>
            <a:endParaRPr lang="de-DE" sz="2400" dirty="0">
              <a:gradFill>
                <a:gsLst>
                  <a:gs pos="0">
                    <a:schemeClr val="tx1">
                      <a:lumMod val="75000"/>
                      <a:lumOff val="25000"/>
                    </a:schemeClr>
                  </a:gs>
                  <a:gs pos="100000">
                    <a:schemeClr val="tx1">
                      <a:lumMod val="75000"/>
                      <a:lumOff val="25000"/>
                    </a:schemeClr>
                  </a:gs>
                </a:gsLst>
                <a:lin ang="5400000" scaled="0"/>
              </a:gradFill>
            </a:endParaRPr>
          </a:p>
        </p:txBody>
      </p:sp>
      <p:sp>
        <p:nvSpPr>
          <p:cNvPr id="26" name="Rechteck: abgerundete Ecken 25">
            <a:extLst>
              <a:ext uri="{FF2B5EF4-FFF2-40B4-BE49-F238E27FC236}">
                <a16:creationId xmlns:a16="http://schemas.microsoft.com/office/drawing/2014/main" id="{8CF2A6E4-22A5-4E02-BABC-C0197FC3C05F}"/>
              </a:ext>
            </a:extLst>
          </p:cNvPr>
          <p:cNvSpPr/>
          <p:nvPr/>
        </p:nvSpPr>
        <p:spPr bwMode="auto">
          <a:xfrm>
            <a:off x="2179637" y="3093243"/>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Supplier</a:t>
            </a:r>
          </a:p>
        </p:txBody>
      </p:sp>
      <p:sp>
        <p:nvSpPr>
          <p:cNvPr id="27" name="Rechteck: abgerundete Ecken 26">
            <a:extLst>
              <a:ext uri="{FF2B5EF4-FFF2-40B4-BE49-F238E27FC236}">
                <a16:creationId xmlns:a16="http://schemas.microsoft.com/office/drawing/2014/main" id="{40A3DE36-73CD-4732-9A70-0034FBA1C76B}"/>
              </a:ext>
            </a:extLst>
          </p:cNvPr>
          <p:cNvSpPr/>
          <p:nvPr/>
        </p:nvSpPr>
        <p:spPr bwMode="auto">
          <a:xfrm>
            <a:off x="4531897" y="1897066"/>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Simulation</a:t>
            </a:r>
          </a:p>
        </p:txBody>
      </p:sp>
      <p:sp>
        <p:nvSpPr>
          <p:cNvPr id="28" name="Rechteck: abgerundete Ecken 27">
            <a:extLst>
              <a:ext uri="{FF2B5EF4-FFF2-40B4-BE49-F238E27FC236}">
                <a16:creationId xmlns:a16="http://schemas.microsoft.com/office/drawing/2014/main" id="{ABFED963-0E4A-4A60-AD30-3F6A58EA0A7E}"/>
              </a:ext>
            </a:extLst>
          </p:cNvPr>
          <p:cNvSpPr/>
          <p:nvPr/>
        </p:nvSpPr>
        <p:spPr bwMode="auto">
          <a:xfrm>
            <a:off x="2179637" y="4792662"/>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Storage</a:t>
            </a:r>
          </a:p>
        </p:txBody>
      </p:sp>
      <p:sp>
        <p:nvSpPr>
          <p:cNvPr id="29" name="Zylinder 28">
            <a:extLst>
              <a:ext uri="{FF2B5EF4-FFF2-40B4-BE49-F238E27FC236}">
                <a16:creationId xmlns:a16="http://schemas.microsoft.com/office/drawing/2014/main" id="{1D155903-7741-40CA-A98D-F43D1D12807F}"/>
              </a:ext>
            </a:extLst>
          </p:cNvPr>
          <p:cNvSpPr/>
          <p:nvPr/>
        </p:nvSpPr>
        <p:spPr bwMode="auto">
          <a:xfrm>
            <a:off x="395082" y="5436395"/>
            <a:ext cx="762000" cy="952500"/>
          </a:xfrm>
          <a:prstGeom prst="ca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de-DE"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feld 30">
            <a:extLst>
              <a:ext uri="{FF2B5EF4-FFF2-40B4-BE49-F238E27FC236}">
                <a16:creationId xmlns:a16="http://schemas.microsoft.com/office/drawing/2014/main" id="{2A9DE4A8-1F9F-4E4A-8A26-3A3BCCB09D53}"/>
              </a:ext>
            </a:extLst>
          </p:cNvPr>
          <p:cNvSpPr txBox="1"/>
          <p:nvPr/>
        </p:nvSpPr>
        <p:spPr>
          <a:xfrm>
            <a:off x="98118" y="3747023"/>
            <a:ext cx="1465722" cy="400110"/>
          </a:xfrm>
          <a:prstGeom prst="rect">
            <a:avLst/>
          </a:prstGeom>
          <a:noFill/>
        </p:spPr>
        <p:txBody>
          <a:bodyPr wrap="none" rtlCol="0">
            <a:spAutoFit/>
          </a:bodyPr>
          <a:lstStyle/>
          <a:p>
            <a:r>
              <a:rPr lang="de-DE" sz="2000" dirty="0" err="1">
                <a:gradFill>
                  <a:gsLst>
                    <a:gs pos="0">
                      <a:schemeClr val="tx1">
                        <a:lumMod val="75000"/>
                        <a:lumOff val="25000"/>
                      </a:schemeClr>
                    </a:gs>
                    <a:gs pos="100000">
                      <a:schemeClr val="tx1">
                        <a:lumMod val="75000"/>
                        <a:lumOff val="25000"/>
                      </a:schemeClr>
                    </a:gs>
                  </a:gsLst>
                  <a:lin ang="5400000" scaled="0"/>
                </a:gradFill>
              </a:rPr>
              <a:t>WeatherDB</a:t>
            </a:r>
            <a:endParaRPr lang="de-DE" sz="2000" dirty="0">
              <a:gradFill>
                <a:gsLst>
                  <a:gs pos="0">
                    <a:schemeClr val="tx1">
                      <a:lumMod val="75000"/>
                      <a:lumOff val="25000"/>
                    </a:schemeClr>
                  </a:gs>
                  <a:gs pos="100000">
                    <a:schemeClr val="tx1">
                      <a:lumMod val="75000"/>
                      <a:lumOff val="25000"/>
                    </a:schemeClr>
                  </a:gs>
                </a:gsLst>
                <a:lin ang="5400000" scaled="0"/>
              </a:gradFill>
            </a:endParaRPr>
          </a:p>
        </p:txBody>
      </p:sp>
      <p:sp>
        <p:nvSpPr>
          <p:cNvPr id="32" name="Textfeld 31">
            <a:extLst>
              <a:ext uri="{FF2B5EF4-FFF2-40B4-BE49-F238E27FC236}">
                <a16:creationId xmlns:a16="http://schemas.microsoft.com/office/drawing/2014/main" id="{0A70D9FB-B609-44D4-80B1-B407F71B34D2}"/>
              </a:ext>
            </a:extLst>
          </p:cNvPr>
          <p:cNvSpPr txBox="1"/>
          <p:nvPr/>
        </p:nvSpPr>
        <p:spPr>
          <a:xfrm>
            <a:off x="73999" y="6293315"/>
            <a:ext cx="1379865" cy="400110"/>
          </a:xfrm>
          <a:prstGeom prst="rect">
            <a:avLst/>
          </a:prstGeom>
          <a:noFill/>
        </p:spPr>
        <p:txBody>
          <a:bodyPr wrap="none" rtlCol="0">
            <a:spAutoFit/>
          </a:bodyPr>
          <a:lstStyle/>
          <a:p>
            <a:r>
              <a:rPr lang="de-DE" sz="2000" dirty="0" err="1">
                <a:gradFill>
                  <a:gsLst>
                    <a:gs pos="0">
                      <a:schemeClr val="tx1">
                        <a:lumMod val="75000"/>
                        <a:lumOff val="25000"/>
                      </a:schemeClr>
                    </a:gs>
                    <a:gs pos="100000">
                      <a:schemeClr val="tx1">
                        <a:lumMod val="75000"/>
                        <a:lumOff val="25000"/>
                      </a:schemeClr>
                    </a:gs>
                  </a:gsLst>
                  <a:lin ang="5400000" scaled="0"/>
                </a:gradFill>
              </a:rPr>
              <a:t>StorageDB</a:t>
            </a:r>
            <a:endParaRPr lang="de-DE" sz="2000" dirty="0">
              <a:gradFill>
                <a:gsLst>
                  <a:gs pos="0">
                    <a:schemeClr val="tx1">
                      <a:lumMod val="75000"/>
                      <a:lumOff val="25000"/>
                    </a:schemeClr>
                  </a:gs>
                  <a:gs pos="100000">
                    <a:schemeClr val="tx1">
                      <a:lumMod val="75000"/>
                      <a:lumOff val="25000"/>
                    </a:schemeClr>
                  </a:gs>
                </a:gsLst>
                <a:lin ang="5400000" scaled="0"/>
              </a:gradFill>
            </a:endParaRPr>
          </a:p>
        </p:txBody>
      </p:sp>
      <p:sp>
        <p:nvSpPr>
          <p:cNvPr id="33" name="Rechteck: abgerundete Ecken 32">
            <a:extLst>
              <a:ext uri="{FF2B5EF4-FFF2-40B4-BE49-F238E27FC236}">
                <a16:creationId xmlns:a16="http://schemas.microsoft.com/office/drawing/2014/main" id="{293E0A96-2DF9-4F5B-80A7-7AE98965561C}"/>
              </a:ext>
            </a:extLst>
          </p:cNvPr>
          <p:cNvSpPr/>
          <p:nvPr/>
        </p:nvSpPr>
        <p:spPr bwMode="auto">
          <a:xfrm>
            <a:off x="4522482" y="3810166"/>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Controller</a:t>
            </a:r>
          </a:p>
        </p:txBody>
      </p:sp>
      <p:sp>
        <p:nvSpPr>
          <p:cNvPr id="34" name="Rechteck: abgerundete Ecken 33">
            <a:extLst>
              <a:ext uri="{FF2B5EF4-FFF2-40B4-BE49-F238E27FC236}">
                <a16:creationId xmlns:a16="http://schemas.microsoft.com/office/drawing/2014/main" id="{D9CCE0B1-D640-4229-A546-DC39C91D5116}"/>
              </a:ext>
            </a:extLst>
          </p:cNvPr>
          <p:cNvSpPr/>
          <p:nvPr/>
        </p:nvSpPr>
        <p:spPr bwMode="auto">
          <a:xfrm>
            <a:off x="6904037" y="2609914"/>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Utilities</a:t>
            </a:r>
          </a:p>
        </p:txBody>
      </p:sp>
      <p:sp>
        <p:nvSpPr>
          <p:cNvPr id="35" name="Rechteck: abgerundete Ecken 34">
            <a:extLst>
              <a:ext uri="{FF2B5EF4-FFF2-40B4-BE49-F238E27FC236}">
                <a16:creationId xmlns:a16="http://schemas.microsoft.com/office/drawing/2014/main" id="{D0851183-7384-4C90-A361-1CB67FC0B7E2}"/>
              </a:ext>
            </a:extLst>
          </p:cNvPr>
          <p:cNvSpPr/>
          <p:nvPr/>
        </p:nvSpPr>
        <p:spPr bwMode="auto">
          <a:xfrm>
            <a:off x="7177269" y="3725876"/>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err="1">
                <a:gradFill>
                  <a:gsLst>
                    <a:gs pos="0">
                      <a:srgbClr val="FFFFFF"/>
                    </a:gs>
                    <a:gs pos="100000">
                      <a:srgbClr val="FFFFFF"/>
                    </a:gs>
                  </a:gsLst>
                  <a:lin ang="5400000" scaled="0"/>
                </a:gradFill>
                <a:ea typeface="Segoe UI" pitchFamily="34" charset="0"/>
                <a:cs typeface="Segoe UI" pitchFamily="34" charset="0"/>
              </a:rPr>
              <a:t>RESTServer</a:t>
            </a:r>
            <a:endParaRPr lang="de-DE" sz="20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hteck: abgerundete Ecken 36">
            <a:extLst>
              <a:ext uri="{FF2B5EF4-FFF2-40B4-BE49-F238E27FC236}">
                <a16:creationId xmlns:a16="http://schemas.microsoft.com/office/drawing/2014/main" id="{2BD79C08-1BCF-4D63-AC36-807D030AF7FA}"/>
              </a:ext>
            </a:extLst>
          </p:cNvPr>
          <p:cNvSpPr/>
          <p:nvPr/>
        </p:nvSpPr>
        <p:spPr bwMode="auto">
          <a:xfrm>
            <a:off x="4522482" y="5783262"/>
            <a:ext cx="1752600" cy="533400"/>
          </a:xfrm>
          <a:prstGeom prst="round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Consumer</a:t>
            </a:r>
          </a:p>
        </p:txBody>
      </p:sp>
      <p:sp>
        <p:nvSpPr>
          <p:cNvPr id="39" name="AutoShape 4" descr="Image result for folder icon">
            <a:extLst>
              <a:ext uri="{FF2B5EF4-FFF2-40B4-BE49-F238E27FC236}">
                <a16:creationId xmlns:a16="http://schemas.microsoft.com/office/drawing/2014/main" id="{3F2F18A7-EE52-4C87-9283-10343754348B}"/>
              </a:ext>
            </a:extLst>
          </p:cNvPr>
          <p:cNvSpPr>
            <a:spLocks noChangeAspect="1" noChangeArrowheads="1"/>
          </p:cNvSpPr>
          <p:nvPr/>
        </p:nvSpPr>
        <p:spPr bwMode="auto">
          <a:xfrm>
            <a:off x="6218238" y="3497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45" name="Gerader Verbinder 44">
            <a:extLst>
              <a:ext uri="{FF2B5EF4-FFF2-40B4-BE49-F238E27FC236}">
                <a16:creationId xmlns:a16="http://schemas.microsoft.com/office/drawing/2014/main" id="{71D43C3F-AF22-43D8-BB25-9DCD96968B1A}"/>
              </a:ext>
            </a:extLst>
          </p:cNvPr>
          <p:cNvCxnSpPr>
            <a:cxnSpLocks/>
          </p:cNvCxnSpPr>
          <p:nvPr/>
        </p:nvCxnSpPr>
        <p:spPr>
          <a:xfrm>
            <a:off x="9037637" y="7937"/>
            <a:ext cx="0" cy="6994525"/>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47" name="Verbinder: gewinkelt 46">
            <a:extLst>
              <a:ext uri="{FF2B5EF4-FFF2-40B4-BE49-F238E27FC236}">
                <a16:creationId xmlns:a16="http://schemas.microsoft.com/office/drawing/2014/main" id="{5EB669A5-A475-4093-9D45-9A0770C8B3D1}"/>
              </a:ext>
            </a:extLst>
          </p:cNvPr>
          <p:cNvCxnSpPr>
            <a:stCxn id="33" idx="1"/>
            <a:endCxn id="26" idx="3"/>
          </p:cNvCxnSpPr>
          <p:nvPr/>
        </p:nvCxnSpPr>
        <p:spPr>
          <a:xfrm rot="10800000">
            <a:off x="3932238" y="3359944"/>
            <a:ext cx="590245" cy="716923"/>
          </a:xfrm>
          <a:prstGeom prst="bent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Verbinder: gewinkelt 47">
            <a:extLst>
              <a:ext uri="{FF2B5EF4-FFF2-40B4-BE49-F238E27FC236}">
                <a16:creationId xmlns:a16="http://schemas.microsoft.com/office/drawing/2014/main" id="{B34B7FF1-4DDF-405E-A4DA-FFA94F48FD69}"/>
              </a:ext>
            </a:extLst>
          </p:cNvPr>
          <p:cNvCxnSpPr>
            <a:cxnSpLocks/>
            <a:stCxn id="33" idx="1"/>
            <a:endCxn id="28" idx="3"/>
          </p:cNvCxnSpPr>
          <p:nvPr/>
        </p:nvCxnSpPr>
        <p:spPr>
          <a:xfrm rot="10800000" flipV="1">
            <a:off x="3932238" y="4076866"/>
            <a:ext cx="590245" cy="982496"/>
          </a:xfrm>
          <a:prstGeom prst="bentConnector3">
            <a:avLst>
              <a:gd name="adj1" fmla="val 50000"/>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Verbinder: gewinkelt 51">
            <a:extLst>
              <a:ext uri="{FF2B5EF4-FFF2-40B4-BE49-F238E27FC236}">
                <a16:creationId xmlns:a16="http://schemas.microsoft.com/office/drawing/2014/main" id="{262E9BA7-7690-43B5-8CFD-0ACEC77703DF}"/>
              </a:ext>
            </a:extLst>
          </p:cNvPr>
          <p:cNvCxnSpPr>
            <a:cxnSpLocks/>
            <a:stCxn id="35" idx="1"/>
            <a:endCxn id="33" idx="3"/>
          </p:cNvCxnSpPr>
          <p:nvPr/>
        </p:nvCxnSpPr>
        <p:spPr>
          <a:xfrm rot="10800000" flipV="1">
            <a:off x="6275083" y="3992576"/>
            <a:ext cx="902187" cy="84290"/>
          </a:xfrm>
          <a:prstGeom prst="bentConnector3">
            <a:avLst>
              <a:gd name="adj1" fmla="val 50000"/>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8149F3A6-BB5C-4671-9E26-910914AFCF02}"/>
              </a:ext>
            </a:extLst>
          </p:cNvPr>
          <p:cNvCxnSpPr>
            <a:stCxn id="26" idx="1"/>
            <a:endCxn id="6" idx="4"/>
          </p:cNvCxnSpPr>
          <p:nvPr/>
        </p:nvCxnSpPr>
        <p:spPr>
          <a:xfrm flipH="1" flipV="1">
            <a:off x="1157082" y="3344863"/>
            <a:ext cx="1022555" cy="1508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Verbinder: gewinkelt 61">
            <a:extLst>
              <a:ext uri="{FF2B5EF4-FFF2-40B4-BE49-F238E27FC236}">
                <a16:creationId xmlns:a16="http://schemas.microsoft.com/office/drawing/2014/main" id="{9DEFAD2E-CCD8-46E3-997C-453649D0E92E}"/>
              </a:ext>
            </a:extLst>
          </p:cNvPr>
          <p:cNvCxnSpPr>
            <a:stCxn id="28" idx="1"/>
            <a:endCxn id="29" idx="1"/>
          </p:cNvCxnSpPr>
          <p:nvPr/>
        </p:nvCxnSpPr>
        <p:spPr>
          <a:xfrm rot="10800000" flipV="1">
            <a:off x="776083" y="5059361"/>
            <a:ext cx="1403555" cy="377033"/>
          </a:xfrm>
          <a:prstGeom prst="bentConnector2">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Verbinder: gewinkelt 64">
            <a:extLst>
              <a:ext uri="{FF2B5EF4-FFF2-40B4-BE49-F238E27FC236}">
                <a16:creationId xmlns:a16="http://schemas.microsoft.com/office/drawing/2014/main" id="{45FB16E6-B928-4A26-957B-CE0918262C22}"/>
              </a:ext>
            </a:extLst>
          </p:cNvPr>
          <p:cNvCxnSpPr>
            <a:cxnSpLocks/>
            <a:endCxn id="34" idx="1"/>
          </p:cNvCxnSpPr>
          <p:nvPr/>
        </p:nvCxnSpPr>
        <p:spPr>
          <a:xfrm flipV="1">
            <a:off x="5840310" y="2876614"/>
            <a:ext cx="1063727" cy="933552"/>
          </a:xfrm>
          <a:prstGeom prst="bentConnector3">
            <a:avLst>
              <a:gd name="adj1" fmla="val -1338"/>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0C7C4E49-FC12-4002-977B-6FB41739BC69}"/>
              </a:ext>
            </a:extLst>
          </p:cNvPr>
          <p:cNvCxnSpPr>
            <a:cxnSpLocks/>
            <a:stCxn id="33" idx="0"/>
            <a:endCxn id="27" idx="2"/>
          </p:cNvCxnSpPr>
          <p:nvPr/>
        </p:nvCxnSpPr>
        <p:spPr>
          <a:xfrm flipV="1">
            <a:off x="5398782" y="2430466"/>
            <a:ext cx="9415" cy="13797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5884AF95-A1E1-4FD5-BD6C-E57289678D6A}"/>
              </a:ext>
            </a:extLst>
          </p:cNvPr>
          <p:cNvCxnSpPr>
            <a:cxnSpLocks/>
            <a:stCxn id="33" idx="2"/>
            <a:endCxn id="37" idx="0"/>
          </p:cNvCxnSpPr>
          <p:nvPr/>
        </p:nvCxnSpPr>
        <p:spPr>
          <a:xfrm>
            <a:off x="5398782" y="4343566"/>
            <a:ext cx="0" cy="14396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Rechteck: abgerundete Ecken 80">
            <a:extLst>
              <a:ext uri="{FF2B5EF4-FFF2-40B4-BE49-F238E27FC236}">
                <a16:creationId xmlns:a16="http://schemas.microsoft.com/office/drawing/2014/main" id="{D302A857-89E7-41AA-8D56-F8B9FB5ABCAE}"/>
              </a:ext>
            </a:extLst>
          </p:cNvPr>
          <p:cNvSpPr/>
          <p:nvPr/>
        </p:nvSpPr>
        <p:spPr bwMode="auto">
          <a:xfrm>
            <a:off x="10452333" y="5601717"/>
            <a:ext cx="1752600" cy="533400"/>
          </a:xfrm>
          <a:prstGeom prst="roundRect">
            <a:avLst/>
          </a:prstGeom>
          <a:solidFill>
            <a:srgbClr val="6666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err="1">
                <a:gradFill>
                  <a:gsLst>
                    <a:gs pos="0">
                      <a:srgbClr val="FFFFFF"/>
                    </a:gs>
                    <a:gs pos="100000">
                      <a:srgbClr val="FFFFFF"/>
                    </a:gs>
                  </a:gsLst>
                  <a:lin ang="5400000" scaled="0"/>
                </a:gradFill>
                <a:ea typeface="Segoe UI" pitchFamily="34" charset="0"/>
                <a:cs typeface="Segoe UI" pitchFamily="34" charset="0"/>
              </a:rPr>
              <a:t>Visualization</a:t>
            </a:r>
            <a:endParaRPr lang="de-DE" sz="20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hteck: abgerundete Ecken 81">
            <a:extLst>
              <a:ext uri="{FF2B5EF4-FFF2-40B4-BE49-F238E27FC236}">
                <a16:creationId xmlns:a16="http://schemas.microsoft.com/office/drawing/2014/main" id="{0D986F36-515C-4206-9AE6-66B274FD3B02}"/>
              </a:ext>
            </a:extLst>
          </p:cNvPr>
          <p:cNvSpPr/>
          <p:nvPr/>
        </p:nvSpPr>
        <p:spPr bwMode="auto">
          <a:xfrm>
            <a:off x="10413662" y="2047297"/>
            <a:ext cx="1824605" cy="533400"/>
          </a:xfrm>
          <a:prstGeom prst="roundRect">
            <a:avLst/>
          </a:prstGeom>
          <a:solidFill>
            <a:srgbClr val="6666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err="1">
                <a:gradFill>
                  <a:gsLst>
                    <a:gs pos="0">
                      <a:srgbClr val="FFFFFF"/>
                    </a:gs>
                    <a:gs pos="100000">
                      <a:srgbClr val="FFFFFF"/>
                    </a:gs>
                  </a:gsLst>
                  <a:lin ang="5400000" scaled="0"/>
                </a:gradFill>
                <a:ea typeface="Segoe UI" pitchFamily="34" charset="0"/>
                <a:cs typeface="Segoe UI" pitchFamily="34" charset="0"/>
              </a:rPr>
              <a:t>ObjectCreator</a:t>
            </a:r>
            <a:endParaRPr lang="de-DE" sz="20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hteck: abgerundete Ecken 83">
            <a:extLst>
              <a:ext uri="{FF2B5EF4-FFF2-40B4-BE49-F238E27FC236}">
                <a16:creationId xmlns:a16="http://schemas.microsoft.com/office/drawing/2014/main" id="{F15762BB-6E6D-4178-ABF8-36CFC6CC8004}"/>
              </a:ext>
            </a:extLst>
          </p:cNvPr>
          <p:cNvSpPr/>
          <p:nvPr/>
        </p:nvSpPr>
        <p:spPr bwMode="auto">
          <a:xfrm>
            <a:off x="10452338" y="3725877"/>
            <a:ext cx="1752595" cy="533400"/>
          </a:xfrm>
          <a:prstGeom prst="roundRect">
            <a:avLst/>
          </a:prstGeom>
          <a:solidFill>
            <a:srgbClr val="6666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de-DE" sz="2000" b="1" spc="-102" dirty="0">
                <a:gradFill>
                  <a:gsLst>
                    <a:gs pos="0">
                      <a:srgbClr val="FFFFFF"/>
                    </a:gs>
                    <a:gs pos="100000">
                      <a:srgbClr val="FFFFFF"/>
                    </a:gs>
                  </a:gsLst>
                  <a:lin ang="5400000" scaled="0"/>
                </a:gradFill>
                <a:ea typeface="Segoe UI" pitchFamily="34" charset="0"/>
                <a:cs typeface="Segoe UI" pitchFamily="34" charset="0"/>
              </a:rPr>
              <a:t>Dashboard</a:t>
            </a:r>
          </a:p>
        </p:txBody>
      </p:sp>
      <p:cxnSp>
        <p:nvCxnSpPr>
          <p:cNvPr id="85" name="Verbinder: gewinkelt 84">
            <a:extLst>
              <a:ext uri="{FF2B5EF4-FFF2-40B4-BE49-F238E27FC236}">
                <a16:creationId xmlns:a16="http://schemas.microsoft.com/office/drawing/2014/main" id="{79FE4EC2-8EEC-4AC5-81CE-1BDB66C2BB3A}"/>
              </a:ext>
            </a:extLst>
          </p:cNvPr>
          <p:cNvCxnSpPr>
            <a:cxnSpLocks/>
            <a:stCxn id="84" idx="1"/>
            <a:endCxn id="35" idx="3"/>
          </p:cNvCxnSpPr>
          <p:nvPr/>
        </p:nvCxnSpPr>
        <p:spPr>
          <a:xfrm rot="10800000">
            <a:off x="8929870" y="3992577"/>
            <a:ext cx="1522469" cy="1"/>
          </a:xfrm>
          <a:prstGeom prst="bentConnector3">
            <a:avLst>
              <a:gd name="adj1" fmla="val 50000"/>
            </a:avLst>
          </a:prstGeom>
          <a:ln w="571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Verbinder: gewinkelt 87">
            <a:extLst>
              <a:ext uri="{FF2B5EF4-FFF2-40B4-BE49-F238E27FC236}">
                <a16:creationId xmlns:a16="http://schemas.microsoft.com/office/drawing/2014/main" id="{243D1B53-E7FE-4C44-B9E3-6EA31A802CBB}"/>
              </a:ext>
            </a:extLst>
          </p:cNvPr>
          <p:cNvCxnSpPr>
            <a:cxnSpLocks/>
            <a:stCxn id="84" idx="2"/>
            <a:endCxn id="81" idx="0"/>
          </p:cNvCxnSpPr>
          <p:nvPr/>
        </p:nvCxnSpPr>
        <p:spPr>
          <a:xfrm rot="5400000">
            <a:off x="10657415" y="4930496"/>
            <a:ext cx="1342440" cy="3"/>
          </a:xfrm>
          <a:prstGeom prst="bentConnector3">
            <a:avLst>
              <a:gd name="adj1" fmla="val 50000"/>
            </a:avLst>
          </a:prstGeom>
          <a:ln w="571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Verbinder: gewinkelt 91">
            <a:extLst>
              <a:ext uri="{FF2B5EF4-FFF2-40B4-BE49-F238E27FC236}">
                <a16:creationId xmlns:a16="http://schemas.microsoft.com/office/drawing/2014/main" id="{088616E3-4027-493D-99E1-0942B75C0BF2}"/>
              </a:ext>
            </a:extLst>
          </p:cNvPr>
          <p:cNvCxnSpPr>
            <a:cxnSpLocks/>
            <a:stCxn id="82" idx="2"/>
            <a:endCxn id="84" idx="0"/>
          </p:cNvCxnSpPr>
          <p:nvPr/>
        </p:nvCxnSpPr>
        <p:spPr>
          <a:xfrm rot="16200000" flipH="1">
            <a:off x="10754710" y="3151951"/>
            <a:ext cx="1145180" cy="2671"/>
          </a:xfrm>
          <a:prstGeom prst="bentConnector3">
            <a:avLst>
              <a:gd name="adj1" fmla="val 50000"/>
            </a:avLst>
          </a:prstGeom>
          <a:ln w="57150">
            <a:solidFill>
              <a:srgbClr val="66666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E7566F2D-A451-4918-96D0-5D99E2D579DD}"/>
              </a:ext>
            </a:extLst>
          </p:cNvPr>
          <p:cNvSpPr txBox="1"/>
          <p:nvPr/>
        </p:nvSpPr>
        <p:spPr>
          <a:xfrm rot="16200000">
            <a:off x="-156915" y="1413735"/>
            <a:ext cx="1496041" cy="369332"/>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accesses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0" name="Textfeld 39">
            <a:extLst>
              <a:ext uri="{FF2B5EF4-FFF2-40B4-BE49-F238E27FC236}">
                <a16:creationId xmlns:a16="http://schemas.microsoft.com/office/drawing/2014/main" id="{30F006FC-A121-437E-BFB6-BE0F9EEEBC2B}"/>
              </a:ext>
            </a:extLst>
          </p:cNvPr>
          <p:cNvSpPr txBox="1"/>
          <p:nvPr/>
        </p:nvSpPr>
        <p:spPr>
          <a:xfrm>
            <a:off x="555317" y="4658983"/>
            <a:ext cx="1496041" cy="369332"/>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accesses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1" name="Textfeld 40">
            <a:extLst>
              <a:ext uri="{FF2B5EF4-FFF2-40B4-BE49-F238E27FC236}">
                <a16:creationId xmlns:a16="http://schemas.microsoft.com/office/drawing/2014/main" id="{5FBD9559-FF4B-41CB-87CA-0982CD04FE1B}"/>
              </a:ext>
            </a:extLst>
          </p:cNvPr>
          <p:cNvSpPr txBox="1"/>
          <p:nvPr/>
        </p:nvSpPr>
        <p:spPr>
          <a:xfrm>
            <a:off x="1207558" y="3019793"/>
            <a:ext cx="1496041" cy="369332"/>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accesses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2" name="Textfeld 41">
            <a:extLst>
              <a:ext uri="{FF2B5EF4-FFF2-40B4-BE49-F238E27FC236}">
                <a16:creationId xmlns:a16="http://schemas.microsoft.com/office/drawing/2014/main" id="{585DDBB7-51DB-455E-8759-090900403B4E}"/>
              </a:ext>
            </a:extLst>
          </p:cNvPr>
          <p:cNvSpPr txBox="1"/>
          <p:nvPr/>
        </p:nvSpPr>
        <p:spPr>
          <a:xfrm>
            <a:off x="4156533" y="824220"/>
            <a:ext cx="1683777" cy="646331"/>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gets</a:t>
            </a:r>
            <a:r>
              <a:rPr lang="de-DE" dirty="0">
                <a:gradFill>
                  <a:gsLst>
                    <a:gs pos="0">
                      <a:schemeClr val="tx1">
                        <a:lumMod val="75000"/>
                        <a:lumOff val="25000"/>
                      </a:schemeClr>
                    </a:gs>
                    <a:gs pos="100000">
                      <a:schemeClr val="tx1">
                        <a:lumMod val="75000"/>
                        <a:lumOff val="25000"/>
                      </a:schemeClr>
                    </a:gs>
                  </a:gsLst>
                  <a:lin ang="5400000" scaled="0"/>
                </a:gradFill>
              </a:rPr>
              <a:t> </a:t>
            </a:r>
            <a:r>
              <a:rPr lang="de-DE" dirty="0" err="1">
                <a:gradFill>
                  <a:gsLst>
                    <a:gs pos="0">
                      <a:schemeClr val="tx1">
                        <a:lumMod val="75000"/>
                        <a:lumOff val="25000"/>
                      </a:schemeClr>
                    </a:gs>
                    <a:gs pos="100000">
                      <a:schemeClr val="tx1">
                        <a:lumMod val="75000"/>
                        <a:lumOff val="25000"/>
                      </a:schemeClr>
                    </a:gs>
                  </a:gsLst>
                  <a:lin ang="5400000" scaled="0"/>
                </a:gradFill>
              </a:rPr>
              <a:t>weather</a:t>
            </a:r>
            <a:br>
              <a:rPr lang="de-DE" dirty="0">
                <a:gradFill>
                  <a:gsLst>
                    <a:gs pos="0">
                      <a:schemeClr val="tx1">
                        <a:lumMod val="75000"/>
                        <a:lumOff val="25000"/>
                      </a:schemeClr>
                    </a:gs>
                    <a:gs pos="100000">
                      <a:schemeClr val="tx1">
                        <a:lumMod val="75000"/>
                        <a:lumOff val="25000"/>
                      </a:schemeClr>
                    </a:gs>
                  </a:gsLst>
                  <a:lin ang="5400000" scaled="0"/>
                </a:gradFill>
              </a:rPr>
            </a:b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3" name="Textfeld 42">
            <a:extLst>
              <a:ext uri="{FF2B5EF4-FFF2-40B4-BE49-F238E27FC236}">
                <a16:creationId xmlns:a16="http://schemas.microsoft.com/office/drawing/2014/main" id="{BE206506-6C1C-4B0B-96D2-4A3A61D9E30D}"/>
              </a:ext>
            </a:extLst>
          </p:cNvPr>
          <p:cNvSpPr txBox="1"/>
          <p:nvPr/>
        </p:nvSpPr>
        <p:spPr>
          <a:xfrm rot="16200000">
            <a:off x="4461798" y="2716976"/>
            <a:ext cx="1496041" cy="369332"/>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activates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4" name="Textfeld 43">
            <a:extLst>
              <a:ext uri="{FF2B5EF4-FFF2-40B4-BE49-F238E27FC236}">
                <a16:creationId xmlns:a16="http://schemas.microsoft.com/office/drawing/2014/main" id="{60AC77A3-910D-43DA-9FDD-0C7B2FC54EA0}"/>
              </a:ext>
            </a:extLst>
          </p:cNvPr>
          <p:cNvSpPr txBox="1"/>
          <p:nvPr/>
        </p:nvSpPr>
        <p:spPr>
          <a:xfrm rot="16200000">
            <a:off x="4483151" y="4640219"/>
            <a:ext cx="1496041" cy="369332"/>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controlls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6" name="Textfeld 45">
            <a:extLst>
              <a:ext uri="{FF2B5EF4-FFF2-40B4-BE49-F238E27FC236}">
                <a16:creationId xmlns:a16="http://schemas.microsoft.com/office/drawing/2014/main" id="{B38F7652-D37B-4307-9E92-801BDE874A3D}"/>
              </a:ext>
            </a:extLst>
          </p:cNvPr>
          <p:cNvSpPr txBox="1"/>
          <p:nvPr/>
        </p:nvSpPr>
        <p:spPr>
          <a:xfrm rot="16200000">
            <a:off x="3270127" y="3802257"/>
            <a:ext cx="1496041" cy="369332"/>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controlls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49" name="Textfeld 48">
            <a:extLst>
              <a:ext uri="{FF2B5EF4-FFF2-40B4-BE49-F238E27FC236}">
                <a16:creationId xmlns:a16="http://schemas.microsoft.com/office/drawing/2014/main" id="{9EAD17D5-B777-457F-9CF7-5CEB7A3979E7}"/>
              </a:ext>
            </a:extLst>
          </p:cNvPr>
          <p:cNvSpPr txBox="1"/>
          <p:nvPr/>
        </p:nvSpPr>
        <p:spPr>
          <a:xfrm>
            <a:off x="8961606" y="3562357"/>
            <a:ext cx="1683777" cy="369332"/>
          </a:xfrm>
          <a:prstGeom prst="rect">
            <a:avLst/>
          </a:prstGeom>
          <a:noFill/>
        </p:spPr>
        <p:txBody>
          <a:bodyPr wrap="square" rtlCol="0">
            <a:spAutoFit/>
          </a:bodyPr>
          <a:lstStyle/>
          <a:p>
            <a:r>
              <a:rPr lang="en-US" dirty="0">
                <a:gradFill>
                  <a:gsLst>
                    <a:gs pos="0">
                      <a:schemeClr val="tx1">
                        <a:lumMod val="75000"/>
                        <a:lumOff val="25000"/>
                      </a:schemeClr>
                    </a:gs>
                    <a:gs pos="100000">
                      <a:schemeClr val="tx1">
                        <a:lumMod val="75000"/>
                        <a:lumOff val="25000"/>
                      </a:schemeClr>
                    </a:gs>
                  </a:gsLst>
                  <a:lin ang="5400000" scaled="0"/>
                </a:gradFill>
              </a:rPr>
              <a:t>communicate</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50" name="Textfeld 49">
            <a:extLst>
              <a:ext uri="{FF2B5EF4-FFF2-40B4-BE49-F238E27FC236}">
                <a16:creationId xmlns:a16="http://schemas.microsoft.com/office/drawing/2014/main" id="{B985607F-F9BB-40EE-B4BA-2D86802CBB30}"/>
              </a:ext>
            </a:extLst>
          </p:cNvPr>
          <p:cNvSpPr txBox="1"/>
          <p:nvPr/>
        </p:nvSpPr>
        <p:spPr>
          <a:xfrm>
            <a:off x="6075355" y="2476827"/>
            <a:ext cx="1683777" cy="369332"/>
          </a:xfrm>
          <a:prstGeom prst="rect">
            <a:avLst/>
          </a:prstGeom>
          <a:noFill/>
        </p:spPr>
        <p:txBody>
          <a:bodyPr wrap="square" rtlCol="0">
            <a:spAutoFit/>
          </a:bodyPr>
          <a:lstStyle/>
          <a:p>
            <a:r>
              <a:rPr lang="en-US" dirty="0">
                <a:gradFill>
                  <a:gsLst>
                    <a:gs pos="0">
                      <a:schemeClr val="tx1">
                        <a:lumMod val="75000"/>
                        <a:lumOff val="25000"/>
                      </a:schemeClr>
                    </a:gs>
                    <a:gs pos="100000">
                      <a:schemeClr val="tx1">
                        <a:lumMod val="75000"/>
                        <a:lumOff val="25000"/>
                      </a:schemeClr>
                    </a:gs>
                  </a:gsLst>
                  <a:lin ang="5400000" scaled="0"/>
                </a:gradFill>
              </a:rPr>
              <a:t>uses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53" name="Textfeld 52">
            <a:extLst>
              <a:ext uri="{FF2B5EF4-FFF2-40B4-BE49-F238E27FC236}">
                <a16:creationId xmlns:a16="http://schemas.microsoft.com/office/drawing/2014/main" id="{D455CC13-9043-43A4-ABAA-39AEC77B99E4}"/>
              </a:ext>
            </a:extLst>
          </p:cNvPr>
          <p:cNvSpPr txBox="1"/>
          <p:nvPr/>
        </p:nvSpPr>
        <p:spPr>
          <a:xfrm>
            <a:off x="6162231" y="3510755"/>
            <a:ext cx="1683777" cy="369332"/>
          </a:xfrm>
          <a:prstGeom prst="rect">
            <a:avLst/>
          </a:prstGeom>
          <a:noFill/>
        </p:spPr>
        <p:txBody>
          <a:bodyPr wrap="square" rtlCol="0">
            <a:spAutoFit/>
          </a:bodyPr>
          <a:lstStyle/>
          <a:p>
            <a:r>
              <a:rPr lang="en-US" dirty="0">
                <a:gradFill>
                  <a:gsLst>
                    <a:gs pos="0">
                      <a:schemeClr val="tx1">
                        <a:lumMod val="75000"/>
                        <a:lumOff val="25000"/>
                      </a:schemeClr>
                    </a:gs>
                    <a:gs pos="100000">
                      <a:schemeClr val="tx1">
                        <a:lumMod val="75000"/>
                        <a:lumOff val="25000"/>
                      </a:schemeClr>
                    </a:gs>
                  </a:gsLst>
                  <a:lin ang="5400000" scaled="0"/>
                </a:gradFill>
              </a:rPr>
              <a:t>connects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55" name="Textfeld 54">
            <a:extLst>
              <a:ext uri="{FF2B5EF4-FFF2-40B4-BE49-F238E27FC236}">
                <a16:creationId xmlns:a16="http://schemas.microsoft.com/office/drawing/2014/main" id="{1430DBAD-21CC-4CA6-8F2B-523321E8C5B7}"/>
              </a:ext>
            </a:extLst>
          </p:cNvPr>
          <p:cNvSpPr txBox="1"/>
          <p:nvPr/>
        </p:nvSpPr>
        <p:spPr>
          <a:xfrm rot="16200000">
            <a:off x="10551296" y="2378371"/>
            <a:ext cx="1496041" cy="923330"/>
          </a:xfrm>
          <a:prstGeom prst="rect">
            <a:avLst/>
          </a:prstGeom>
          <a:noFill/>
        </p:spPr>
        <p:txBody>
          <a:bodyPr wrap="square" rtlCol="0">
            <a:spAutoFit/>
          </a:bodyPr>
          <a:lstStyle/>
          <a:p>
            <a:r>
              <a:rPr lang="de-DE" dirty="0" err="1">
                <a:gradFill>
                  <a:gsLst>
                    <a:gs pos="0">
                      <a:schemeClr val="tx1">
                        <a:lumMod val="75000"/>
                        <a:lumOff val="25000"/>
                      </a:schemeClr>
                    </a:gs>
                    <a:gs pos="100000">
                      <a:schemeClr val="tx1">
                        <a:lumMod val="75000"/>
                        <a:lumOff val="25000"/>
                      </a:schemeClr>
                    </a:gs>
                  </a:gsLst>
                  <a:lin ang="5400000" scaled="0"/>
                </a:gradFill>
              </a:rPr>
              <a:t>Creates</a:t>
            </a:r>
            <a:br>
              <a:rPr lang="de-DE" dirty="0">
                <a:gradFill>
                  <a:gsLst>
                    <a:gs pos="0">
                      <a:schemeClr val="tx1">
                        <a:lumMod val="75000"/>
                        <a:lumOff val="25000"/>
                      </a:schemeClr>
                    </a:gs>
                    <a:gs pos="100000">
                      <a:schemeClr val="tx1">
                        <a:lumMod val="75000"/>
                        <a:lumOff val="25000"/>
                      </a:schemeClr>
                    </a:gs>
                  </a:gsLst>
                  <a:lin ang="5400000" scaled="0"/>
                </a:gradFill>
              </a:rPr>
            </a:br>
            <a:br>
              <a:rPr lang="de-DE" dirty="0">
                <a:gradFill>
                  <a:gsLst>
                    <a:gs pos="0">
                      <a:schemeClr val="tx1">
                        <a:lumMod val="75000"/>
                        <a:lumOff val="25000"/>
                      </a:schemeClr>
                    </a:gs>
                    <a:gs pos="100000">
                      <a:schemeClr val="tx1">
                        <a:lumMod val="75000"/>
                        <a:lumOff val="25000"/>
                      </a:schemeClr>
                    </a:gs>
                  </a:gsLst>
                  <a:lin ang="5400000" scaled="0"/>
                </a:gradFill>
              </a:rPr>
            </a:br>
            <a:r>
              <a:rPr lang="de-DE" dirty="0" err="1">
                <a:gradFill>
                  <a:gsLst>
                    <a:gs pos="0">
                      <a:schemeClr val="tx1">
                        <a:lumMod val="75000"/>
                        <a:lumOff val="25000"/>
                      </a:schemeClr>
                    </a:gs>
                    <a:gs pos="100000">
                      <a:schemeClr val="tx1">
                        <a:lumMod val="75000"/>
                        <a:lumOff val="25000"/>
                      </a:schemeClr>
                    </a:gs>
                  </a:gsLst>
                  <a:lin ang="5400000" scaled="0"/>
                </a:gradFill>
              </a:rPr>
              <a:t>objects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
        <p:nvSpPr>
          <p:cNvPr id="56" name="Textfeld 55">
            <a:extLst>
              <a:ext uri="{FF2B5EF4-FFF2-40B4-BE49-F238E27FC236}">
                <a16:creationId xmlns:a16="http://schemas.microsoft.com/office/drawing/2014/main" id="{596FD847-4022-46FB-888F-039F0570D604}"/>
              </a:ext>
            </a:extLst>
          </p:cNvPr>
          <p:cNvSpPr txBox="1"/>
          <p:nvPr/>
        </p:nvSpPr>
        <p:spPr>
          <a:xfrm rot="16200000">
            <a:off x="10563898" y="4389061"/>
            <a:ext cx="1496041" cy="923330"/>
          </a:xfrm>
          <a:prstGeom prst="rect">
            <a:avLst/>
          </a:prstGeom>
          <a:noFill/>
        </p:spPr>
        <p:txBody>
          <a:bodyPr wrap="square" rtlCol="0">
            <a:spAutoFit/>
          </a:bodyPr>
          <a:lstStyle/>
          <a:p>
            <a:r>
              <a:rPr lang="en-US" dirty="0">
                <a:gradFill>
                  <a:gsLst>
                    <a:gs pos="0">
                      <a:schemeClr val="tx1">
                        <a:lumMod val="75000"/>
                        <a:lumOff val="25000"/>
                      </a:schemeClr>
                    </a:gs>
                    <a:gs pos="100000">
                      <a:schemeClr val="tx1">
                        <a:lumMod val="75000"/>
                        <a:lumOff val="25000"/>
                      </a:schemeClr>
                    </a:gs>
                  </a:gsLst>
                  <a:lin ang="5400000" scaled="0"/>
                </a:gradFill>
              </a:rPr>
              <a:t>visualize</a:t>
            </a:r>
            <a:br>
              <a:rPr lang="de-DE" dirty="0">
                <a:gradFill>
                  <a:gsLst>
                    <a:gs pos="0">
                      <a:schemeClr val="tx1">
                        <a:lumMod val="75000"/>
                        <a:lumOff val="25000"/>
                      </a:schemeClr>
                    </a:gs>
                    <a:gs pos="100000">
                      <a:schemeClr val="tx1">
                        <a:lumMod val="75000"/>
                        <a:lumOff val="25000"/>
                      </a:schemeClr>
                    </a:gs>
                  </a:gsLst>
                  <a:lin ang="5400000" scaled="0"/>
                </a:gradFill>
              </a:rPr>
            </a:br>
            <a:br>
              <a:rPr lang="de-DE" dirty="0">
                <a:gradFill>
                  <a:gsLst>
                    <a:gs pos="0">
                      <a:schemeClr val="tx1">
                        <a:lumMod val="75000"/>
                        <a:lumOff val="25000"/>
                      </a:schemeClr>
                    </a:gs>
                    <a:gs pos="100000">
                      <a:schemeClr val="tx1">
                        <a:lumMod val="75000"/>
                        <a:lumOff val="25000"/>
                      </a:schemeClr>
                    </a:gs>
                  </a:gsLst>
                  <a:lin ang="5400000" scaled="0"/>
                </a:gradFill>
              </a:rPr>
            </a:br>
            <a:r>
              <a:rPr lang="de-DE" dirty="0" err="1">
                <a:gradFill>
                  <a:gsLst>
                    <a:gs pos="0">
                      <a:schemeClr val="tx1">
                        <a:lumMod val="75000"/>
                        <a:lumOff val="25000"/>
                      </a:schemeClr>
                    </a:gs>
                    <a:gs pos="100000">
                      <a:schemeClr val="tx1">
                        <a:lumMod val="75000"/>
                        <a:lumOff val="25000"/>
                      </a:schemeClr>
                    </a:gs>
                  </a:gsLst>
                  <a:lin ang="5400000" scaled="0"/>
                </a:gradFill>
              </a:rPr>
              <a:t>diagrams</a:t>
            </a:r>
            <a:endParaRPr lang="de-DE" dirty="0">
              <a:gradFill>
                <a:gsLst>
                  <a:gs pos="0">
                    <a:schemeClr val="tx1">
                      <a:lumMod val="75000"/>
                      <a:lumOff val="25000"/>
                    </a:schemeClr>
                  </a:gs>
                  <a:gs pos="100000">
                    <a:schemeClr val="tx1">
                      <a:lumMod val="75000"/>
                      <a:lumOff val="25000"/>
                    </a:schemeClr>
                  </a:gs>
                </a:gsLst>
                <a:lin ang="5400000" scaled="0"/>
              </a:gradFill>
            </a:endParaRPr>
          </a:p>
        </p:txBody>
      </p:sp>
    </p:spTree>
    <p:extLst>
      <p:ext uri="{BB962C8B-B14F-4D97-AF65-F5344CB8AC3E}">
        <p14:creationId xmlns:p14="http://schemas.microsoft.com/office/powerpoint/2010/main" val="10342795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5174-8EE8-4BE6-A649-08A505148D91}"/>
              </a:ext>
            </a:extLst>
          </p:cNvPr>
          <p:cNvSpPr>
            <a:spLocks noGrp="1"/>
          </p:cNvSpPr>
          <p:nvPr>
            <p:ph type="title"/>
          </p:nvPr>
        </p:nvSpPr>
        <p:spPr/>
        <p:txBody>
          <a:bodyPr/>
          <a:lstStyle/>
          <a:p>
            <a:r>
              <a:rPr lang="de-DE" dirty="0" err="1"/>
              <a:t>Weather</a:t>
            </a:r>
            <a:r>
              <a:rPr lang="de-DE" dirty="0"/>
              <a:t> Service</a:t>
            </a:r>
          </a:p>
        </p:txBody>
      </p:sp>
      <p:sp>
        <p:nvSpPr>
          <p:cNvPr id="3" name="Datumsplatzhalter 2">
            <a:extLst>
              <a:ext uri="{FF2B5EF4-FFF2-40B4-BE49-F238E27FC236}">
                <a16:creationId xmlns:a16="http://schemas.microsoft.com/office/drawing/2014/main" id="{963CDEAB-1E6A-457A-89C5-B315670AC4DE}"/>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C82075FA-3111-45B7-8CA0-37C9AF5D0169}"/>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A7564706-24E4-4D7B-A1C5-C71FFBF19F9A}"/>
              </a:ext>
            </a:extLst>
          </p:cNvPr>
          <p:cNvSpPr>
            <a:spLocks noGrp="1"/>
          </p:cNvSpPr>
          <p:nvPr>
            <p:ph type="sldNum" sz="quarter" idx="4"/>
          </p:nvPr>
        </p:nvSpPr>
        <p:spPr/>
        <p:txBody>
          <a:bodyPr/>
          <a:lstStyle/>
          <a:p>
            <a:fld id="{860CA8AD-EDD7-4639-9B75-4CED81BEA940}" type="slidenum">
              <a:rPr lang="en-US" smtClean="0"/>
              <a:pPr/>
              <a:t>3</a:t>
            </a:fld>
            <a:endParaRPr lang="en-US"/>
          </a:p>
        </p:txBody>
      </p:sp>
      <p:sp>
        <p:nvSpPr>
          <p:cNvPr id="6" name="Inhaltsplatzhalter 5">
            <a:extLst>
              <a:ext uri="{FF2B5EF4-FFF2-40B4-BE49-F238E27FC236}">
                <a16:creationId xmlns:a16="http://schemas.microsoft.com/office/drawing/2014/main" id="{C4034344-B659-4241-8E04-1C15C86787A1}"/>
              </a:ext>
            </a:extLst>
          </p:cNvPr>
          <p:cNvSpPr>
            <a:spLocks noGrp="1"/>
          </p:cNvSpPr>
          <p:nvPr>
            <p:ph sz="quarter" idx="15"/>
          </p:nvPr>
        </p:nvSpPr>
        <p:spPr/>
        <p:txBody>
          <a:bodyPr/>
          <a:lstStyle/>
          <a:p>
            <a:pPr lvl="1"/>
            <a:r>
              <a:rPr lang="de-DE" dirty="0"/>
              <a:t>Weatherbit.io</a:t>
            </a:r>
          </a:p>
          <a:p>
            <a:pPr lvl="2"/>
            <a:r>
              <a:rPr lang="de-DE" dirty="0"/>
              <a:t>Free online </a:t>
            </a:r>
            <a:r>
              <a:rPr lang="de-DE" dirty="0" err="1"/>
              <a:t>weather</a:t>
            </a:r>
            <a:r>
              <a:rPr lang="de-DE" dirty="0"/>
              <a:t> </a:t>
            </a:r>
            <a:r>
              <a:rPr lang="de-DE" dirty="0" err="1"/>
              <a:t>service</a:t>
            </a:r>
            <a:endParaRPr lang="de-DE" dirty="0"/>
          </a:p>
          <a:p>
            <a:pPr lvl="2"/>
            <a:r>
              <a:rPr lang="de-DE" dirty="0"/>
              <a:t>API Key </a:t>
            </a:r>
            <a:r>
              <a:rPr lang="de-DE" dirty="0" err="1"/>
              <a:t>needed</a:t>
            </a:r>
            <a:endParaRPr lang="de-DE" dirty="0"/>
          </a:p>
          <a:p>
            <a:pPr lvl="2"/>
            <a:r>
              <a:rPr lang="de-DE" dirty="0" err="1"/>
              <a:t>Two</a:t>
            </a:r>
            <a:r>
              <a:rPr lang="de-DE" dirty="0"/>
              <a:t> APIs </a:t>
            </a:r>
            <a:r>
              <a:rPr lang="de-DE" dirty="0" err="1"/>
              <a:t>for</a:t>
            </a:r>
            <a:r>
              <a:rPr lang="de-DE" dirty="0"/>
              <a:t> </a:t>
            </a:r>
            <a:r>
              <a:rPr lang="de-DE" dirty="0" err="1"/>
              <a:t>gathering</a:t>
            </a:r>
            <a:r>
              <a:rPr lang="de-DE" dirty="0"/>
              <a:t> </a:t>
            </a:r>
            <a:r>
              <a:rPr lang="de-DE" dirty="0" err="1"/>
              <a:t>weather</a:t>
            </a:r>
            <a:r>
              <a:rPr lang="de-DE" dirty="0"/>
              <a:t> </a:t>
            </a:r>
            <a:r>
              <a:rPr lang="de-DE" dirty="0" err="1"/>
              <a:t>data</a:t>
            </a:r>
            <a:endParaRPr lang="de-DE" dirty="0"/>
          </a:p>
          <a:p>
            <a:pPr lvl="3"/>
            <a:r>
              <a:rPr lang="de-DE" dirty="0" err="1"/>
              <a:t>Current</a:t>
            </a:r>
            <a:r>
              <a:rPr lang="de-DE" dirty="0"/>
              <a:t> </a:t>
            </a:r>
            <a:r>
              <a:rPr lang="de-DE" dirty="0" err="1"/>
              <a:t>weather</a:t>
            </a:r>
            <a:r>
              <a:rPr lang="de-DE" dirty="0"/>
              <a:t>: </a:t>
            </a:r>
            <a:r>
              <a:rPr lang="de-DE" dirty="0">
                <a:hlinkClick r:id="rId2"/>
              </a:rPr>
              <a:t>https://api.weatherbit.io/v2.0/current</a:t>
            </a:r>
            <a:endParaRPr lang="de-DE" dirty="0"/>
          </a:p>
          <a:p>
            <a:pPr lvl="4"/>
            <a:r>
              <a:rPr lang="de-DE" dirty="0"/>
              <a:t>Query String </a:t>
            </a:r>
            <a:r>
              <a:rPr lang="de-DE" dirty="0" err="1"/>
              <a:t>parameter</a:t>
            </a:r>
            <a:r>
              <a:rPr lang="de-DE" dirty="0"/>
              <a:t>: </a:t>
            </a:r>
            <a:r>
              <a:rPr lang="de-DE" dirty="0" err="1"/>
              <a:t>key</a:t>
            </a:r>
            <a:r>
              <a:rPr lang="de-DE" dirty="0"/>
              <a:t>, </a:t>
            </a:r>
            <a:r>
              <a:rPr lang="de-DE" dirty="0" err="1"/>
              <a:t>lat</a:t>
            </a:r>
            <a:r>
              <a:rPr lang="de-DE" dirty="0"/>
              <a:t>, </a:t>
            </a:r>
            <a:r>
              <a:rPr lang="de-DE" dirty="0" err="1"/>
              <a:t>lon</a:t>
            </a:r>
            <a:r>
              <a:rPr lang="de-DE" dirty="0"/>
              <a:t>, </a:t>
            </a:r>
            <a:r>
              <a:rPr lang="de-DE" dirty="0" err="1"/>
              <a:t>units</a:t>
            </a:r>
            <a:r>
              <a:rPr lang="de-DE" dirty="0"/>
              <a:t> </a:t>
            </a:r>
            <a:r>
              <a:rPr lang="en-US" dirty="0"/>
              <a:t>(optional)</a:t>
            </a:r>
            <a:endParaRPr lang="de-DE" dirty="0"/>
          </a:p>
          <a:p>
            <a:pPr lvl="3"/>
            <a:r>
              <a:rPr lang="en-US" dirty="0"/>
              <a:t>24 hours w</a:t>
            </a:r>
            <a:r>
              <a:rPr lang="de-DE" dirty="0" err="1"/>
              <a:t>eather</a:t>
            </a:r>
            <a:r>
              <a:rPr lang="de-DE" dirty="0"/>
              <a:t> </a:t>
            </a:r>
            <a:r>
              <a:rPr lang="de-DE" dirty="0" err="1"/>
              <a:t>forecast</a:t>
            </a:r>
            <a:r>
              <a:rPr lang="de-DE" dirty="0"/>
              <a:t> on </a:t>
            </a:r>
            <a:r>
              <a:rPr lang="de-DE" dirty="0" err="1"/>
              <a:t>hourly</a:t>
            </a:r>
            <a:r>
              <a:rPr lang="de-DE" dirty="0"/>
              <a:t> </a:t>
            </a:r>
            <a:r>
              <a:rPr lang="de-DE" dirty="0" err="1"/>
              <a:t>basis</a:t>
            </a:r>
            <a:r>
              <a:rPr lang="de-DE" dirty="0"/>
              <a:t>: </a:t>
            </a:r>
            <a:r>
              <a:rPr lang="de-DE" dirty="0">
                <a:hlinkClick r:id="rId3"/>
              </a:rPr>
              <a:t>https://api.weatherbit.io/v2.0/forecast/hourly</a:t>
            </a:r>
            <a:endParaRPr lang="de-DE" dirty="0"/>
          </a:p>
          <a:p>
            <a:pPr lvl="4"/>
            <a:r>
              <a:rPr lang="en-US" dirty="0"/>
              <a:t>Q</a:t>
            </a:r>
            <a:r>
              <a:rPr lang="de-DE" dirty="0" err="1"/>
              <a:t>uery</a:t>
            </a:r>
            <a:r>
              <a:rPr lang="de-DE" dirty="0"/>
              <a:t> String </a:t>
            </a:r>
            <a:r>
              <a:rPr lang="de-DE" dirty="0" err="1"/>
              <a:t>parameter</a:t>
            </a:r>
            <a:r>
              <a:rPr lang="de-DE" dirty="0"/>
              <a:t>: </a:t>
            </a:r>
            <a:r>
              <a:rPr lang="de-DE" dirty="0" err="1"/>
              <a:t>key</a:t>
            </a:r>
            <a:r>
              <a:rPr lang="de-DE" dirty="0"/>
              <a:t>, </a:t>
            </a:r>
            <a:r>
              <a:rPr lang="de-DE" dirty="0" err="1"/>
              <a:t>lat</a:t>
            </a:r>
            <a:r>
              <a:rPr lang="de-DE" dirty="0"/>
              <a:t>, </a:t>
            </a:r>
            <a:r>
              <a:rPr lang="de-DE" dirty="0" err="1"/>
              <a:t>lon</a:t>
            </a:r>
            <a:r>
              <a:rPr lang="de-DE" dirty="0"/>
              <a:t>, </a:t>
            </a:r>
            <a:r>
              <a:rPr lang="de-DE" dirty="0" err="1"/>
              <a:t>units</a:t>
            </a:r>
            <a:r>
              <a:rPr lang="de-DE" dirty="0"/>
              <a:t> (optional)</a:t>
            </a:r>
          </a:p>
          <a:p>
            <a:pPr lvl="2"/>
            <a:r>
              <a:rPr lang="en-US" dirty="0"/>
              <a:t>1</a:t>
            </a:r>
            <a:r>
              <a:rPr lang="de-DE" dirty="0"/>
              <a:t>000 </a:t>
            </a:r>
            <a:r>
              <a:rPr lang="de-DE" dirty="0" err="1"/>
              <a:t>requests</a:t>
            </a:r>
            <a:r>
              <a:rPr lang="de-DE" dirty="0"/>
              <a:t> per </a:t>
            </a:r>
            <a:r>
              <a:rPr lang="de-DE" dirty="0" err="1"/>
              <a:t>day</a:t>
            </a:r>
            <a:endParaRPr lang="en-US" dirty="0"/>
          </a:p>
        </p:txBody>
      </p:sp>
    </p:spTree>
    <p:extLst>
      <p:ext uri="{BB962C8B-B14F-4D97-AF65-F5344CB8AC3E}">
        <p14:creationId xmlns:p14="http://schemas.microsoft.com/office/powerpoint/2010/main" val="40844881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5174-8EE8-4BE6-A649-08A505148D91}"/>
              </a:ext>
            </a:extLst>
          </p:cNvPr>
          <p:cNvSpPr>
            <a:spLocks noGrp="1"/>
          </p:cNvSpPr>
          <p:nvPr>
            <p:ph type="title"/>
          </p:nvPr>
        </p:nvSpPr>
        <p:spPr/>
        <p:txBody>
          <a:bodyPr/>
          <a:lstStyle/>
          <a:p>
            <a:r>
              <a:rPr lang="de-DE" dirty="0" err="1"/>
              <a:t>Weather</a:t>
            </a:r>
            <a:r>
              <a:rPr lang="de-DE" dirty="0"/>
              <a:t> Service</a:t>
            </a:r>
          </a:p>
        </p:txBody>
      </p:sp>
      <p:sp>
        <p:nvSpPr>
          <p:cNvPr id="3" name="Datumsplatzhalter 2">
            <a:extLst>
              <a:ext uri="{FF2B5EF4-FFF2-40B4-BE49-F238E27FC236}">
                <a16:creationId xmlns:a16="http://schemas.microsoft.com/office/drawing/2014/main" id="{963CDEAB-1E6A-457A-89C5-B315670AC4DE}"/>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C82075FA-3111-45B7-8CA0-37C9AF5D0169}"/>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A7564706-24E4-4D7B-A1C5-C71FFBF19F9A}"/>
              </a:ext>
            </a:extLst>
          </p:cNvPr>
          <p:cNvSpPr>
            <a:spLocks noGrp="1"/>
          </p:cNvSpPr>
          <p:nvPr>
            <p:ph type="sldNum" sz="quarter" idx="4"/>
          </p:nvPr>
        </p:nvSpPr>
        <p:spPr/>
        <p:txBody>
          <a:bodyPr/>
          <a:lstStyle/>
          <a:p>
            <a:fld id="{860CA8AD-EDD7-4639-9B75-4CED81BEA940}" type="slidenum">
              <a:rPr lang="en-US" smtClean="0"/>
              <a:pPr/>
              <a:t>4</a:t>
            </a:fld>
            <a:endParaRPr lang="en-US"/>
          </a:p>
        </p:txBody>
      </p:sp>
      <p:sp>
        <p:nvSpPr>
          <p:cNvPr id="6" name="Inhaltsplatzhalter 5">
            <a:extLst>
              <a:ext uri="{FF2B5EF4-FFF2-40B4-BE49-F238E27FC236}">
                <a16:creationId xmlns:a16="http://schemas.microsoft.com/office/drawing/2014/main" id="{C4034344-B659-4241-8E04-1C15C86787A1}"/>
              </a:ext>
            </a:extLst>
          </p:cNvPr>
          <p:cNvSpPr>
            <a:spLocks noGrp="1"/>
          </p:cNvSpPr>
          <p:nvPr>
            <p:ph sz="quarter" idx="15"/>
          </p:nvPr>
        </p:nvSpPr>
        <p:spPr/>
        <p:txBody>
          <a:bodyPr/>
          <a:lstStyle/>
          <a:p>
            <a:pPr lvl="1"/>
            <a:r>
              <a:rPr lang="de-DE" dirty="0"/>
              <a:t>Weatherbit.io</a:t>
            </a:r>
          </a:p>
          <a:p>
            <a:pPr lvl="1"/>
            <a:endParaRPr lang="de-DE" dirty="0"/>
          </a:p>
        </p:txBody>
      </p:sp>
      <p:pic>
        <p:nvPicPr>
          <p:cNvPr id="7" name="Grafik 6">
            <a:extLst>
              <a:ext uri="{FF2B5EF4-FFF2-40B4-BE49-F238E27FC236}">
                <a16:creationId xmlns:a16="http://schemas.microsoft.com/office/drawing/2014/main" id="{37998220-4DCB-4CC3-A96E-EE40DC59258E}"/>
              </a:ext>
            </a:extLst>
          </p:cNvPr>
          <p:cNvPicPr>
            <a:picLocks noChangeAspect="1"/>
          </p:cNvPicPr>
          <p:nvPr/>
        </p:nvPicPr>
        <p:blipFill>
          <a:blip r:embed="rId2"/>
          <a:stretch>
            <a:fillRect/>
          </a:stretch>
        </p:blipFill>
        <p:spPr>
          <a:xfrm>
            <a:off x="655637" y="2673349"/>
            <a:ext cx="4552950" cy="3657600"/>
          </a:xfrm>
          <a:prstGeom prst="rect">
            <a:avLst/>
          </a:prstGeom>
        </p:spPr>
      </p:pic>
      <p:pic>
        <p:nvPicPr>
          <p:cNvPr id="8" name="Grafik 7">
            <a:extLst>
              <a:ext uri="{FF2B5EF4-FFF2-40B4-BE49-F238E27FC236}">
                <a16:creationId xmlns:a16="http://schemas.microsoft.com/office/drawing/2014/main" id="{647F7341-92B8-496F-9829-D1FA0D6F0603}"/>
              </a:ext>
            </a:extLst>
          </p:cNvPr>
          <p:cNvPicPr>
            <a:picLocks noChangeAspect="1"/>
          </p:cNvPicPr>
          <p:nvPr/>
        </p:nvPicPr>
        <p:blipFill>
          <a:blip r:embed="rId3"/>
          <a:stretch>
            <a:fillRect/>
          </a:stretch>
        </p:blipFill>
        <p:spPr>
          <a:xfrm>
            <a:off x="7056437" y="281346"/>
            <a:ext cx="3733800" cy="6212798"/>
          </a:xfrm>
          <a:prstGeom prst="rect">
            <a:avLst/>
          </a:prstGeom>
        </p:spPr>
      </p:pic>
    </p:spTree>
    <p:extLst>
      <p:ext uri="{BB962C8B-B14F-4D97-AF65-F5344CB8AC3E}">
        <p14:creationId xmlns:p14="http://schemas.microsoft.com/office/powerpoint/2010/main" val="1515098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WeatherCollector</a:t>
            </a:r>
            <a:endParaRPr lang="de-DE"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5</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a:lstStyle/>
          <a:p>
            <a:pPr lvl="1"/>
            <a:r>
              <a:rPr lang="en-US" dirty="0"/>
              <a:t>Data used</a:t>
            </a:r>
          </a:p>
          <a:p>
            <a:pPr lvl="2"/>
            <a:r>
              <a:rPr lang="en-US" dirty="0" err="1">
                <a:latin typeface="Courier New" panose="02070309020205020404" pitchFamily="49" charset="0"/>
                <a:cs typeface="Courier New" panose="02070309020205020404" pitchFamily="49" charset="0"/>
              </a:rPr>
              <a:t>lat</a:t>
            </a:r>
            <a:r>
              <a:rPr lang="en-US" dirty="0"/>
              <a:t>: </a:t>
            </a:r>
            <a:r>
              <a:rPr lang="en-US" dirty="0" err="1"/>
              <a:t>Latitute</a:t>
            </a:r>
            <a:endParaRPr lang="en-US" dirty="0"/>
          </a:p>
          <a:p>
            <a:pPr lvl="2"/>
            <a:r>
              <a:rPr lang="en-US" dirty="0" err="1">
                <a:latin typeface="Courier New" panose="02070309020205020404" pitchFamily="49" charset="0"/>
                <a:cs typeface="Courier New" panose="02070309020205020404" pitchFamily="49" charset="0"/>
              </a:rPr>
              <a:t>lon</a:t>
            </a:r>
            <a:r>
              <a:rPr lang="en-US" dirty="0"/>
              <a:t>: </a:t>
            </a:r>
            <a:r>
              <a:rPr lang="en-US" dirty="0" err="1"/>
              <a:t>Longitute</a:t>
            </a:r>
            <a:endParaRPr lang="en-US" dirty="0"/>
          </a:p>
          <a:p>
            <a:pPr lvl="2"/>
            <a:r>
              <a:rPr lang="en-US" dirty="0" err="1">
                <a:latin typeface="Courier New" panose="02070309020205020404" pitchFamily="49" charset="0"/>
                <a:cs typeface="Courier New" panose="02070309020205020404" pitchFamily="49" charset="0"/>
              </a:rPr>
              <a:t>timestamp_utc</a:t>
            </a:r>
            <a:r>
              <a:rPr lang="en-US" dirty="0"/>
              <a:t>: UTC Timestamp</a:t>
            </a:r>
          </a:p>
          <a:p>
            <a:pPr lvl="2"/>
            <a:r>
              <a:rPr lang="en-US" dirty="0" err="1">
                <a:latin typeface="Courier New" panose="02070309020205020404" pitchFamily="49" charset="0"/>
                <a:cs typeface="Courier New" panose="02070309020205020404" pitchFamily="49" charset="0"/>
              </a:rPr>
              <a:t>rh</a:t>
            </a:r>
            <a:r>
              <a:rPr lang="en-US" dirty="0"/>
              <a:t>: Relative humidity in %</a:t>
            </a:r>
          </a:p>
          <a:p>
            <a:pPr lvl="2"/>
            <a:r>
              <a:rPr lang="en-US" dirty="0" err="1">
                <a:latin typeface="Courier New" panose="02070309020205020404" pitchFamily="49" charset="0"/>
                <a:cs typeface="Courier New" panose="02070309020205020404" pitchFamily="49" charset="0"/>
              </a:rPr>
              <a:t>pres</a:t>
            </a:r>
            <a:r>
              <a:rPr lang="en-US" dirty="0"/>
              <a:t>: Air pressure in </a:t>
            </a:r>
            <a:r>
              <a:rPr lang="en-US" dirty="0" err="1"/>
              <a:t>mb</a:t>
            </a:r>
            <a:endParaRPr lang="en-US" dirty="0"/>
          </a:p>
          <a:p>
            <a:pPr lvl="2"/>
            <a:r>
              <a:rPr lang="en-US" dirty="0" err="1">
                <a:latin typeface="Courier New" panose="02070309020205020404" pitchFamily="49" charset="0"/>
                <a:cs typeface="Courier New" panose="02070309020205020404" pitchFamily="49" charset="0"/>
              </a:rPr>
              <a:t>wind_spd</a:t>
            </a:r>
            <a:r>
              <a:rPr lang="en-US" dirty="0"/>
              <a:t>: wind speed in m/s</a:t>
            </a:r>
          </a:p>
          <a:p>
            <a:pPr lvl="2"/>
            <a:r>
              <a:rPr lang="en-US" dirty="0">
                <a:latin typeface="Courier New" panose="02070309020205020404" pitchFamily="49" charset="0"/>
                <a:cs typeface="Courier New" panose="02070309020205020404" pitchFamily="49" charset="0"/>
              </a:rPr>
              <a:t>temp</a:t>
            </a:r>
            <a:r>
              <a:rPr lang="en-US" dirty="0"/>
              <a:t>: Temperature in Celsius</a:t>
            </a:r>
          </a:p>
          <a:p>
            <a:pPr lvl="2"/>
            <a:r>
              <a:rPr lang="en-US" dirty="0" err="1">
                <a:latin typeface="Courier New" panose="02070309020205020404" pitchFamily="49" charset="0"/>
                <a:cs typeface="Courier New" panose="02070309020205020404" pitchFamily="49" charset="0"/>
              </a:rPr>
              <a:t>ghi</a:t>
            </a:r>
            <a:r>
              <a:rPr lang="en-US" dirty="0"/>
              <a:t>: Global horizontal solar irradiance in W/m^2</a:t>
            </a:r>
          </a:p>
          <a:p>
            <a:pPr lvl="2"/>
            <a:endParaRPr lang="en-US" dirty="0"/>
          </a:p>
          <a:p>
            <a:pPr lvl="2"/>
            <a:endParaRPr lang="en-US" dirty="0"/>
          </a:p>
          <a:p>
            <a:pPr lvl="2"/>
            <a:endParaRPr lang="de-DE" dirty="0"/>
          </a:p>
        </p:txBody>
      </p:sp>
    </p:spTree>
    <p:extLst>
      <p:ext uri="{BB962C8B-B14F-4D97-AF65-F5344CB8AC3E}">
        <p14:creationId xmlns:p14="http://schemas.microsoft.com/office/powerpoint/2010/main" val="15462228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WeatherCollector</a:t>
            </a:r>
            <a:endParaRPr lang="de-DE"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6</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a:lstStyle/>
          <a:p>
            <a:pPr lvl="1"/>
            <a:r>
              <a:rPr lang="en-US" dirty="0"/>
              <a:t>Two HTTP REST endpoints</a:t>
            </a:r>
          </a:p>
          <a:p>
            <a:pPr lvl="2"/>
            <a:r>
              <a:rPr lang="en-US" dirty="0"/>
              <a:t>Create new </a:t>
            </a:r>
            <a:r>
              <a:rPr lang="en-US" dirty="0" err="1"/>
              <a:t>WeatherCollector</a:t>
            </a:r>
            <a:r>
              <a:rPr lang="en-US" dirty="0"/>
              <a:t> object by location</a:t>
            </a:r>
          </a:p>
          <a:p>
            <a:pPr lvl="3"/>
            <a:r>
              <a:rPr lang="en-US" dirty="0"/>
              <a:t>Path: </a:t>
            </a:r>
            <a:r>
              <a:rPr lang="en-US" dirty="0">
                <a:latin typeface="Courier New" panose="02070309020205020404" pitchFamily="49" charset="0"/>
                <a:cs typeface="Courier New" panose="02070309020205020404" pitchFamily="49" charset="0"/>
              </a:rPr>
              <a:t>POST </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weathercollectors</a:t>
            </a:r>
            <a:endParaRPr lang="de-DE" dirty="0">
              <a:latin typeface="Courier New" panose="02070309020205020404" pitchFamily="49" charset="0"/>
              <a:cs typeface="Courier New" panose="02070309020205020404" pitchFamily="49" charset="0"/>
            </a:endParaRPr>
          </a:p>
          <a:p>
            <a:pPr lvl="3"/>
            <a:r>
              <a:rPr lang="en-US" dirty="0"/>
              <a:t>B</a:t>
            </a:r>
            <a:r>
              <a:rPr lang="de-DE" dirty="0" err="1"/>
              <a:t>ody</a:t>
            </a:r>
            <a:r>
              <a:rPr lang="de-DE" dirty="0"/>
              <a:t> </a:t>
            </a:r>
            <a:r>
              <a:rPr lang="de-DE" dirty="0" err="1"/>
              <a:t>as</a:t>
            </a:r>
            <a:r>
              <a:rPr lang="de-DE" dirty="0"/>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t>: </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&gt;  }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as</a:t>
            </a:r>
            <a:r>
              <a:rPr lang="de-DE" dirty="0">
                <a:cs typeface="Courier New" panose="02070309020205020404" pitchFamily="49" charset="0"/>
              </a:rPr>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cs typeface="Courier New" panose="02070309020205020404" pitchFamily="49" charset="0"/>
              </a:rPr>
              <a:t>: </a:t>
            </a:r>
            <a:br>
              <a:rPr lang="de-DE" dirty="0">
                <a:cs typeface="Courier New" panose="02070309020205020404" pitchFamily="49" charset="0"/>
              </a:rPr>
            </a:b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&gt;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status</a:t>
            </a:r>
            <a:r>
              <a:rPr lang="de-DE" dirty="0">
                <a:cs typeface="Courier New" panose="02070309020205020404" pitchFamily="49" charset="0"/>
              </a:rPr>
              <a:t> </a:t>
            </a:r>
            <a:r>
              <a:rPr lang="de-DE" dirty="0" err="1">
                <a:cs typeface="Courier New" panose="02070309020205020404" pitchFamily="49" charset="0"/>
              </a:rPr>
              <a:t>code</a:t>
            </a:r>
            <a:r>
              <a:rPr lang="de-DE" dirty="0">
                <a:cs typeface="Courier New" panose="02070309020205020404" pitchFamily="49" charset="0"/>
              </a:rPr>
              <a:t>: 201, 400</a:t>
            </a:r>
            <a:endParaRPr lang="en-US" dirty="0">
              <a:cs typeface="Courier New" panose="02070309020205020404" pitchFamily="49" charset="0"/>
            </a:endParaRPr>
          </a:p>
          <a:p>
            <a:pPr lvl="2"/>
            <a:r>
              <a:rPr lang="en-US" dirty="0"/>
              <a:t>Delete </a:t>
            </a:r>
            <a:r>
              <a:rPr lang="en-US" dirty="0" err="1"/>
              <a:t>WeatherCollector</a:t>
            </a:r>
            <a:r>
              <a:rPr lang="en-US" dirty="0"/>
              <a:t> object of given location</a:t>
            </a:r>
          </a:p>
          <a:p>
            <a:pPr lvl="3"/>
            <a:r>
              <a:rPr lang="en-US" dirty="0"/>
              <a:t>Path: </a:t>
            </a:r>
            <a:r>
              <a:rPr lang="en-US" dirty="0">
                <a:latin typeface="Courier New" panose="02070309020205020404" pitchFamily="49" charset="0"/>
                <a:cs typeface="Courier New" panose="02070309020205020404" pitchFamily="49" charset="0"/>
              </a:rPr>
              <a:t>DELETE </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weathercollectors</a:t>
            </a:r>
            <a:endParaRPr lang="de-DE" dirty="0">
              <a:latin typeface="Courier New" panose="02070309020205020404" pitchFamily="49" charset="0"/>
              <a:cs typeface="Courier New" panose="02070309020205020404" pitchFamily="49" charset="0"/>
            </a:endParaRPr>
          </a:p>
          <a:p>
            <a:pPr lvl="3"/>
            <a:r>
              <a:rPr lang="en-US" dirty="0"/>
              <a:t>B</a:t>
            </a:r>
            <a:r>
              <a:rPr lang="de-DE" dirty="0" err="1"/>
              <a:t>ody</a:t>
            </a:r>
            <a:r>
              <a:rPr lang="de-DE" dirty="0"/>
              <a:t> </a:t>
            </a:r>
            <a:r>
              <a:rPr lang="de-DE" dirty="0" err="1"/>
              <a:t>as</a:t>
            </a:r>
            <a:r>
              <a:rPr lang="de-DE" dirty="0"/>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t>: </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&gt;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status</a:t>
            </a:r>
            <a:r>
              <a:rPr lang="de-DE" dirty="0">
                <a:cs typeface="Courier New" panose="02070309020205020404" pitchFamily="49" charset="0"/>
              </a:rPr>
              <a:t> </a:t>
            </a:r>
            <a:r>
              <a:rPr lang="de-DE" dirty="0" err="1">
                <a:cs typeface="Courier New" panose="02070309020205020404" pitchFamily="49" charset="0"/>
              </a:rPr>
              <a:t>codes</a:t>
            </a:r>
            <a:r>
              <a:rPr lang="de-DE" dirty="0">
                <a:cs typeface="Courier New" panose="02070309020205020404" pitchFamily="49" charset="0"/>
              </a:rPr>
              <a:t>: 200, 400 </a:t>
            </a:r>
          </a:p>
          <a:p>
            <a:pPr lvl="3"/>
            <a:endParaRPr lang="en-US" dirty="0"/>
          </a:p>
          <a:p>
            <a:pPr lvl="2"/>
            <a:endParaRPr lang="en-US" dirty="0"/>
          </a:p>
          <a:p>
            <a:pPr lvl="2"/>
            <a:endParaRPr lang="de-DE" dirty="0"/>
          </a:p>
        </p:txBody>
      </p:sp>
    </p:spTree>
    <p:extLst>
      <p:ext uri="{BB962C8B-B14F-4D97-AF65-F5344CB8AC3E}">
        <p14:creationId xmlns:p14="http://schemas.microsoft.com/office/powerpoint/2010/main" val="25036701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Energy generation</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2633174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err="1"/>
              <a:t>Windturbine</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5189422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11/8/2018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9</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lvl="1"/>
            <a:r>
              <a:rPr lang="en-US" dirty="0">
                <a:cs typeface="Segoe UI"/>
              </a:rPr>
              <a:t>Energy produced:</a:t>
            </a:r>
          </a:p>
          <a:p>
            <a:pPr marL="457200" lvl="1" indent="-457200">
              <a:buChar char="•"/>
            </a:pPr>
            <a:r>
              <a:rPr lang="en-US" dirty="0">
                <a:cs typeface="Segoe UI"/>
              </a:rPr>
              <a:t>0.5 * </a:t>
            </a:r>
            <a:r>
              <a:rPr lang="en-US" dirty="0" err="1">
                <a:cs typeface="Segoe UI"/>
              </a:rPr>
              <a:t>areaSwept</a:t>
            </a:r>
            <a:r>
              <a:rPr lang="en-US" dirty="0">
                <a:cs typeface="Segoe UI"/>
              </a:rPr>
              <a:t> * </a:t>
            </a:r>
            <a:r>
              <a:rPr lang="en-US" dirty="0" err="1">
                <a:cs typeface="Segoe UI"/>
              </a:rPr>
              <a:t>moistAirDensity</a:t>
            </a:r>
            <a:r>
              <a:rPr lang="en-US" dirty="0">
                <a:cs typeface="Segoe UI"/>
              </a:rPr>
              <a:t> * windSpeed^3 * </a:t>
            </a:r>
            <a:r>
              <a:rPr lang="en-US" dirty="0" err="1">
                <a:cs typeface="Segoe UI"/>
              </a:rPr>
              <a:t>efficiencycoefficient</a:t>
            </a:r>
          </a:p>
          <a:p>
            <a:pPr marL="457200" lvl="1" indent="-457200">
              <a:buChar char="•"/>
            </a:pPr>
            <a:endParaRPr lang="en-US" dirty="0">
              <a:cs typeface="Segoe UI"/>
            </a:endParaRPr>
          </a:p>
          <a:p>
            <a:pPr marL="457200" lvl="1" indent="-457200"/>
            <a:r>
              <a:rPr lang="en-US" dirty="0">
                <a:cs typeface="Segoe UI"/>
              </a:rPr>
              <a:t>Area swept:</a:t>
            </a:r>
          </a:p>
          <a:p>
            <a:pPr marL="457200" lvl="1" indent="-457200">
              <a:buChar char="•"/>
            </a:pPr>
            <a:r>
              <a:rPr lang="en-US" dirty="0">
                <a:cs typeface="Segoe UI"/>
              </a:rPr>
              <a:t>r^2 * PI</a:t>
            </a:r>
          </a:p>
          <a:p>
            <a:pPr marL="457200" lvl="1" indent="-457200"/>
            <a:endParaRPr lang="en-US" dirty="0">
              <a:cs typeface="Segoe UI"/>
            </a:endParaRPr>
          </a:p>
          <a:p>
            <a:pPr marL="457200" lvl="1" indent="-457200"/>
            <a:r>
              <a:rPr lang="en-US" dirty="0">
                <a:cs typeface="Segoe UI"/>
              </a:rPr>
              <a:t>Windspeed and </a:t>
            </a:r>
            <a:r>
              <a:rPr lang="en-US" dirty="0" err="1">
                <a:cs typeface="Segoe UI"/>
              </a:rPr>
              <a:t>Energycoefficient</a:t>
            </a:r>
            <a:r>
              <a:rPr lang="en-US" dirty="0">
                <a:cs typeface="Segoe UI"/>
              </a:rPr>
              <a:t>:</a:t>
            </a:r>
          </a:p>
          <a:p>
            <a:pPr marL="457200" lvl="1" indent="-457200">
              <a:buChar char="•"/>
            </a:pPr>
            <a:r>
              <a:rPr lang="en-US" dirty="0">
                <a:cs typeface="Segoe UI"/>
              </a:rPr>
              <a:t>User Input</a:t>
            </a:r>
          </a:p>
          <a:p>
            <a:pPr marL="456565" lvl="2" indent="-227965"/>
            <a:endParaRPr lang="en-US" dirty="0">
              <a:cs typeface="Segoe UI"/>
            </a:endParaRPr>
          </a:p>
          <a:p>
            <a:pPr marL="456565" lvl="2" indent="-227965"/>
            <a:endParaRPr lang="en-US" dirty="0">
              <a:cs typeface="Segoe UI"/>
            </a:endParaRPr>
          </a:p>
          <a:p>
            <a:pPr marL="456565" lvl="2" indent="-227965"/>
            <a:endParaRPr lang="de-DE" dirty="0">
              <a:cs typeface="Segoe UI"/>
            </a:endParaRPr>
          </a:p>
        </p:txBody>
      </p:sp>
    </p:spTree>
    <p:extLst>
      <p:ext uri="{BB962C8B-B14F-4D97-AF65-F5344CB8AC3E}">
        <p14:creationId xmlns:p14="http://schemas.microsoft.com/office/powerpoint/2010/main" val="3080638268"/>
      </p:ext>
    </p:extLst>
  </p:cSld>
  <p:clrMapOvr>
    <a:masterClrMapping/>
  </p:clrMapOvr>
  <p:transition>
    <p:fade/>
  </p:transition>
</p:sld>
</file>

<file path=ppt/theme/theme1.xml><?xml version="1.0" encoding="utf-8"?>
<a:theme xmlns:a="http://schemas.openxmlformats.org/drawingml/2006/main" name="Templa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8b529f77-48ab-4581-b468-93f09345b8aa"/>
    <ds:schemaRef ds:uri="http://schemas.microsoft.com/office/2006/documentManagement/type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386</Words>
  <Application>Microsoft Office PowerPoint</Application>
  <PresentationFormat>Custom</PresentationFormat>
  <Paragraphs>85</Paragraphs>
  <Slides>21</Slides>
  <Notes>1</Notes>
  <HiddenSlides>6</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Template</vt:lpstr>
      <vt:lpstr>Supply Side and Demand Side</vt:lpstr>
      <vt:lpstr>Weather Service</vt:lpstr>
      <vt:lpstr>Weather Service</vt:lpstr>
      <vt:lpstr>Weather Service</vt:lpstr>
      <vt:lpstr>WeatherCollector</vt:lpstr>
      <vt:lpstr>WeatherCollector</vt:lpstr>
      <vt:lpstr>Energy generation</vt:lpstr>
      <vt:lpstr>Windturbine</vt:lpstr>
      <vt:lpstr>Windturbine</vt:lpstr>
      <vt:lpstr>Windturbine</vt:lpstr>
      <vt:lpstr>Windturbine</vt:lpstr>
      <vt:lpstr>Photovoltaic</vt:lpstr>
      <vt:lpstr>Photovoltaic</vt:lpstr>
      <vt:lpstr>Photovoltaic</vt:lpstr>
      <vt:lpstr>Photovoltaic</vt:lpstr>
      <vt:lpstr>Photovoltaic</vt:lpstr>
      <vt:lpstr>Battery</vt:lpstr>
      <vt:lpstr>Battery</vt:lpstr>
      <vt:lpstr>Demand side</vt:lpstr>
      <vt:lpstr>Demand side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Röhrdanz</dc:creator>
  <cp:lastModifiedBy>Speth Sandro</cp:lastModifiedBy>
  <cp:revision>989</cp:revision>
  <dcterms:created xsi:type="dcterms:W3CDTF">2014-10-19T00:50:50Z</dcterms:created>
  <dcterms:modified xsi:type="dcterms:W3CDTF">2018-11-08T17:57:37Z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