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3" r:id="rId2"/>
    <p:sldId id="914" r:id="rId3"/>
    <p:sldId id="915" r:id="rId4"/>
    <p:sldId id="899" r:id="rId5"/>
    <p:sldId id="916" r:id="rId6"/>
    <p:sldId id="917" r:id="rId7"/>
    <p:sldId id="817" r:id="rId8"/>
    <p:sldId id="918" r:id="rId9"/>
    <p:sldId id="818" r:id="rId10"/>
    <p:sldId id="920" r:id="rId11"/>
    <p:sldId id="921" r:id="rId12"/>
    <p:sldId id="922" r:id="rId13"/>
    <p:sldId id="929" r:id="rId14"/>
    <p:sldId id="935" r:id="rId15"/>
    <p:sldId id="930" r:id="rId16"/>
    <p:sldId id="933" r:id="rId17"/>
    <p:sldId id="934" r:id="rId18"/>
    <p:sldId id="931" r:id="rId19"/>
    <p:sldId id="936" r:id="rId20"/>
    <p:sldId id="937" r:id="rId21"/>
    <p:sldId id="938" r:id="rId22"/>
    <p:sldId id="939" r:id="rId23"/>
    <p:sldId id="940" r:id="rId24"/>
    <p:sldId id="941" r:id="rId25"/>
    <p:sldId id="948" r:id="rId26"/>
    <p:sldId id="949" r:id="rId27"/>
    <p:sldId id="943" r:id="rId28"/>
    <p:sldId id="950" r:id="rId29"/>
    <p:sldId id="951" r:id="rId30"/>
    <p:sldId id="944" r:id="rId31"/>
    <p:sldId id="945" r:id="rId32"/>
    <p:sldId id="946" r:id="rId33"/>
    <p:sldId id="947" r:id="rId34"/>
  </p:sldIdLst>
  <p:sldSz cx="9144000" cy="6858000" type="screen4x3"/>
  <p:notesSz cx="6797675" cy="9928225"/>
  <p:embeddedFontLst>
    <p:embeddedFont>
      <p:font typeface="FranklinGothicMediCondTT" charset="-52"/>
      <p:regular r:id="rId37"/>
    </p:embeddedFon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Franklin Gothic Medium" pitchFamily="34" charset="0"/>
      <p:regular r:id="rId42"/>
      <p:italic r:id="rId4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E600"/>
    <a:srgbClr val="FF9B2D"/>
    <a:srgbClr val="FFA347"/>
    <a:srgbClr val="FFA54B"/>
    <a:srgbClr val="70A800"/>
    <a:srgbClr val="9FAFA7"/>
    <a:srgbClr val="C0101F"/>
    <a:srgbClr val="4B306C"/>
    <a:srgbClr val="513474"/>
    <a:srgbClr val="32204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69" autoAdjust="0"/>
    <p:restoredTop sz="82842" autoAdjust="0"/>
  </p:normalViewPr>
  <p:slideViewPr>
    <p:cSldViewPr showGuides="1">
      <p:cViewPr>
        <p:scale>
          <a:sx n="75" d="100"/>
          <a:sy n="75" d="100"/>
        </p:scale>
        <p:origin x="-1152" y="234"/>
      </p:cViewPr>
      <p:guideLst>
        <p:guide orient="horz" pos="3475"/>
        <p:guide orient="horz" pos="799"/>
        <p:guide orient="horz" pos="3884"/>
        <p:guide orient="horz" pos="845"/>
        <p:guide orient="horz" pos="3702"/>
        <p:guide orient="horz" pos="981"/>
        <p:guide orient="horz" pos="3385"/>
        <p:guide orient="horz" pos="2750"/>
        <p:guide pos="2880"/>
        <p:guide pos="171"/>
        <p:guide pos="5602"/>
        <p:guide pos="2064"/>
        <p:guide pos="4876"/>
        <p:guide pos="1837"/>
        <p:guide pos="4967"/>
        <p:guide pos="4261"/>
      </p:guideLst>
    </p:cSldViewPr>
  </p:slideViewPr>
  <p:outlineViewPr>
    <p:cViewPr>
      <p:scale>
        <a:sx n="33" d="100"/>
        <a:sy n="33" d="100"/>
      </p:scale>
      <p:origin x="0" y="166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4050" y="-102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4651E-081A-4B99-A974-80DE6D648227}" type="datetimeFigureOut">
              <a:rPr lang="ru-RU" smtClean="0"/>
              <a:pPr/>
              <a:t>16.08.2012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7A4AA-6ED4-4FD2-B530-312117DA794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9D419-DC52-418D-AC99-50F1FC50F29B}" type="datetimeFigureOut">
              <a:rPr lang="ru-RU" smtClean="0"/>
              <a:pPr/>
              <a:t>16.08.2012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BC40-4B72-49E4-A889-A90250584E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</a:rPr>
              <a:t>Коротко рассмотрим данную модель.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Главным элементом данной модели является матрица доступа, которая определяет права доступа всех субъектов к объектам системы.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Состояние защиты системы описывается следующей тройкой 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</a:rPr>
              <a:t>, О, М), где </a:t>
            </a:r>
            <a:r>
              <a:rPr lang="en-US" dirty="0" smtClean="0">
                <a:latin typeface="Times New Roman" pitchFamily="18" charset="0"/>
              </a:rPr>
              <a:t>M[S, O] </a:t>
            </a:r>
            <a:r>
              <a:rPr lang="ru-RU" dirty="0" smtClean="0">
                <a:latin typeface="Times New Roman" pitchFamily="18" charset="0"/>
              </a:rPr>
              <a:t>определяет права доступа субъектов к объектам. Права доступа регламентируют способы обращения субъекта S к различным типам объектов доступа. Основные права доступа субъектов к пространственным объектам обычно определяют, как чтение (R), запись (W) и выполнение (</a:t>
            </a:r>
            <a:r>
              <a:rPr lang="en-US" dirty="0" smtClean="0">
                <a:latin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</a:rPr>
              <a:t>).</a:t>
            </a:r>
          </a:p>
          <a:p>
            <a:r>
              <a:rPr lang="ru-RU" dirty="0" smtClean="0">
                <a:latin typeface="Times New Roman" pitchFamily="18" charset="0"/>
              </a:rPr>
              <a:t>3. Основу реализации управления доступом составляет анализ строки матрицы доступа при обращении субъекта к объекту. При этом проверяется строка матрицы, соответствующая объекту, и анализируется есть ли в ней разрешенные прав доступа для субъекта или нет. На основе этого принимается решение о предоставлении доступа.</a:t>
            </a:r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</a:rPr>
              <a:t>Коротко рассмотрим данную модель.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Главным элементом данной модели является матрица доступа, которая определяет права доступа всех субъектов к объектам системы.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Состояние защиты системы описывается следующей тройкой 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</a:rPr>
              <a:t>, О, М), где </a:t>
            </a:r>
            <a:r>
              <a:rPr lang="en-US" dirty="0" smtClean="0">
                <a:latin typeface="Times New Roman" pitchFamily="18" charset="0"/>
              </a:rPr>
              <a:t>M[S, O] </a:t>
            </a:r>
            <a:r>
              <a:rPr lang="ru-RU" dirty="0" smtClean="0">
                <a:latin typeface="Times New Roman" pitchFamily="18" charset="0"/>
              </a:rPr>
              <a:t>определяет права доступа субъектов к объектам. Права доступа регламентируют способы обращения субъекта S к различным типам объектов доступа. Основные права доступа субъектов к пространственным объектам обычно определяют, как чтение (R), запись (W) и выполнение (</a:t>
            </a:r>
            <a:r>
              <a:rPr lang="en-US" dirty="0" smtClean="0">
                <a:latin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</a:rPr>
              <a:t>).</a:t>
            </a:r>
          </a:p>
          <a:p>
            <a:r>
              <a:rPr lang="ru-RU" dirty="0" smtClean="0">
                <a:latin typeface="Times New Roman" pitchFamily="18" charset="0"/>
              </a:rPr>
              <a:t>3. Основу реализации управления доступом составляет анализ строки матрицы доступа при обращении субъекта к объекту. При этом проверяется строка матрицы, соответствующая объекту, и анализируется есть ли в ней разрешенные прав доступа для субъекта или нет. На основе этого принимается решение о предоставлении доступа.</a:t>
            </a:r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Именованный граф это RDF-граф, которому присвоено уникальное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имя. Именованный граф это сущность с двумя функциями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rdfgraph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которые соответственно определяют его имя, которое является URI и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RDF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-граф. Эти функции присваивают уникальное имя и RDF-граф, каждому именованному графу. Таким образом, именованный граф это ресурс, определяемый по его имени и поэтому может быть описан обычным способом, используя RDF. Именованные графы имеют обратную совместимость с RDF.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Именованный граф расширяет возможности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RDF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-графа путем добавления в граф новых сущностей, таких как полномочие, "отношение разрешения" и доверенность. Полномочие это лицо, которое может совершать действия и принимать на себя обязательства. Отношение разрешения заключается между лицами (доверенностями) и именованным графом, и означает что лицо берет на себя обязательства за информацию графа. Доверенность это ресурс, который фиксирует высказывания и намерения лица по отношению к графу.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Данные сущности отвечают за доступность, цифровую подписку графов, отношение авторизации, политику доверия графов. Также они позволяют отслеживать все операции совершаемые над графом. Построение именованного графа(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пространства, путем добавление новых сущностей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authority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к графу пространства позволит использовать методы доверия и доступности графов и их информации.</a:t>
            </a:r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</a:rPr>
              <a:t>Коротко рассмотрим данную модель.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Главным элементом данной модели является матрица доступа, которая определяет права доступа всех субъектов к объектам системы.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Состояние защиты системы описывается следующей тройкой 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</a:rPr>
              <a:t>, О, М), где </a:t>
            </a:r>
            <a:r>
              <a:rPr lang="en-US" dirty="0" smtClean="0">
                <a:latin typeface="Times New Roman" pitchFamily="18" charset="0"/>
              </a:rPr>
              <a:t>M[S, O] </a:t>
            </a:r>
            <a:r>
              <a:rPr lang="ru-RU" dirty="0" smtClean="0">
                <a:latin typeface="Times New Roman" pitchFamily="18" charset="0"/>
              </a:rPr>
              <a:t>определяет права доступа субъектов к объектам. Права доступа регламентируют способы обращения субъекта S к различным типам объектов доступа. Основные права доступа субъектов к пространственным объектам обычно определяют, как чтение (R), запись (W) и выполнение (</a:t>
            </a:r>
            <a:r>
              <a:rPr lang="en-US" dirty="0" smtClean="0">
                <a:latin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</a:rPr>
              <a:t>).</a:t>
            </a:r>
          </a:p>
          <a:p>
            <a:r>
              <a:rPr lang="ru-RU" dirty="0" smtClean="0">
                <a:latin typeface="Times New Roman" pitchFamily="18" charset="0"/>
              </a:rPr>
              <a:t>3. Основу реализации управления доступом составляет анализ строки матрицы доступа при обращении субъекта к объекту. При этом проверяется строка матрицы, соответствующая объекту, и анализируется есть ли в ней разрешенные прав доступа для субъекта или нет. На основе этого принимается решение о предоставлении доступа.</a:t>
            </a:r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</a:rPr>
              <a:t>Коротко рассмотрим данную модель.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Главным элементом данной модели является матрица доступа, которая определяет права доступа всех субъектов к объектам системы.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Состояние защиты системы описывается следующей тройкой 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</a:rPr>
              <a:t>, О, М), где </a:t>
            </a:r>
            <a:r>
              <a:rPr lang="en-US" dirty="0" smtClean="0">
                <a:latin typeface="Times New Roman" pitchFamily="18" charset="0"/>
              </a:rPr>
              <a:t>M[S, O] </a:t>
            </a:r>
            <a:r>
              <a:rPr lang="ru-RU" dirty="0" smtClean="0">
                <a:latin typeface="Times New Roman" pitchFamily="18" charset="0"/>
              </a:rPr>
              <a:t>определяет права доступа субъектов к объектам. Права доступа регламентируют способы обращения субъекта S к различным типам объектов доступа. Основные права доступа субъектов к пространственным объектам обычно определяют, как чтение (R), запись (W) и выполнение (</a:t>
            </a:r>
            <a:r>
              <a:rPr lang="en-US" dirty="0" smtClean="0">
                <a:latin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</a:rPr>
              <a:t>).</a:t>
            </a:r>
          </a:p>
          <a:p>
            <a:r>
              <a:rPr lang="ru-RU" dirty="0" smtClean="0">
                <a:latin typeface="Times New Roman" pitchFamily="18" charset="0"/>
              </a:rPr>
              <a:t>3. Основу реализации управления доступом составляет анализ строки матрицы доступа при обращении субъекта к объекту. При этом проверяется строка матрицы, соответствующая объекту, и анализируется есть ли в ней разрешенные прав доступа для субъекта или нет. На основе этого принимается решение о предоставлении доступа.</a:t>
            </a:r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идентификации и аутентификации клиента пространства на основе протокола ХИП было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запланировано 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разработать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HIP-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агента.</a:t>
            </a: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Имеются</a:t>
            </a:r>
          </a:p>
          <a:p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два хоста, хост ИП (СИБ) и клиент.</a:t>
            </a:r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подключении клиента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к интеллектуальному пространству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SIB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данное подключение перехватывается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-агентом, который идентифицирует и аутентифицирует клиента на основе протокола HIP. Клиентская и серверная сторона должны быть настроены для работы по протоколу HIP.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 подключение клиента к пространству изображен на диаграмме последовательностей Рис. 4.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Общение клиента с HIP-агентом происходит при помощи стандартного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API. При соединении, клиент передает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хэш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ключа на основании которого принимается решение по идентификации и аутентификации хоста пространства. Если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хэш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действителен, то агент соединяет клиента с пространством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SIB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Данное решение изображено на Рис. 3.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</a:rPr>
              <a:t>Коротко рассмотрим данную модель.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Главным элементом данной модели является матрица доступа, которая определяет права доступа всех субъектов к объектам системы.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Состояние защиты системы описывается следующей тройкой 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</a:rPr>
              <a:t>, О, М), где </a:t>
            </a:r>
            <a:r>
              <a:rPr lang="en-US" dirty="0" smtClean="0">
                <a:latin typeface="Times New Roman" pitchFamily="18" charset="0"/>
              </a:rPr>
              <a:t>M[S, O] </a:t>
            </a:r>
            <a:r>
              <a:rPr lang="ru-RU" dirty="0" smtClean="0">
                <a:latin typeface="Times New Roman" pitchFamily="18" charset="0"/>
              </a:rPr>
              <a:t>определяет права доступа субъектов к объектам. Права доступа регламентируют способы обращения субъекта S к различным типам объектов доступа. Основные права доступа субъектов к пространственным объектам обычно определяют, как чтение (R), запись (W) и выполнение (</a:t>
            </a:r>
            <a:r>
              <a:rPr lang="en-US" dirty="0" smtClean="0">
                <a:latin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</a:rPr>
              <a:t>).</a:t>
            </a:r>
          </a:p>
          <a:p>
            <a:r>
              <a:rPr lang="ru-RU" dirty="0" smtClean="0">
                <a:latin typeface="Times New Roman" pitchFamily="18" charset="0"/>
              </a:rPr>
              <a:t>3. Основу реализации управления доступом составляет анализ строки матрицы доступа при обращении субъекта к объекту. При этом проверяется строка матрицы, соответствующая объекту, и анализируется есть ли в ней разрешенные прав доступа для субъекта или нет. На основе этого принимается решение о предоставлении доступа.</a:t>
            </a:r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</a:rPr>
              <a:t>Коротко рассмотрим данную модель.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Главным элементом данной модели является матрица доступа, которая определяет права доступа всех субъектов к объектам системы.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Состояние защиты системы описывается следующей тройкой 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</a:rPr>
              <a:t>, О, М), где </a:t>
            </a:r>
            <a:r>
              <a:rPr lang="en-US" dirty="0" smtClean="0">
                <a:latin typeface="Times New Roman" pitchFamily="18" charset="0"/>
              </a:rPr>
              <a:t>M[S, O] </a:t>
            </a:r>
            <a:r>
              <a:rPr lang="ru-RU" dirty="0" smtClean="0">
                <a:latin typeface="Times New Roman" pitchFamily="18" charset="0"/>
              </a:rPr>
              <a:t>определяет права доступа субъектов к объектам. Права доступа регламентируют способы обращения субъекта S к различным типам объектов доступа. Основные права доступа субъектов к пространственным объектам обычно определяют, как чтение (R), запись (W) и выполнение (</a:t>
            </a:r>
            <a:r>
              <a:rPr lang="en-US" dirty="0" smtClean="0">
                <a:latin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</a:rPr>
              <a:t>).</a:t>
            </a:r>
          </a:p>
          <a:p>
            <a:r>
              <a:rPr lang="ru-RU" dirty="0" smtClean="0">
                <a:latin typeface="Times New Roman" pitchFamily="18" charset="0"/>
              </a:rPr>
              <a:t>3. Основу реализации управления доступом составляет анализ строки матрицы доступа при обращении субъекта к объекту. При этом проверяется строка матрицы, соответствующая объекту, и анализируется есть ли в ней разрешенные прав доступа для субъекта или нет. На основе этого принимается решение о предоставлении доступа.</a:t>
            </a:r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</a:rPr>
              <a:t>Коротко рассмотрим данную модель.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Главным элементом данной модели является матрица доступа, которая определяет права доступа всех субъектов к объектам системы.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Состояние защиты системы описывается следующей тройкой 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</a:rPr>
              <a:t>, О, М), где </a:t>
            </a:r>
            <a:r>
              <a:rPr lang="en-US" dirty="0" smtClean="0">
                <a:latin typeface="Times New Roman" pitchFamily="18" charset="0"/>
              </a:rPr>
              <a:t>M[S, O] </a:t>
            </a:r>
            <a:r>
              <a:rPr lang="ru-RU" dirty="0" smtClean="0">
                <a:latin typeface="Times New Roman" pitchFamily="18" charset="0"/>
              </a:rPr>
              <a:t>определяет права доступа субъектов к объектам. Права доступа регламентируют способы обращения субъекта S к различным типам объектов доступа. Основные права доступа субъектов к пространственным объектам обычно определяют, как чтение (R), запись (W) и выполнение (</a:t>
            </a:r>
            <a:r>
              <a:rPr lang="en-US" dirty="0" smtClean="0">
                <a:latin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</a:rPr>
              <a:t>).</a:t>
            </a:r>
          </a:p>
          <a:p>
            <a:r>
              <a:rPr lang="ru-RU" dirty="0" smtClean="0">
                <a:latin typeface="Times New Roman" pitchFamily="18" charset="0"/>
              </a:rPr>
              <a:t>3. Основу реализации управления доступом составляет анализ строки матрицы доступа при обращении субъекта к объекту. При этом проверяется строка матрицы, соответствующая объекту, и анализируется есть ли в ней разрешенные прав доступа для субъекта или нет. На основе этого принимается решение о предоставлении доступа.</a:t>
            </a:r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Современные тенденции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развития информационных и телекоммуникационных технологий ведут к необходимости разработки устойчивых и надежных инфраструктур для хранения и извлечения различного рода информации из широкого спектра участников информационного окружения. Такую инфраструктуру принято называть «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интеллектуальным пространством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 space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ИП). Системы, реализующие функции интеллектуального окружения, предполагают присутствие нескольких устройств, использующих общее представление доступных ресурсов и сервисов. За счёт использования интеллектуального окружения можно обеспечить более качественную поддержку пользователя, что предоставляет возможность гибкого использования и включения в интеллектуальное окружение различных новых устройств, а также доступа к информации и сервисам с любого устройства такого окружения вне зависимости от их физического расположения. Основной проблемой обеспечения согласованности устройств интеллектуального окружения является то, что ресурсы такого окружения распределены среди различных устройств и извлечение информации необязательно выполняется с того устройства, на котором она хранится.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</a:rPr>
              <a:t>Коротко рассмотрим данную модель.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Главным элементом данной модели является матрица доступа, которая определяет права доступа всех субъектов к объектам системы.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Состояние защиты системы описывается следующей тройкой 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</a:rPr>
              <a:t>, О, М), где </a:t>
            </a:r>
            <a:r>
              <a:rPr lang="en-US" dirty="0" smtClean="0">
                <a:latin typeface="Times New Roman" pitchFamily="18" charset="0"/>
              </a:rPr>
              <a:t>M[S, O] </a:t>
            </a:r>
            <a:r>
              <a:rPr lang="ru-RU" dirty="0" smtClean="0">
                <a:latin typeface="Times New Roman" pitchFamily="18" charset="0"/>
              </a:rPr>
              <a:t>определяет права доступа субъектов к объектам. Права доступа регламентируют способы обращения субъекта S к различным типам объектов доступа. Основные права доступа субъектов к пространственным объектам обычно определяют, как чтение (R), запись (W) и выполнение (</a:t>
            </a:r>
            <a:r>
              <a:rPr lang="en-US" dirty="0" smtClean="0">
                <a:latin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</a:rPr>
              <a:t>).</a:t>
            </a:r>
          </a:p>
          <a:p>
            <a:r>
              <a:rPr lang="ru-RU" dirty="0" smtClean="0">
                <a:latin typeface="Times New Roman" pitchFamily="18" charset="0"/>
              </a:rPr>
              <a:t>3. Основу реализации управления доступом составляет анализ строки матрицы доступа при обращении субъекта к объекту. При этом проверяется строка матрицы, соответствующая объекту, и анализируется есть ли в ней разрешенные прав доступа для субъекта или нет. На основе этого принимается решение о предоставлении доступа.</a:t>
            </a:r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</a:rPr>
              <a:t>Коротко рассмотрим данную модель.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Главным элементом данной модели является матрица доступа, которая определяет права доступа всех субъектов к объектам системы.</a:t>
            </a:r>
          </a:p>
          <a:p>
            <a:pPr marL="228600" indent="-228600">
              <a:buAutoNum type="arabicPeriod"/>
            </a:pPr>
            <a:r>
              <a:rPr lang="ru-RU" dirty="0" smtClean="0">
                <a:latin typeface="Times New Roman" pitchFamily="18" charset="0"/>
              </a:rPr>
              <a:t>Состояние защиты системы описывается следующей тройкой 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</a:rPr>
              <a:t>, О, М), где </a:t>
            </a:r>
            <a:r>
              <a:rPr lang="en-US" dirty="0" smtClean="0">
                <a:latin typeface="Times New Roman" pitchFamily="18" charset="0"/>
              </a:rPr>
              <a:t>M[S, O] </a:t>
            </a:r>
            <a:r>
              <a:rPr lang="ru-RU" dirty="0" smtClean="0">
                <a:latin typeface="Times New Roman" pitchFamily="18" charset="0"/>
              </a:rPr>
              <a:t>определяет права доступа субъектов к объектам. Права доступа регламентируют способы обращения субъекта S к различным типам объектов доступа. Основные права доступа субъектов к пространственным объектам обычно определяют, как чтение (R), запись (W) и выполнение (</a:t>
            </a:r>
            <a:r>
              <a:rPr lang="en-US" dirty="0" smtClean="0">
                <a:latin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</a:rPr>
              <a:t>).</a:t>
            </a:r>
          </a:p>
          <a:p>
            <a:r>
              <a:rPr lang="ru-RU" dirty="0" smtClean="0">
                <a:latin typeface="Times New Roman" pitchFamily="18" charset="0"/>
              </a:rPr>
              <a:t>3. Основу реализации управления доступом составляет анализ строки матрицы доступа при обращении субъекта к объекту. При этом проверяется строка матрицы, соответствующая объекту, и анализируется есть ли в ней разрешенные прав доступа для субъекта или нет. На основе этого принимается решение о предоставлении доступа.</a:t>
            </a:r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Описать из чего состоит платформа, какие главные сущности</a:t>
            </a:r>
            <a:r>
              <a:rPr lang="ru-RU" baseline="0" dirty="0" smtClean="0"/>
              <a:t> имеет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Концепция интеллектуальных пространств является парадигмой программирования, в которой приложение реализуется не монолитным, а распределенным, состоящим из нескольких программ, называемых агентами или процессорами знаний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 processor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Распределенная архитектура описывает, из каких агентов состоит приложение и как осуществляется взаимодействие между ними. Агенты одного приложения работают достаточно независимо друг от друга и могут быть запущены на различных устройствах. Программная платформа Smart-M3 представляет собой реализацию идеи ИП и позволяет создавать такого рода приложения.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Подключение к пространству без подтверждении "личности пользователя". Любой агент может в любой момент подключиться к пространству, зная только его параметры подключения.</a:t>
            </a:r>
          </a:p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данный момент каждый пользователь имеет равные права во всем пространстве, все операции работы с данными пространства, такие как вставка, обновление, удаление, запрос и подписка, доступны при первоначальном подключении.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Концепция интеллектуальных пространств это новая парадигма в разработке программного обеспечения, но проблемы безопасности актуальны и в данном случае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контроля доступа к самому интеллектуальному пространству необходимо разработать механизмы идентификации и аутентификации клиентов ИП, которые позволят отслеживать и предотвращать несанкционированный доступ к ИП.</a:t>
            </a:r>
          </a:p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защиты целостности и доступа к данным следует предусмотреть механизм авторизации субъектов интеллектуального пространства для контроля доступа к информации ИП на основе прав доступа, назначаемых каждому субъекту пространства.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Концепция интеллектуальных пространств это новая парадигма в разработке программного обеспечения, но проблемы безопасности актуальны и в данном случае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контроля доступа к самому интеллектуальному пространству необходимо разработать механизмы идентификации и аутентификации клиентов ИП, которые позволят отслеживать и предотвращать несанкционированный доступ к ИП.</a:t>
            </a:r>
          </a:p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защиты целостности и доступа к данным следует предусмотреть механизм авторизации субъектов интеллектуального пространства для контроля доступа к информации ИП на основе прав доступа, назначаемых каждому субъекту пространства.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Identity Protocol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протокол идентификации хоста) -- это технология идентификации хоста для использования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сетях, таких как Интернет. </a:t>
            </a:r>
          </a:p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присваивает хосту уникальный адрес с использованием приватного ключа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Этот адрес постоянный и не изменяется от положения хоста в пространстве, при изменении сетей адрес остается тот же. Если сеть использует 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протокол, то все его IP адреса заменяются на криптографические идентификаторы.</a:t>
            </a:r>
          </a:p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протокол имеет встроенные механизмы обеспечения безопасности, приватности соединения. Использование приватных ключей позволяет проходить аутентификацию хоста на сервере. Сервер также должен быть настроен с поддержкой 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При аутентификации, сервер проверяет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хоста с приватным ключом.</a:t>
            </a:r>
          </a:p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аутентифицирует и защищает соединение между двумя хостами. 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аутентифицирует хоста и проверяет симметричный ключ между ними для безопасной передачи данных. Поток данных между конечными хостами шифруется по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IPsec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 с симметричным ключом, устанавливаемый протоколом 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 </a:t>
            </a:r>
            <a:r>
              <a:rPr lang="en-US" dirty="0" smtClean="0"/>
              <a:t>Hip</a:t>
            </a:r>
            <a:r>
              <a:rPr lang="en-US" baseline="0" dirty="0" smtClean="0"/>
              <a:t> daemon </a:t>
            </a:r>
            <a:r>
              <a:rPr lang="ru-RU" baseline="0" dirty="0" smtClean="0"/>
              <a:t>– главный компонент реализации протокола </a:t>
            </a:r>
            <a:r>
              <a:rPr lang="en-US" baseline="0" dirty="0" smtClean="0"/>
              <a:t>HIP </a:t>
            </a:r>
            <a:r>
              <a:rPr lang="ru-RU" baseline="0" dirty="0" smtClean="0"/>
              <a:t>для </a:t>
            </a:r>
            <a:r>
              <a:rPr lang="en-US" baseline="0" dirty="0" smtClean="0"/>
              <a:t>Linux</a:t>
            </a:r>
            <a:r>
              <a:rPr lang="ru-RU" baseline="0" dirty="0" smtClean="0"/>
              <a:t>. Отвечает за поддержку протокола в системе.</a:t>
            </a:r>
            <a:r>
              <a:rPr lang="ru-RU" dirty="0" smtClean="0"/>
              <a:t> </a:t>
            </a:r>
            <a:endParaRPr lang="en-US" dirty="0" smtClean="0"/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настройки приложения для работы с протоколом HIP необходимо воспользоваться утилитой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hipconf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Утилита командной строки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hipconf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предназначена для настройки HIP демона и получения необходимой информации. Пользователи или приложения используют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hipconf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установки команд HIP демону.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Другой способ заставить приложение работать по протоколу HIP, использовать HIP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HIP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API для приложений для работы с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сокетами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протоколу HIP.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Рисунке показано взаимодействие компонентов HIPL. Приложения могут использовать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 или утилиту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hipconf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взаимодействия с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Пользователи могут взаимодействовать с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помощью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hipconf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командной строке.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hipconf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hipsock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используют UNIX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сокеты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обмена информацией.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Аутентификация клиентов пространства также может быть реализована с помощью подключаемых модулей аутентификации. 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Для программы, которая использует 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разрабатывается специальный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PAM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-модуль, который отвечает за весь процесс аутентификации. Данный модуль прописывается в конфигурационном файле программы в специально предназначенной директории системы, например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В нашем случае каждый пользователь пространства имеет пару "логин, пароль", хранящийся, например в отдельной БД или другом месте, которые используются в процессе PAM-аутентификации.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BC40-4B72-49E4-A889-A90250584EE9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BG-pl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2913" y="3016800"/>
            <a:ext cx="8437561" cy="532800"/>
          </a:xfrm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913" y="3797674"/>
            <a:ext cx="8437561" cy="127440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9" name="Полилиния 8"/>
          <p:cNvSpPr/>
          <p:nvPr userDrawn="1"/>
        </p:nvSpPr>
        <p:spPr>
          <a:xfrm>
            <a:off x="0" y="0"/>
            <a:ext cx="9144000" cy="2062800"/>
          </a:xfrm>
          <a:custGeom>
            <a:avLst/>
            <a:gdLst>
              <a:gd name="connsiteX0" fmla="*/ 0 w 9144000"/>
              <a:gd name="connsiteY0" fmla="*/ 0 h 1058332"/>
              <a:gd name="connsiteX1" fmla="*/ 9144000 w 9144000"/>
              <a:gd name="connsiteY1" fmla="*/ 0 h 1058332"/>
              <a:gd name="connsiteX2" fmla="*/ 9144000 w 9144000"/>
              <a:gd name="connsiteY2" fmla="*/ 1058332 h 1058332"/>
              <a:gd name="connsiteX3" fmla="*/ 0 w 9144000"/>
              <a:gd name="connsiteY3" fmla="*/ 1058332 h 1058332"/>
              <a:gd name="connsiteX4" fmla="*/ 0 w 9144000"/>
              <a:gd name="connsiteY4" fmla="*/ 0 h 1058332"/>
              <a:gd name="connsiteX0" fmla="*/ 0 w 9144000"/>
              <a:gd name="connsiteY0" fmla="*/ 0 h 1058332"/>
              <a:gd name="connsiteX1" fmla="*/ 9144000 w 9144000"/>
              <a:gd name="connsiteY1" fmla="*/ 0 h 1058332"/>
              <a:gd name="connsiteX2" fmla="*/ 9144000 w 9144000"/>
              <a:gd name="connsiteY2" fmla="*/ 948794 h 1058332"/>
              <a:gd name="connsiteX3" fmla="*/ 0 w 9144000"/>
              <a:gd name="connsiteY3" fmla="*/ 1058332 h 1058332"/>
              <a:gd name="connsiteX4" fmla="*/ 0 w 9144000"/>
              <a:gd name="connsiteY4" fmla="*/ 0 h 1058332"/>
              <a:gd name="connsiteX0" fmla="*/ 0 w 9144000"/>
              <a:gd name="connsiteY0" fmla="*/ 355448 h 1058332"/>
              <a:gd name="connsiteX1" fmla="*/ 9144000 w 9144000"/>
              <a:gd name="connsiteY1" fmla="*/ 0 h 1058332"/>
              <a:gd name="connsiteX2" fmla="*/ 9144000 w 9144000"/>
              <a:gd name="connsiteY2" fmla="*/ 948794 h 1058332"/>
              <a:gd name="connsiteX3" fmla="*/ 0 w 9144000"/>
              <a:gd name="connsiteY3" fmla="*/ 1058332 h 1058332"/>
              <a:gd name="connsiteX4" fmla="*/ 0 w 9144000"/>
              <a:gd name="connsiteY4" fmla="*/ 355448 h 1058332"/>
              <a:gd name="connsiteX0" fmla="*/ 0 w 9144000"/>
              <a:gd name="connsiteY0" fmla="*/ 355448 h 1058332"/>
              <a:gd name="connsiteX1" fmla="*/ 9144000 w 9144000"/>
              <a:gd name="connsiteY1" fmla="*/ 0 h 1058332"/>
              <a:gd name="connsiteX2" fmla="*/ 9144000 w 9144000"/>
              <a:gd name="connsiteY2" fmla="*/ 690155 h 1058332"/>
              <a:gd name="connsiteX3" fmla="*/ 0 w 9144000"/>
              <a:gd name="connsiteY3" fmla="*/ 1058332 h 1058332"/>
              <a:gd name="connsiteX4" fmla="*/ 0 w 9144000"/>
              <a:gd name="connsiteY4" fmla="*/ 355448 h 105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58332">
                <a:moveTo>
                  <a:pt x="0" y="355448"/>
                </a:moveTo>
                <a:lnTo>
                  <a:pt x="9144000" y="0"/>
                </a:lnTo>
                <a:lnTo>
                  <a:pt x="9144000" y="690155"/>
                </a:lnTo>
                <a:lnTo>
                  <a:pt x="0" y="1058332"/>
                </a:lnTo>
                <a:lnTo>
                  <a:pt x="0" y="355448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Picture 9" descr="Kaspersky-5degree.png"/>
          <p:cNvPicPr>
            <a:picLocks noChangeAspect="1"/>
          </p:cNvPicPr>
          <p:nvPr userDrawn="1"/>
        </p:nvPicPr>
        <p:blipFill>
          <a:blip r:embed="rId3" cstate="print"/>
          <a:srcRect l="4552" t="7151"/>
          <a:stretch>
            <a:fillRect/>
          </a:stretch>
        </p:blipFill>
        <p:spPr>
          <a:xfrm>
            <a:off x="389614" y="620202"/>
            <a:ext cx="4851724" cy="1272697"/>
          </a:xfrm>
          <a:prstGeom prst="rect">
            <a:avLst/>
          </a:prstGeom>
        </p:spPr>
      </p:pic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42915" y="5594399"/>
            <a:ext cx="8437560" cy="1000800"/>
          </a:xfrm>
          <a:effectLst/>
        </p:spPr>
        <p:txBody>
          <a:bodyPr/>
          <a:lstStyle>
            <a:lvl1pPr>
              <a:spcAft>
                <a:spcPts val="600"/>
              </a:spcAft>
              <a:buNone/>
              <a:defRPr sz="1600">
                <a:solidFill>
                  <a:schemeClr val="bg1"/>
                </a:solidFill>
                <a:effectLst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effectLst/>
              </a:defRPr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4"/>
          <p:cNvSpPr>
            <a:spLocks noGrp="1"/>
          </p:cNvSpPr>
          <p:nvPr>
            <p:ph type="pic" sz="quarter" idx="17"/>
          </p:nvPr>
        </p:nvSpPr>
        <p:spPr>
          <a:xfrm>
            <a:off x="4708649" y="1239837"/>
            <a:ext cx="4171825" cy="4562475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16"/>
          </p:nvPr>
        </p:nvSpPr>
        <p:spPr>
          <a:xfrm>
            <a:off x="266700" y="1239837"/>
            <a:ext cx="4168500" cy="4562475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266700" y="5936139"/>
            <a:ext cx="4168500" cy="37960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20"/>
          </p:nvPr>
        </p:nvSpPr>
        <p:spPr>
          <a:xfrm>
            <a:off x="4711975" y="5936139"/>
            <a:ext cx="4168500" cy="37960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4"/>
          <p:cNvSpPr>
            <a:spLocks noGrp="1"/>
          </p:cNvSpPr>
          <p:nvPr>
            <p:ph type="pic" sz="quarter" idx="17"/>
          </p:nvPr>
        </p:nvSpPr>
        <p:spPr>
          <a:xfrm>
            <a:off x="4708649" y="1239837"/>
            <a:ext cx="4171825" cy="5069483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16"/>
          </p:nvPr>
        </p:nvSpPr>
        <p:spPr>
          <a:xfrm>
            <a:off x="266700" y="1239837"/>
            <a:ext cx="4168500" cy="5069483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266700" y="5936139"/>
            <a:ext cx="4168500" cy="37960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20"/>
          </p:nvPr>
        </p:nvSpPr>
        <p:spPr>
          <a:xfrm>
            <a:off x="4711975" y="5936139"/>
            <a:ext cx="4168500" cy="37960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266699" y="3823201"/>
            <a:ext cx="8613775" cy="2323600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5"/>
          </p:nvPr>
        </p:nvSpPr>
        <p:spPr>
          <a:xfrm>
            <a:off x="266699" y="1239838"/>
            <a:ext cx="8613775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9" name="Содержимое 10"/>
          <p:cNvSpPr>
            <a:spLocks noGrp="1"/>
          </p:cNvSpPr>
          <p:nvPr>
            <p:ph sz="quarter" idx="11"/>
          </p:nvPr>
        </p:nvSpPr>
        <p:spPr>
          <a:xfrm>
            <a:off x="266699" y="3823201"/>
            <a:ext cx="86137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4708649" y="1239838"/>
            <a:ext cx="4171825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7" name="Содержимое 10"/>
          <p:cNvSpPr>
            <a:spLocks noGrp="1"/>
          </p:cNvSpPr>
          <p:nvPr>
            <p:ph sz="quarter" idx="11"/>
          </p:nvPr>
        </p:nvSpPr>
        <p:spPr>
          <a:xfrm>
            <a:off x="266700" y="1239837"/>
            <a:ext cx="4168499" cy="4906963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5"/>
          </p:nvPr>
        </p:nvSpPr>
        <p:spPr>
          <a:xfrm>
            <a:off x="4708649" y="3823201"/>
            <a:ext cx="4171825" cy="2323600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266700" y="1239838"/>
            <a:ext cx="4168500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7" name="Содержимое 10"/>
          <p:cNvSpPr>
            <a:spLocks noGrp="1"/>
          </p:cNvSpPr>
          <p:nvPr>
            <p:ph sz="quarter" idx="11"/>
          </p:nvPr>
        </p:nvSpPr>
        <p:spPr>
          <a:xfrm>
            <a:off x="4697999" y="1239838"/>
            <a:ext cx="4182475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5"/>
          </p:nvPr>
        </p:nvSpPr>
        <p:spPr>
          <a:xfrm>
            <a:off x="266700" y="3823201"/>
            <a:ext cx="4168500" cy="2323600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10"/>
          <p:cNvSpPr>
            <a:spLocks noGrp="1"/>
          </p:cNvSpPr>
          <p:nvPr>
            <p:ph sz="quarter" idx="13"/>
          </p:nvPr>
        </p:nvSpPr>
        <p:spPr>
          <a:xfrm>
            <a:off x="266699" y="1239838"/>
            <a:ext cx="8613775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5"/>
          </p:nvPr>
        </p:nvSpPr>
        <p:spPr>
          <a:xfrm>
            <a:off x="266700" y="3823201"/>
            <a:ext cx="4168500" cy="2323600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/>
          </p:nvPr>
        </p:nvSpPr>
        <p:spPr>
          <a:xfrm>
            <a:off x="4708649" y="3823201"/>
            <a:ext cx="4171826" cy="2323600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10"/>
          <p:cNvSpPr>
            <a:spLocks noGrp="1"/>
          </p:cNvSpPr>
          <p:nvPr>
            <p:ph sz="quarter" idx="13"/>
          </p:nvPr>
        </p:nvSpPr>
        <p:spPr>
          <a:xfrm>
            <a:off x="266699" y="3823201"/>
            <a:ext cx="86137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5"/>
          </p:nvPr>
        </p:nvSpPr>
        <p:spPr>
          <a:xfrm>
            <a:off x="266700" y="1239838"/>
            <a:ext cx="4168500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/>
          </p:nvPr>
        </p:nvSpPr>
        <p:spPr>
          <a:xfrm>
            <a:off x="4708649" y="1239838"/>
            <a:ext cx="4171825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18"/>
          </p:nvPr>
        </p:nvSpPr>
        <p:spPr>
          <a:xfrm>
            <a:off x="266700" y="1239838"/>
            <a:ext cx="4168500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4" name="Рисунок 7"/>
          <p:cNvSpPr>
            <a:spLocks noGrp="1"/>
          </p:cNvSpPr>
          <p:nvPr>
            <p:ph type="pic" sz="quarter" idx="19"/>
          </p:nvPr>
        </p:nvSpPr>
        <p:spPr>
          <a:xfrm>
            <a:off x="266700" y="3823201"/>
            <a:ext cx="4168500" cy="2323600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5" name="Содержимое 10"/>
          <p:cNvSpPr>
            <a:spLocks noGrp="1"/>
          </p:cNvSpPr>
          <p:nvPr>
            <p:ph sz="quarter" idx="11"/>
          </p:nvPr>
        </p:nvSpPr>
        <p:spPr>
          <a:xfrm>
            <a:off x="4697999" y="1239838"/>
            <a:ext cx="4182475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6" name="Содержимое 10"/>
          <p:cNvSpPr>
            <a:spLocks noGrp="1"/>
          </p:cNvSpPr>
          <p:nvPr>
            <p:ph sz="quarter" idx="20"/>
          </p:nvPr>
        </p:nvSpPr>
        <p:spPr>
          <a:xfrm>
            <a:off x="4697999" y="3823201"/>
            <a:ext cx="41824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4" name="Рисунок 7"/>
          <p:cNvSpPr>
            <a:spLocks noGrp="1"/>
          </p:cNvSpPr>
          <p:nvPr>
            <p:ph type="pic" sz="quarter" idx="19"/>
          </p:nvPr>
        </p:nvSpPr>
        <p:spPr>
          <a:xfrm>
            <a:off x="4697999" y="1239838"/>
            <a:ext cx="4182475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5" name="Содержимое 10"/>
          <p:cNvSpPr>
            <a:spLocks noGrp="1"/>
          </p:cNvSpPr>
          <p:nvPr>
            <p:ph sz="quarter" idx="11"/>
          </p:nvPr>
        </p:nvSpPr>
        <p:spPr>
          <a:xfrm>
            <a:off x="4697999" y="3823201"/>
            <a:ext cx="41824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6" name="Содержимое 10"/>
          <p:cNvSpPr>
            <a:spLocks noGrp="1"/>
          </p:cNvSpPr>
          <p:nvPr>
            <p:ph sz="quarter" idx="20"/>
          </p:nvPr>
        </p:nvSpPr>
        <p:spPr>
          <a:xfrm>
            <a:off x="266700" y="3823201"/>
            <a:ext cx="4168500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18"/>
          </p:nvPr>
        </p:nvSpPr>
        <p:spPr>
          <a:xfrm>
            <a:off x="266700" y="1239838"/>
            <a:ext cx="4168500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490696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271463" y="2563316"/>
            <a:ext cx="8604250" cy="1588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 userDrawn="1"/>
        </p:nvCxnSpPr>
        <p:spPr>
          <a:xfrm>
            <a:off x="271463" y="3499420"/>
            <a:ext cx="8604250" cy="1588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>
            <a:off x="271463" y="4435524"/>
            <a:ext cx="8604250" cy="1588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271463" y="5443636"/>
            <a:ext cx="8604250" cy="1588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одержимое 39"/>
          <p:cNvSpPr>
            <a:spLocks noGrp="1"/>
          </p:cNvSpPr>
          <p:nvPr>
            <p:ph sz="quarter" idx="13"/>
          </p:nvPr>
        </p:nvSpPr>
        <p:spPr>
          <a:xfrm>
            <a:off x="508058" y="1862880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2" name="Содержимое 39"/>
          <p:cNvSpPr>
            <a:spLocks noGrp="1"/>
          </p:cNvSpPr>
          <p:nvPr>
            <p:ph sz="quarter" idx="14"/>
          </p:nvPr>
        </p:nvSpPr>
        <p:spPr>
          <a:xfrm>
            <a:off x="2197671" y="1862880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3" name="Содержимое 39"/>
          <p:cNvSpPr>
            <a:spLocks noGrp="1"/>
          </p:cNvSpPr>
          <p:nvPr>
            <p:ph sz="quarter" idx="15"/>
          </p:nvPr>
        </p:nvSpPr>
        <p:spPr>
          <a:xfrm>
            <a:off x="3886756" y="1862880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Содержимое 39"/>
          <p:cNvSpPr>
            <a:spLocks noGrp="1"/>
          </p:cNvSpPr>
          <p:nvPr>
            <p:ph sz="quarter" idx="16"/>
          </p:nvPr>
        </p:nvSpPr>
        <p:spPr>
          <a:xfrm>
            <a:off x="5575841" y="1862880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Содержимое 39"/>
          <p:cNvSpPr>
            <a:spLocks noGrp="1"/>
          </p:cNvSpPr>
          <p:nvPr>
            <p:ph sz="quarter" idx="17"/>
          </p:nvPr>
        </p:nvSpPr>
        <p:spPr>
          <a:xfrm>
            <a:off x="7264925" y="1862880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6" name="Содержимое 39"/>
          <p:cNvSpPr>
            <a:spLocks noGrp="1"/>
          </p:cNvSpPr>
          <p:nvPr>
            <p:ph sz="quarter" idx="18"/>
          </p:nvPr>
        </p:nvSpPr>
        <p:spPr>
          <a:xfrm>
            <a:off x="508058" y="2811853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7" name="Содержимое 39"/>
          <p:cNvSpPr>
            <a:spLocks noGrp="1"/>
          </p:cNvSpPr>
          <p:nvPr>
            <p:ph sz="quarter" idx="19"/>
          </p:nvPr>
        </p:nvSpPr>
        <p:spPr>
          <a:xfrm>
            <a:off x="2197671" y="2798984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Содержимое 39"/>
          <p:cNvSpPr>
            <a:spLocks noGrp="1"/>
          </p:cNvSpPr>
          <p:nvPr>
            <p:ph sz="quarter" idx="20"/>
          </p:nvPr>
        </p:nvSpPr>
        <p:spPr>
          <a:xfrm>
            <a:off x="3886756" y="2798984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9" name="Содержимое 39"/>
          <p:cNvSpPr>
            <a:spLocks noGrp="1"/>
          </p:cNvSpPr>
          <p:nvPr>
            <p:ph sz="quarter" idx="21"/>
          </p:nvPr>
        </p:nvSpPr>
        <p:spPr>
          <a:xfrm>
            <a:off x="5575841" y="2798984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0" name="Содержимое 39"/>
          <p:cNvSpPr>
            <a:spLocks noGrp="1"/>
          </p:cNvSpPr>
          <p:nvPr>
            <p:ph sz="quarter" idx="22"/>
          </p:nvPr>
        </p:nvSpPr>
        <p:spPr>
          <a:xfrm>
            <a:off x="7264925" y="2798984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1" name="Содержимое 39"/>
          <p:cNvSpPr>
            <a:spLocks noGrp="1"/>
          </p:cNvSpPr>
          <p:nvPr>
            <p:ph sz="quarter" idx="23"/>
          </p:nvPr>
        </p:nvSpPr>
        <p:spPr>
          <a:xfrm>
            <a:off x="508058" y="3760826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2" name="Содержимое 39"/>
          <p:cNvSpPr>
            <a:spLocks noGrp="1"/>
          </p:cNvSpPr>
          <p:nvPr>
            <p:ph sz="quarter" idx="24"/>
          </p:nvPr>
        </p:nvSpPr>
        <p:spPr>
          <a:xfrm>
            <a:off x="2197671" y="3735088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3" name="Содержимое 39"/>
          <p:cNvSpPr>
            <a:spLocks noGrp="1"/>
          </p:cNvSpPr>
          <p:nvPr>
            <p:ph sz="quarter" idx="25"/>
          </p:nvPr>
        </p:nvSpPr>
        <p:spPr>
          <a:xfrm>
            <a:off x="3886756" y="3735088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4" name="Содержимое 39"/>
          <p:cNvSpPr>
            <a:spLocks noGrp="1"/>
          </p:cNvSpPr>
          <p:nvPr>
            <p:ph sz="quarter" idx="26"/>
          </p:nvPr>
        </p:nvSpPr>
        <p:spPr>
          <a:xfrm>
            <a:off x="5575841" y="3735088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5" name="Содержимое 39"/>
          <p:cNvSpPr>
            <a:spLocks noGrp="1"/>
          </p:cNvSpPr>
          <p:nvPr>
            <p:ph sz="quarter" idx="27"/>
          </p:nvPr>
        </p:nvSpPr>
        <p:spPr>
          <a:xfrm>
            <a:off x="7264925" y="3735088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6" name="Содержимое 39"/>
          <p:cNvSpPr>
            <a:spLocks noGrp="1"/>
          </p:cNvSpPr>
          <p:nvPr>
            <p:ph sz="quarter" idx="28"/>
          </p:nvPr>
        </p:nvSpPr>
        <p:spPr>
          <a:xfrm>
            <a:off x="508058" y="4709799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7" name="Содержимое 39"/>
          <p:cNvSpPr>
            <a:spLocks noGrp="1"/>
          </p:cNvSpPr>
          <p:nvPr>
            <p:ph sz="quarter" idx="29"/>
          </p:nvPr>
        </p:nvSpPr>
        <p:spPr>
          <a:xfrm>
            <a:off x="2197671" y="4743200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8" name="Содержимое 39"/>
          <p:cNvSpPr>
            <a:spLocks noGrp="1"/>
          </p:cNvSpPr>
          <p:nvPr>
            <p:ph sz="quarter" idx="30"/>
          </p:nvPr>
        </p:nvSpPr>
        <p:spPr>
          <a:xfrm>
            <a:off x="3886756" y="4743200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9" name="Содержимое 39"/>
          <p:cNvSpPr>
            <a:spLocks noGrp="1"/>
          </p:cNvSpPr>
          <p:nvPr>
            <p:ph sz="quarter" idx="31"/>
          </p:nvPr>
        </p:nvSpPr>
        <p:spPr>
          <a:xfrm>
            <a:off x="5575841" y="4743200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0" name="Содержимое 39"/>
          <p:cNvSpPr>
            <a:spLocks noGrp="1"/>
          </p:cNvSpPr>
          <p:nvPr>
            <p:ph sz="quarter" idx="32"/>
          </p:nvPr>
        </p:nvSpPr>
        <p:spPr>
          <a:xfrm>
            <a:off x="7264925" y="4743200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1" name="Содержимое 39"/>
          <p:cNvSpPr>
            <a:spLocks noGrp="1"/>
          </p:cNvSpPr>
          <p:nvPr>
            <p:ph sz="quarter" idx="33"/>
          </p:nvPr>
        </p:nvSpPr>
        <p:spPr>
          <a:xfrm>
            <a:off x="508058" y="5658771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2" name="Содержимое 39"/>
          <p:cNvSpPr>
            <a:spLocks noGrp="1"/>
          </p:cNvSpPr>
          <p:nvPr>
            <p:ph sz="quarter" idx="34"/>
          </p:nvPr>
        </p:nvSpPr>
        <p:spPr>
          <a:xfrm>
            <a:off x="2197671" y="5658771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Содержимое 39"/>
          <p:cNvSpPr>
            <a:spLocks noGrp="1"/>
          </p:cNvSpPr>
          <p:nvPr>
            <p:ph sz="quarter" idx="35"/>
          </p:nvPr>
        </p:nvSpPr>
        <p:spPr>
          <a:xfrm>
            <a:off x="3886756" y="5658771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4" name="Содержимое 39"/>
          <p:cNvSpPr>
            <a:spLocks noGrp="1"/>
          </p:cNvSpPr>
          <p:nvPr>
            <p:ph sz="quarter" idx="36"/>
          </p:nvPr>
        </p:nvSpPr>
        <p:spPr>
          <a:xfrm>
            <a:off x="5575841" y="5658771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5" name="Содержимое 39"/>
          <p:cNvSpPr>
            <a:spLocks noGrp="1"/>
          </p:cNvSpPr>
          <p:nvPr>
            <p:ph sz="quarter" idx="37"/>
          </p:nvPr>
        </p:nvSpPr>
        <p:spPr>
          <a:xfrm>
            <a:off x="7264925" y="5658771"/>
            <a:ext cx="1368000" cy="486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6" name="Заголовок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0" y="1239838"/>
            <a:ext cx="4168500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Содержимое 10"/>
          <p:cNvSpPr>
            <a:spLocks noGrp="1"/>
          </p:cNvSpPr>
          <p:nvPr>
            <p:ph sz="quarter" idx="12"/>
          </p:nvPr>
        </p:nvSpPr>
        <p:spPr>
          <a:xfrm>
            <a:off x="4708649" y="1239837"/>
            <a:ext cx="4171825" cy="4906963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699" y="1239837"/>
            <a:ext cx="8613775" cy="4562475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266699" y="5917721"/>
            <a:ext cx="8613775" cy="268767"/>
          </a:xfrm>
        </p:spPr>
        <p:txBody>
          <a:bodyPr anchor="ctr" anchorCtr="0">
            <a:normAutofit/>
          </a:bodyPr>
          <a:lstStyle>
            <a:lvl1pPr>
              <a:buNone/>
              <a:defRPr sz="1600" i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0" y="1239838"/>
            <a:ext cx="4168500" cy="44481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3"/>
          </p:nvPr>
        </p:nvSpPr>
        <p:spPr>
          <a:xfrm>
            <a:off x="266700" y="5815375"/>
            <a:ext cx="4168500" cy="331425"/>
          </a:xfr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/>
          </p:nvPr>
        </p:nvSpPr>
        <p:spPr>
          <a:xfrm>
            <a:off x="4708649" y="5815375"/>
            <a:ext cx="4171825" cy="331425"/>
          </a:xfr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5" name="Содержимое 10"/>
          <p:cNvSpPr>
            <a:spLocks noGrp="1"/>
          </p:cNvSpPr>
          <p:nvPr>
            <p:ph sz="quarter" idx="19"/>
          </p:nvPr>
        </p:nvSpPr>
        <p:spPr>
          <a:xfrm>
            <a:off x="4708649" y="1239838"/>
            <a:ext cx="4171825" cy="44481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10"/>
          <p:cNvSpPr>
            <a:spLocks noGrp="1"/>
          </p:cNvSpPr>
          <p:nvPr>
            <p:ph sz="quarter" idx="14"/>
          </p:nvPr>
        </p:nvSpPr>
        <p:spPr>
          <a:xfrm>
            <a:off x="266700" y="1239838"/>
            <a:ext cx="4168500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9" name="Содержимое 10"/>
          <p:cNvSpPr>
            <a:spLocks noGrp="1"/>
          </p:cNvSpPr>
          <p:nvPr>
            <p:ph sz="quarter" idx="11"/>
          </p:nvPr>
        </p:nvSpPr>
        <p:spPr>
          <a:xfrm>
            <a:off x="4697999" y="1239838"/>
            <a:ext cx="4182475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Содержимое 10"/>
          <p:cNvSpPr>
            <a:spLocks noGrp="1"/>
          </p:cNvSpPr>
          <p:nvPr>
            <p:ph sz="quarter" idx="20"/>
          </p:nvPr>
        </p:nvSpPr>
        <p:spPr>
          <a:xfrm>
            <a:off x="4697999" y="3823201"/>
            <a:ext cx="41824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10"/>
          <p:cNvSpPr>
            <a:spLocks noGrp="1"/>
          </p:cNvSpPr>
          <p:nvPr>
            <p:ph sz="quarter" idx="14"/>
          </p:nvPr>
        </p:nvSpPr>
        <p:spPr>
          <a:xfrm>
            <a:off x="4697999" y="1239838"/>
            <a:ext cx="4182475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9" name="Содержимое 10"/>
          <p:cNvSpPr>
            <a:spLocks noGrp="1"/>
          </p:cNvSpPr>
          <p:nvPr>
            <p:ph sz="quarter" idx="11"/>
          </p:nvPr>
        </p:nvSpPr>
        <p:spPr>
          <a:xfrm>
            <a:off x="266700" y="1239838"/>
            <a:ext cx="4168500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Содержимое 10"/>
          <p:cNvSpPr>
            <a:spLocks noGrp="1"/>
          </p:cNvSpPr>
          <p:nvPr>
            <p:ph sz="quarter" idx="20"/>
          </p:nvPr>
        </p:nvSpPr>
        <p:spPr>
          <a:xfrm>
            <a:off x="266700" y="3823201"/>
            <a:ext cx="4168500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10"/>
          <p:cNvSpPr>
            <a:spLocks noGrp="1"/>
          </p:cNvSpPr>
          <p:nvPr>
            <p:ph sz="quarter" idx="11"/>
          </p:nvPr>
        </p:nvSpPr>
        <p:spPr>
          <a:xfrm>
            <a:off x="4697999" y="1239838"/>
            <a:ext cx="4182475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9" name="Содержимое 10"/>
          <p:cNvSpPr>
            <a:spLocks noGrp="1"/>
          </p:cNvSpPr>
          <p:nvPr>
            <p:ph sz="quarter" idx="20"/>
          </p:nvPr>
        </p:nvSpPr>
        <p:spPr>
          <a:xfrm>
            <a:off x="266700" y="1239838"/>
            <a:ext cx="4168500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Содержимое 10"/>
          <p:cNvSpPr>
            <a:spLocks noGrp="1"/>
          </p:cNvSpPr>
          <p:nvPr>
            <p:ph sz="quarter" idx="13"/>
          </p:nvPr>
        </p:nvSpPr>
        <p:spPr>
          <a:xfrm>
            <a:off x="266699" y="3823201"/>
            <a:ext cx="86137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одержимое 10"/>
          <p:cNvSpPr>
            <a:spLocks noGrp="1"/>
          </p:cNvSpPr>
          <p:nvPr>
            <p:ph sz="quarter" idx="13"/>
          </p:nvPr>
        </p:nvSpPr>
        <p:spPr>
          <a:xfrm>
            <a:off x="266699" y="1239838"/>
            <a:ext cx="8613775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7" name="Содержимое 10"/>
          <p:cNvSpPr>
            <a:spLocks noGrp="1"/>
          </p:cNvSpPr>
          <p:nvPr>
            <p:ph sz="quarter" idx="11"/>
          </p:nvPr>
        </p:nvSpPr>
        <p:spPr>
          <a:xfrm>
            <a:off x="4697999" y="3823201"/>
            <a:ext cx="41824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9" name="Содержимое 10"/>
          <p:cNvSpPr>
            <a:spLocks noGrp="1"/>
          </p:cNvSpPr>
          <p:nvPr>
            <p:ph sz="quarter" idx="20"/>
          </p:nvPr>
        </p:nvSpPr>
        <p:spPr>
          <a:xfrm>
            <a:off x="266700" y="3823201"/>
            <a:ext cx="4168500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10"/>
          <p:cNvSpPr>
            <a:spLocks noGrp="1"/>
          </p:cNvSpPr>
          <p:nvPr>
            <p:ph sz="quarter" idx="11"/>
          </p:nvPr>
        </p:nvSpPr>
        <p:spPr>
          <a:xfrm>
            <a:off x="4697999" y="1239838"/>
            <a:ext cx="4182475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Содержимое 10"/>
          <p:cNvSpPr>
            <a:spLocks noGrp="1"/>
          </p:cNvSpPr>
          <p:nvPr>
            <p:ph sz="quarter" idx="20"/>
          </p:nvPr>
        </p:nvSpPr>
        <p:spPr>
          <a:xfrm>
            <a:off x="266700" y="1239838"/>
            <a:ext cx="4168500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Содержимое 10"/>
          <p:cNvSpPr>
            <a:spLocks noGrp="1"/>
          </p:cNvSpPr>
          <p:nvPr>
            <p:ph sz="quarter" idx="21"/>
          </p:nvPr>
        </p:nvSpPr>
        <p:spPr>
          <a:xfrm>
            <a:off x="4697999" y="3823201"/>
            <a:ext cx="41824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Содержимое 10"/>
          <p:cNvSpPr>
            <a:spLocks noGrp="1"/>
          </p:cNvSpPr>
          <p:nvPr>
            <p:ph sz="quarter" idx="22"/>
          </p:nvPr>
        </p:nvSpPr>
        <p:spPr>
          <a:xfrm>
            <a:off x="266700" y="3823201"/>
            <a:ext cx="4168500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66700" y="1268412"/>
            <a:ext cx="2217738" cy="4878388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10"/>
          <p:cNvSpPr>
            <a:spLocks noGrp="1"/>
          </p:cNvSpPr>
          <p:nvPr>
            <p:ph sz="quarter" idx="20"/>
          </p:nvPr>
        </p:nvSpPr>
        <p:spPr>
          <a:xfrm>
            <a:off x="266699" y="1239838"/>
            <a:ext cx="8626475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Содержимое 10"/>
          <p:cNvSpPr>
            <a:spLocks noGrp="1"/>
          </p:cNvSpPr>
          <p:nvPr>
            <p:ph sz="quarter" idx="22"/>
          </p:nvPr>
        </p:nvSpPr>
        <p:spPr>
          <a:xfrm>
            <a:off x="266699" y="3823201"/>
            <a:ext cx="86264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698" y="3078204"/>
            <a:ext cx="4305600" cy="127440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266698" y="2286000"/>
            <a:ext cx="4305600" cy="532800"/>
          </a:xfrm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0"/>
          </p:nvPr>
        </p:nvSpPr>
        <p:spPr>
          <a:xfrm>
            <a:off x="5209200" y="908050"/>
            <a:ext cx="3322800" cy="51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pic>
        <p:nvPicPr>
          <p:cNvPr id="9" name="Рисунок 8" descr="Kaspersky_CMYK_POS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06222" y="6461122"/>
            <a:ext cx="1262438" cy="2782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олилиния 8"/>
          <p:cNvSpPr/>
          <p:nvPr userDrawn="1"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0 h 1058332"/>
              <a:gd name="connsiteX1" fmla="*/ 9144000 w 9144000"/>
              <a:gd name="connsiteY1" fmla="*/ 0 h 1058332"/>
              <a:gd name="connsiteX2" fmla="*/ 9144000 w 9144000"/>
              <a:gd name="connsiteY2" fmla="*/ 1058332 h 1058332"/>
              <a:gd name="connsiteX3" fmla="*/ 0 w 9144000"/>
              <a:gd name="connsiteY3" fmla="*/ 1058332 h 1058332"/>
              <a:gd name="connsiteX4" fmla="*/ 0 w 9144000"/>
              <a:gd name="connsiteY4" fmla="*/ 0 h 1058332"/>
              <a:gd name="connsiteX0" fmla="*/ 0 w 9144000"/>
              <a:gd name="connsiteY0" fmla="*/ 0 h 1058332"/>
              <a:gd name="connsiteX1" fmla="*/ 9144000 w 9144000"/>
              <a:gd name="connsiteY1" fmla="*/ 0 h 1058332"/>
              <a:gd name="connsiteX2" fmla="*/ 9144000 w 9144000"/>
              <a:gd name="connsiteY2" fmla="*/ 948794 h 1058332"/>
              <a:gd name="connsiteX3" fmla="*/ 0 w 9144000"/>
              <a:gd name="connsiteY3" fmla="*/ 1058332 h 1058332"/>
              <a:gd name="connsiteX4" fmla="*/ 0 w 9144000"/>
              <a:gd name="connsiteY4" fmla="*/ 0 h 1058332"/>
              <a:gd name="connsiteX0" fmla="*/ 0 w 9144000"/>
              <a:gd name="connsiteY0" fmla="*/ 355448 h 1058332"/>
              <a:gd name="connsiteX1" fmla="*/ 9144000 w 9144000"/>
              <a:gd name="connsiteY1" fmla="*/ 0 h 1058332"/>
              <a:gd name="connsiteX2" fmla="*/ 9144000 w 9144000"/>
              <a:gd name="connsiteY2" fmla="*/ 948794 h 1058332"/>
              <a:gd name="connsiteX3" fmla="*/ 0 w 9144000"/>
              <a:gd name="connsiteY3" fmla="*/ 1058332 h 1058332"/>
              <a:gd name="connsiteX4" fmla="*/ 0 w 9144000"/>
              <a:gd name="connsiteY4" fmla="*/ 355448 h 1058332"/>
              <a:gd name="connsiteX0" fmla="*/ 0 w 9144000"/>
              <a:gd name="connsiteY0" fmla="*/ 355448 h 1058332"/>
              <a:gd name="connsiteX1" fmla="*/ 9144000 w 9144000"/>
              <a:gd name="connsiteY1" fmla="*/ 0 h 1058332"/>
              <a:gd name="connsiteX2" fmla="*/ 9144000 w 9144000"/>
              <a:gd name="connsiteY2" fmla="*/ 690155 h 1058332"/>
              <a:gd name="connsiteX3" fmla="*/ 0 w 9144000"/>
              <a:gd name="connsiteY3" fmla="*/ 1058332 h 1058332"/>
              <a:gd name="connsiteX4" fmla="*/ 0 w 9144000"/>
              <a:gd name="connsiteY4" fmla="*/ 355448 h 1058332"/>
              <a:gd name="connsiteX0" fmla="*/ 0 w 9144000"/>
              <a:gd name="connsiteY0" fmla="*/ 355448 h 3518538"/>
              <a:gd name="connsiteX1" fmla="*/ 9144000 w 9144000"/>
              <a:gd name="connsiteY1" fmla="*/ 0 h 3518538"/>
              <a:gd name="connsiteX2" fmla="*/ 9144000 w 9144000"/>
              <a:gd name="connsiteY2" fmla="*/ 690155 h 3518538"/>
              <a:gd name="connsiteX3" fmla="*/ 0 w 9144000"/>
              <a:gd name="connsiteY3" fmla="*/ 3518538 h 3518538"/>
              <a:gd name="connsiteX4" fmla="*/ 0 w 9144000"/>
              <a:gd name="connsiteY4" fmla="*/ 355448 h 3518538"/>
              <a:gd name="connsiteX0" fmla="*/ 0 w 9144000"/>
              <a:gd name="connsiteY0" fmla="*/ 355448 h 3518538"/>
              <a:gd name="connsiteX1" fmla="*/ 9144000 w 9144000"/>
              <a:gd name="connsiteY1" fmla="*/ 0 h 3518538"/>
              <a:gd name="connsiteX2" fmla="*/ 9144000 w 9144000"/>
              <a:gd name="connsiteY2" fmla="*/ 3163147 h 3518538"/>
              <a:gd name="connsiteX3" fmla="*/ 0 w 9144000"/>
              <a:gd name="connsiteY3" fmla="*/ 3518538 h 3518538"/>
              <a:gd name="connsiteX4" fmla="*/ 0 w 9144000"/>
              <a:gd name="connsiteY4" fmla="*/ 355448 h 351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518538">
                <a:moveTo>
                  <a:pt x="0" y="355448"/>
                </a:moveTo>
                <a:lnTo>
                  <a:pt x="9144000" y="0"/>
                </a:lnTo>
                <a:lnTo>
                  <a:pt x="9144000" y="3163147"/>
                </a:lnTo>
                <a:lnTo>
                  <a:pt x="0" y="3518538"/>
                </a:lnTo>
                <a:lnTo>
                  <a:pt x="0" y="35544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Заголовок 1"/>
          <p:cNvSpPr>
            <a:spLocks noGrp="1"/>
          </p:cNvSpPr>
          <p:nvPr>
            <p:ph type="ctrTitle"/>
          </p:nvPr>
        </p:nvSpPr>
        <p:spPr>
          <a:xfrm>
            <a:off x="266699" y="2286000"/>
            <a:ext cx="4325939" cy="532800"/>
          </a:xfrm>
          <a:effectLst>
            <a:outerShdw blurRad="50800" dir="5400000" algn="ctr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699" y="3078204"/>
            <a:ext cx="4325939" cy="127440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grpSp>
        <p:nvGrpSpPr>
          <p:cNvPr id="2" name="Группа 15"/>
          <p:cNvGrpSpPr/>
          <p:nvPr userDrawn="1"/>
        </p:nvGrpSpPr>
        <p:grpSpPr>
          <a:xfrm>
            <a:off x="263468" y="6175374"/>
            <a:ext cx="1860260" cy="237600"/>
            <a:chOff x="1303016" y="6538263"/>
            <a:chExt cx="1707327" cy="198000"/>
          </a:xfrm>
        </p:grpSpPr>
        <p:sp>
          <p:nvSpPr>
            <p:cNvPr id="17" name="Овал 16"/>
            <p:cNvSpPr/>
            <p:nvPr userDrawn="1"/>
          </p:nvSpPr>
          <p:spPr>
            <a:xfrm>
              <a:off x="1303016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1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  <p:sp>
          <p:nvSpPr>
            <p:cNvPr id="28" name="Овал 27"/>
            <p:cNvSpPr/>
            <p:nvPr userDrawn="1"/>
          </p:nvSpPr>
          <p:spPr>
            <a:xfrm>
              <a:off x="2792276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7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  <p:sp>
          <p:nvSpPr>
            <p:cNvPr id="29" name="Овал 28"/>
            <p:cNvSpPr/>
            <p:nvPr userDrawn="1"/>
          </p:nvSpPr>
          <p:spPr>
            <a:xfrm>
              <a:off x="1551226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2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  <p:sp>
          <p:nvSpPr>
            <p:cNvPr id="30" name="Овал 29"/>
            <p:cNvSpPr/>
            <p:nvPr userDrawn="1"/>
          </p:nvSpPr>
          <p:spPr>
            <a:xfrm>
              <a:off x="1799435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3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  <p:sp>
          <p:nvSpPr>
            <p:cNvPr id="31" name="Овал 30"/>
            <p:cNvSpPr/>
            <p:nvPr userDrawn="1"/>
          </p:nvSpPr>
          <p:spPr>
            <a:xfrm>
              <a:off x="2047645" y="6538263"/>
              <a:ext cx="218067" cy="198000"/>
            </a:xfrm>
            <a:prstGeom prst="ellipse">
              <a:avLst/>
            </a:prstGeom>
            <a:solidFill>
              <a:srgbClr val="007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  <a:latin typeface="Franklin Gothic Medium" pitchFamily="34" charset="0"/>
                </a:rPr>
                <a:t>4</a:t>
              </a:r>
              <a:endParaRPr lang="ru-RU" sz="16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sp>
          <p:nvSpPr>
            <p:cNvPr id="32" name="Овал 31"/>
            <p:cNvSpPr/>
            <p:nvPr userDrawn="1"/>
          </p:nvSpPr>
          <p:spPr>
            <a:xfrm>
              <a:off x="2295855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5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  <p:sp>
          <p:nvSpPr>
            <p:cNvPr id="33" name="Овал 32"/>
            <p:cNvSpPr/>
            <p:nvPr userDrawn="1"/>
          </p:nvSpPr>
          <p:spPr>
            <a:xfrm>
              <a:off x="2544065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6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16" name="Содержимое 13"/>
          <p:cNvSpPr>
            <a:spLocks noGrp="1"/>
          </p:cNvSpPr>
          <p:nvPr>
            <p:ph sz="quarter" idx="10"/>
          </p:nvPr>
        </p:nvSpPr>
        <p:spPr>
          <a:xfrm>
            <a:off x="5209200" y="908050"/>
            <a:ext cx="3322800" cy="48252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pic>
        <p:nvPicPr>
          <p:cNvPr id="18" name="Рисунок 17" descr="Kaspersky_CMYK_POS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06222" y="6461122"/>
            <a:ext cx="1262438" cy="2782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подложка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Полилиния 17"/>
          <p:cNvSpPr/>
          <p:nvPr userDrawn="1"/>
        </p:nvSpPr>
        <p:spPr>
          <a:xfrm>
            <a:off x="0" y="0"/>
            <a:ext cx="9144000" cy="683811"/>
          </a:xfrm>
          <a:custGeom>
            <a:avLst/>
            <a:gdLst>
              <a:gd name="connsiteX0" fmla="*/ 0 w 9144000"/>
              <a:gd name="connsiteY0" fmla="*/ 0 h 900113"/>
              <a:gd name="connsiteX1" fmla="*/ 9144000 w 9144000"/>
              <a:gd name="connsiteY1" fmla="*/ 0 h 900113"/>
              <a:gd name="connsiteX2" fmla="*/ 9144000 w 9144000"/>
              <a:gd name="connsiteY2" fmla="*/ 900113 h 900113"/>
              <a:gd name="connsiteX3" fmla="*/ 0 w 9144000"/>
              <a:gd name="connsiteY3" fmla="*/ 900113 h 900113"/>
              <a:gd name="connsiteX4" fmla="*/ 0 w 9144000"/>
              <a:gd name="connsiteY4" fmla="*/ 0 h 900113"/>
              <a:gd name="connsiteX0" fmla="*/ 0 w 9144000"/>
              <a:gd name="connsiteY0" fmla="*/ 0 h 900113"/>
              <a:gd name="connsiteX1" fmla="*/ 9144000 w 9144000"/>
              <a:gd name="connsiteY1" fmla="*/ 0 h 900113"/>
              <a:gd name="connsiteX2" fmla="*/ 9144000 w 9144000"/>
              <a:gd name="connsiteY2" fmla="*/ 692696 h 900113"/>
              <a:gd name="connsiteX3" fmla="*/ 0 w 9144000"/>
              <a:gd name="connsiteY3" fmla="*/ 900113 h 900113"/>
              <a:gd name="connsiteX4" fmla="*/ 0 w 9144000"/>
              <a:gd name="connsiteY4" fmla="*/ 0 h 900113"/>
              <a:gd name="connsiteX0" fmla="*/ 0 w 9144000"/>
              <a:gd name="connsiteY0" fmla="*/ 0 h 900113"/>
              <a:gd name="connsiteX1" fmla="*/ 9144000 w 9144000"/>
              <a:gd name="connsiteY1" fmla="*/ 0 h 900113"/>
              <a:gd name="connsiteX2" fmla="*/ 0 w 9144000"/>
              <a:gd name="connsiteY2" fmla="*/ 900113 h 900113"/>
              <a:gd name="connsiteX3" fmla="*/ 0 w 9144000"/>
              <a:gd name="connsiteY3" fmla="*/ 0 h 90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900113">
                <a:moveTo>
                  <a:pt x="0" y="0"/>
                </a:moveTo>
                <a:lnTo>
                  <a:pt x="9144000" y="0"/>
                </a:lnTo>
                <a:lnTo>
                  <a:pt x="0" y="90011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 userDrawn="1"/>
        </p:nvSpPr>
        <p:spPr>
          <a:xfrm>
            <a:off x="0" y="6163294"/>
            <a:ext cx="9144000" cy="694706"/>
          </a:xfrm>
          <a:custGeom>
            <a:avLst/>
            <a:gdLst>
              <a:gd name="connsiteX0" fmla="*/ 0 w 9143999"/>
              <a:gd name="connsiteY0" fmla="*/ 0 h 694705"/>
              <a:gd name="connsiteX1" fmla="*/ 9143999 w 9143999"/>
              <a:gd name="connsiteY1" fmla="*/ 0 h 694705"/>
              <a:gd name="connsiteX2" fmla="*/ 9143999 w 9143999"/>
              <a:gd name="connsiteY2" fmla="*/ 694705 h 694705"/>
              <a:gd name="connsiteX3" fmla="*/ 0 w 9143999"/>
              <a:gd name="connsiteY3" fmla="*/ 694705 h 694705"/>
              <a:gd name="connsiteX4" fmla="*/ 0 w 9143999"/>
              <a:gd name="connsiteY4" fmla="*/ 0 h 694705"/>
              <a:gd name="connsiteX0" fmla="*/ 0 w 9143999"/>
              <a:gd name="connsiteY0" fmla="*/ 694705 h 694705"/>
              <a:gd name="connsiteX1" fmla="*/ 9143999 w 9143999"/>
              <a:gd name="connsiteY1" fmla="*/ 0 h 694705"/>
              <a:gd name="connsiteX2" fmla="*/ 9143999 w 9143999"/>
              <a:gd name="connsiteY2" fmla="*/ 694705 h 694705"/>
              <a:gd name="connsiteX3" fmla="*/ 0 w 9143999"/>
              <a:gd name="connsiteY3" fmla="*/ 694705 h 69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3999" h="694705">
                <a:moveTo>
                  <a:pt x="0" y="694705"/>
                </a:moveTo>
                <a:lnTo>
                  <a:pt x="9143999" y="0"/>
                </a:lnTo>
                <a:lnTo>
                  <a:pt x="9143999" y="694705"/>
                </a:lnTo>
                <a:lnTo>
                  <a:pt x="0" y="694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/>
          <p:cNvSpPr>
            <a:spLocks noGrp="1"/>
          </p:cNvSpPr>
          <p:nvPr>
            <p:ph type="ctrTitle"/>
          </p:nvPr>
        </p:nvSpPr>
        <p:spPr>
          <a:xfrm>
            <a:off x="266699" y="2286000"/>
            <a:ext cx="4325939" cy="532800"/>
          </a:xfrm>
          <a:effectLst/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699" y="3078204"/>
            <a:ext cx="4325939" cy="127440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grpSp>
        <p:nvGrpSpPr>
          <p:cNvPr id="2" name="Группа 15"/>
          <p:cNvGrpSpPr/>
          <p:nvPr userDrawn="1"/>
        </p:nvGrpSpPr>
        <p:grpSpPr>
          <a:xfrm>
            <a:off x="263468" y="6175374"/>
            <a:ext cx="1860260" cy="237600"/>
            <a:chOff x="1303016" y="6538263"/>
            <a:chExt cx="1707327" cy="198000"/>
          </a:xfrm>
        </p:grpSpPr>
        <p:sp>
          <p:nvSpPr>
            <p:cNvPr id="17" name="Овал 16"/>
            <p:cNvSpPr/>
            <p:nvPr userDrawn="1"/>
          </p:nvSpPr>
          <p:spPr>
            <a:xfrm>
              <a:off x="1303016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ru-RU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1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  <p:sp>
          <p:nvSpPr>
            <p:cNvPr id="28" name="Овал 27"/>
            <p:cNvSpPr/>
            <p:nvPr userDrawn="1"/>
          </p:nvSpPr>
          <p:spPr>
            <a:xfrm>
              <a:off x="2792276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7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  <p:sp>
          <p:nvSpPr>
            <p:cNvPr id="29" name="Овал 28"/>
            <p:cNvSpPr/>
            <p:nvPr userDrawn="1"/>
          </p:nvSpPr>
          <p:spPr>
            <a:xfrm>
              <a:off x="1551226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ru-RU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2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  <p:sp>
          <p:nvSpPr>
            <p:cNvPr id="30" name="Овал 29"/>
            <p:cNvSpPr/>
            <p:nvPr userDrawn="1"/>
          </p:nvSpPr>
          <p:spPr>
            <a:xfrm>
              <a:off x="1799435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3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  <p:sp>
          <p:nvSpPr>
            <p:cNvPr id="31" name="Овал 30"/>
            <p:cNvSpPr/>
            <p:nvPr userDrawn="1"/>
          </p:nvSpPr>
          <p:spPr>
            <a:xfrm>
              <a:off x="2047645" y="6538263"/>
              <a:ext cx="218067" cy="198000"/>
            </a:xfrm>
            <a:prstGeom prst="ellipse">
              <a:avLst/>
            </a:prstGeom>
            <a:solidFill>
              <a:srgbClr val="007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  <a:latin typeface="Franklin Gothic Medium" pitchFamily="34" charset="0"/>
                </a:rPr>
                <a:t>4</a:t>
              </a:r>
              <a:endParaRPr lang="ru-RU" sz="16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sp>
          <p:nvSpPr>
            <p:cNvPr id="32" name="Овал 31"/>
            <p:cNvSpPr/>
            <p:nvPr userDrawn="1"/>
          </p:nvSpPr>
          <p:spPr>
            <a:xfrm>
              <a:off x="2295855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en-US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5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  <p:sp>
          <p:nvSpPr>
            <p:cNvPr id="33" name="Овал 32"/>
            <p:cNvSpPr/>
            <p:nvPr userDrawn="1"/>
          </p:nvSpPr>
          <p:spPr>
            <a:xfrm>
              <a:off x="2544065" y="6538263"/>
              <a:ext cx="218067" cy="198000"/>
            </a:xfrm>
            <a:prstGeom prst="ellipse">
              <a:avLst/>
            </a:prstGeom>
            <a:solidFill>
              <a:srgbClr val="B2B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000" rtlCol="0" anchor="ctr"/>
            <a:lstStyle/>
            <a:p>
              <a:pPr algn="ctr"/>
              <a:r>
                <a:rPr lang="ru-RU" sz="1600" dirty="0" smtClean="0">
                  <a:solidFill>
                    <a:srgbClr val="949599"/>
                  </a:solidFill>
                  <a:latin typeface="Franklin Gothic Medium" pitchFamily="34" charset="0"/>
                </a:rPr>
                <a:t>6</a:t>
              </a:r>
              <a:endParaRPr lang="ru-RU" sz="1600" dirty="0">
                <a:solidFill>
                  <a:srgbClr val="949599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16" name="Содержимое 13"/>
          <p:cNvSpPr>
            <a:spLocks noGrp="1"/>
          </p:cNvSpPr>
          <p:nvPr>
            <p:ph sz="quarter" idx="10"/>
          </p:nvPr>
        </p:nvSpPr>
        <p:spPr>
          <a:xfrm>
            <a:off x="5209200" y="908050"/>
            <a:ext cx="3322800" cy="48252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pic>
        <p:nvPicPr>
          <p:cNvPr id="21" name="Рисунок 20" descr="Kaspersky_CMYK_POS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06222" y="6461122"/>
            <a:ext cx="1262438" cy="2782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одержимое 39"/>
          <p:cNvSpPr>
            <a:spLocks noGrp="1"/>
          </p:cNvSpPr>
          <p:nvPr>
            <p:ph sz="quarter" idx="13"/>
          </p:nvPr>
        </p:nvSpPr>
        <p:spPr>
          <a:xfrm>
            <a:off x="266700" y="1268413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5" name="Содержимое 39"/>
          <p:cNvSpPr>
            <a:spLocks noGrp="1"/>
          </p:cNvSpPr>
          <p:nvPr>
            <p:ph sz="quarter" idx="15"/>
          </p:nvPr>
        </p:nvSpPr>
        <p:spPr>
          <a:xfrm>
            <a:off x="266700" y="2014976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0" name="Содержимое 39"/>
          <p:cNvSpPr>
            <a:spLocks noGrp="1"/>
          </p:cNvSpPr>
          <p:nvPr>
            <p:ph sz="quarter" idx="16"/>
          </p:nvPr>
        </p:nvSpPr>
        <p:spPr>
          <a:xfrm>
            <a:off x="266700" y="2761539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1" name="Содержимое 39"/>
          <p:cNvSpPr>
            <a:spLocks noGrp="1"/>
          </p:cNvSpPr>
          <p:nvPr>
            <p:ph sz="quarter" idx="17"/>
          </p:nvPr>
        </p:nvSpPr>
        <p:spPr>
          <a:xfrm>
            <a:off x="266700" y="3508102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2" name="Содержимое 39"/>
          <p:cNvSpPr>
            <a:spLocks noGrp="1"/>
          </p:cNvSpPr>
          <p:nvPr>
            <p:ph sz="quarter" idx="18"/>
          </p:nvPr>
        </p:nvSpPr>
        <p:spPr>
          <a:xfrm>
            <a:off x="266700" y="4254665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3" name="Содержимое 39"/>
          <p:cNvSpPr>
            <a:spLocks noGrp="1"/>
          </p:cNvSpPr>
          <p:nvPr>
            <p:ph sz="quarter" idx="19"/>
          </p:nvPr>
        </p:nvSpPr>
        <p:spPr>
          <a:xfrm>
            <a:off x="266700" y="5001228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4" name="Содержимое 39"/>
          <p:cNvSpPr>
            <a:spLocks noGrp="1"/>
          </p:cNvSpPr>
          <p:nvPr>
            <p:ph sz="quarter" idx="20"/>
          </p:nvPr>
        </p:nvSpPr>
        <p:spPr>
          <a:xfrm>
            <a:off x="266700" y="5747791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2" name="Содержимое 39"/>
          <p:cNvSpPr>
            <a:spLocks noGrp="1"/>
          </p:cNvSpPr>
          <p:nvPr>
            <p:ph sz="quarter" idx="21"/>
          </p:nvPr>
        </p:nvSpPr>
        <p:spPr>
          <a:xfrm>
            <a:off x="1772161" y="1268413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3" name="Содержимое 39"/>
          <p:cNvSpPr>
            <a:spLocks noGrp="1"/>
          </p:cNvSpPr>
          <p:nvPr>
            <p:ph sz="quarter" idx="22"/>
          </p:nvPr>
        </p:nvSpPr>
        <p:spPr>
          <a:xfrm>
            <a:off x="3277622" y="1268413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4" name="Содержимое 39"/>
          <p:cNvSpPr>
            <a:spLocks noGrp="1"/>
          </p:cNvSpPr>
          <p:nvPr>
            <p:ph sz="quarter" idx="23"/>
          </p:nvPr>
        </p:nvSpPr>
        <p:spPr>
          <a:xfrm>
            <a:off x="4783083" y="1268413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5" name="Содержимое 39"/>
          <p:cNvSpPr>
            <a:spLocks noGrp="1"/>
          </p:cNvSpPr>
          <p:nvPr>
            <p:ph sz="quarter" idx="24"/>
          </p:nvPr>
        </p:nvSpPr>
        <p:spPr>
          <a:xfrm>
            <a:off x="6288544" y="1268413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6" name="Содержимое 39"/>
          <p:cNvSpPr>
            <a:spLocks noGrp="1"/>
          </p:cNvSpPr>
          <p:nvPr>
            <p:ph sz="quarter" idx="25"/>
          </p:nvPr>
        </p:nvSpPr>
        <p:spPr>
          <a:xfrm>
            <a:off x="7794005" y="1268413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7" name="Содержимое 39"/>
          <p:cNvSpPr>
            <a:spLocks noGrp="1"/>
          </p:cNvSpPr>
          <p:nvPr>
            <p:ph sz="quarter" idx="26"/>
          </p:nvPr>
        </p:nvSpPr>
        <p:spPr>
          <a:xfrm>
            <a:off x="1772161" y="2014976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8" name="Содержимое 39"/>
          <p:cNvSpPr>
            <a:spLocks noGrp="1"/>
          </p:cNvSpPr>
          <p:nvPr>
            <p:ph sz="quarter" idx="27"/>
          </p:nvPr>
        </p:nvSpPr>
        <p:spPr>
          <a:xfrm>
            <a:off x="1772161" y="2761539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9" name="Содержимое 39"/>
          <p:cNvSpPr>
            <a:spLocks noGrp="1"/>
          </p:cNvSpPr>
          <p:nvPr>
            <p:ph sz="quarter" idx="28"/>
          </p:nvPr>
        </p:nvSpPr>
        <p:spPr>
          <a:xfrm>
            <a:off x="1772161" y="3508102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0" name="Содержимое 39"/>
          <p:cNvSpPr>
            <a:spLocks noGrp="1"/>
          </p:cNvSpPr>
          <p:nvPr>
            <p:ph sz="quarter" idx="29"/>
          </p:nvPr>
        </p:nvSpPr>
        <p:spPr>
          <a:xfrm>
            <a:off x="1772161" y="4254665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1" name="Содержимое 39"/>
          <p:cNvSpPr>
            <a:spLocks noGrp="1"/>
          </p:cNvSpPr>
          <p:nvPr>
            <p:ph sz="quarter" idx="30"/>
          </p:nvPr>
        </p:nvSpPr>
        <p:spPr>
          <a:xfrm>
            <a:off x="1772161" y="5001228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2" name="Содержимое 39"/>
          <p:cNvSpPr>
            <a:spLocks noGrp="1"/>
          </p:cNvSpPr>
          <p:nvPr>
            <p:ph sz="quarter" idx="31"/>
          </p:nvPr>
        </p:nvSpPr>
        <p:spPr>
          <a:xfrm>
            <a:off x="1772161" y="5747791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3" name="Содержимое 39"/>
          <p:cNvSpPr>
            <a:spLocks noGrp="1"/>
          </p:cNvSpPr>
          <p:nvPr>
            <p:ph sz="quarter" idx="32"/>
          </p:nvPr>
        </p:nvSpPr>
        <p:spPr>
          <a:xfrm>
            <a:off x="3277622" y="2014976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4" name="Содержимое 39"/>
          <p:cNvSpPr>
            <a:spLocks noGrp="1"/>
          </p:cNvSpPr>
          <p:nvPr>
            <p:ph sz="quarter" idx="33"/>
          </p:nvPr>
        </p:nvSpPr>
        <p:spPr>
          <a:xfrm>
            <a:off x="3277622" y="2761539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5" name="Содержимое 39"/>
          <p:cNvSpPr>
            <a:spLocks noGrp="1"/>
          </p:cNvSpPr>
          <p:nvPr>
            <p:ph sz="quarter" idx="34"/>
          </p:nvPr>
        </p:nvSpPr>
        <p:spPr>
          <a:xfrm>
            <a:off x="3277622" y="3508102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6" name="Содержимое 39"/>
          <p:cNvSpPr>
            <a:spLocks noGrp="1"/>
          </p:cNvSpPr>
          <p:nvPr>
            <p:ph sz="quarter" idx="35"/>
          </p:nvPr>
        </p:nvSpPr>
        <p:spPr>
          <a:xfrm>
            <a:off x="3277622" y="4254665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7" name="Содержимое 39"/>
          <p:cNvSpPr>
            <a:spLocks noGrp="1"/>
          </p:cNvSpPr>
          <p:nvPr>
            <p:ph sz="quarter" idx="36"/>
          </p:nvPr>
        </p:nvSpPr>
        <p:spPr>
          <a:xfrm>
            <a:off x="3277622" y="5001228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8" name="Содержимое 39"/>
          <p:cNvSpPr>
            <a:spLocks noGrp="1"/>
          </p:cNvSpPr>
          <p:nvPr>
            <p:ph sz="quarter" idx="37"/>
          </p:nvPr>
        </p:nvSpPr>
        <p:spPr>
          <a:xfrm>
            <a:off x="3277622" y="5747791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9" name="Содержимое 39"/>
          <p:cNvSpPr>
            <a:spLocks noGrp="1"/>
          </p:cNvSpPr>
          <p:nvPr>
            <p:ph sz="quarter" idx="38"/>
          </p:nvPr>
        </p:nvSpPr>
        <p:spPr>
          <a:xfrm>
            <a:off x="4783083" y="2014976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0" name="Содержимое 39"/>
          <p:cNvSpPr>
            <a:spLocks noGrp="1"/>
          </p:cNvSpPr>
          <p:nvPr>
            <p:ph sz="quarter" idx="39"/>
          </p:nvPr>
        </p:nvSpPr>
        <p:spPr>
          <a:xfrm>
            <a:off x="4783083" y="2761539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1" name="Содержимое 39"/>
          <p:cNvSpPr>
            <a:spLocks noGrp="1"/>
          </p:cNvSpPr>
          <p:nvPr>
            <p:ph sz="quarter" idx="40"/>
          </p:nvPr>
        </p:nvSpPr>
        <p:spPr>
          <a:xfrm>
            <a:off x="4783083" y="3508102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2" name="Содержимое 39"/>
          <p:cNvSpPr>
            <a:spLocks noGrp="1"/>
          </p:cNvSpPr>
          <p:nvPr>
            <p:ph sz="quarter" idx="41"/>
          </p:nvPr>
        </p:nvSpPr>
        <p:spPr>
          <a:xfrm>
            <a:off x="4783083" y="4254665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3" name="Содержимое 39"/>
          <p:cNvSpPr>
            <a:spLocks noGrp="1"/>
          </p:cNvSpPr>
          <p:nvPr>
            <p:ph sz="quarter" idx="42"/>
          </p:nvPr>
        </p:nvSpPr>
        <p:spPr>
          <a:xfrm>
            <a:off x="4783083" y="5001228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4" name="Содержимое 39"/>
          <p:cNvSpPr>
            <a:spLocks noGrp="1"/>
          </p:cNvSpPr>
          <p:nvPr>
            <p:ph sz="quarter" idx="43"/>
          </p:nvPr>
        </p:nvSpPr>
        <p:spPr>
          <a:xfrm>
            <a:off x="4783083" y="5747791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5" name="Содержимое 39"/>
          <p:cNvSpPr>
            <a:spLocks noGrp="1"/>
          </p:cNvSpPr>
          <p:nvPr>
            <p:ph sz="quarter" idx="44"/>
          </p:nvPr>
        </p:nvSpPr>
        <p:spPr>
          <a:xfrm>
            <a:off x="6288544" y="2014976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6" name="Содержимое 39"/>
          <p:cNvSpPr>
            <a:spLocks noGrp="1"/>
          </p:cNvSpPr>
          <p:nvPr>
            <p:ph sz="quarter" idx="45"/>
          </p:nvPr>
        </p:nvSpPr>
        <p:spPr>
          <a:xfrm>
            <a:off x="6288544" y="2761539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7" name="Содержимое 39"/>
          <p:cNvSpPr>
            <a:spLocks noGrp="1"/>
          </p:cNvSpPr>
          <p:nvPr>
            <p:ph sz="quarter" idx="46"/>
          </p:nvPr>
        </p:nvSpPr>
        <p:spPr>
          <a:xfrm>
            <a:off x="6288544" y="3508102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8" name="Содержимое 39"/>
          <p:cNvSpPr>
            <a:spLocks noGrp="1"/>
          </p:cNvSpPr>
          <p:nvPr>
            <p:ph sz="quarter" idx="47"/>
          </p:nvPr>
        </p:nvSpPr>
        <p:spPr>
          <a:xfrm>
            <a:off x="6288544" y="4254665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9" name="Содержимое 39"/>
          <p:cNvSpPr>
            <a:spLocks noGrp="1"/>
          </p:cNvSpPr>
          <p:nvPr>
            <p:ph sz="quarter" idx="48"/>
          </p:nvPr>
        </p:nvSpPr>
        <p:spPr>
          <a:xfrm>
            <a:off x="6288544" y="5001228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0" name="Содержимое 39"/>
          <p:cNvSpPr>
            <a:spLocks noGrp="1"/>
          </p:cNvSpPr>
          <p:nvPr>
            <p:ph sz="quarter" idx="49"/>
          </p:nvPr>
        </p:nvSpPr>
        <p:spPr>
          <a:xfrm>
            <a:off x="6288544" y="5747791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1" name="Содержимое 39"/>
          <p:cNvSpPr>
            <a:spLocks noGrp="1"/>
          </p:cNvSpPr>
          <p:nvPr>
            <p:ph sz="quarter" idx="50"/>
          </p:nvPr>
        </p:nvSpPr>
        <p:spPr>
          <a:xfrm>
            <a:off x="7794005" y="2014976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2" name="Содержимое 39"/>
          <p:cNvSpPr>
            <a:spLocks noGrp="1"/>
          </p:cNvSpPr>
          <p:nvPr>
            <p:ph sz="quarter" idx="51"/>
          </p:nvPr>
        </p:nvSpPr>
        <p:spPr>
          <a:xfrm>
            <a:off x="7794005" y="2761539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3" name="Содержимое 39"/>
          <p:cNvSpPr>
            <a:spLocks noGrp="1"/>
          </p:cNvSpPr>
          <p:nvPr>
            <p:ph sz="quarter" idx="52"/>
          </p:nvPr>
        </p:nvSpPr>
        <p:spPr>
          <a:xfrm>
            <a:off x="7794005" y="3508102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4" name="Содержимое 39"/>
          <p:cNvSpPr>
            <a:spLocks noGrp="1"/>
          </p:cNvSpPr>
          <p:nvPr>
            <p:ph sz="quarter" idx="53"/>
          </p:nvPr>
        </p:nvSpPr>
        <p:spPr>
          <a:xfrm>
            <a:off x="7794005" y="4254665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5" name="Содержимое 39"/>
          <p:cNvSpPr>
            <a:spLocks noGrp="1"/>
          </p:cNvSpPr>
          <p:nvPr>
            <p:ph sz="quarter" idx="54"/>
          </p:nvPr>
        </p:nvSpPr>
        <p:spPr>
          <a:xfrm>
            <a:off x="7794005" y="5001228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6" name="Содержимое 39"/>
          <p:cNvSpPr>
            <a:spLocks noGrp="1"/>
          </p:cNvSpPr>
          <p:nvPr>
            <p:ph sz="quarter" idx="55"/>
          </p:nvPr>
        </p:nvSpPr>
        <p:spPr>
          <a:xfrm>
            <a:off x="7794005" y="5747791"/>
            <a:ext cx="1080120" cy="41805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6" name="Заголовок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одержимое 7"/>
          <p:cNvSpPr>
            <a:spLocks noGrp="1"/>
          </p:cNvSpPr>
          <p:nvPr>
            <p:ph sz="quarter" idx="79"/>
          </p:nvPr>
        </p:nvSpPr>
        <p:spPr>
          <a:xfrm>
            <a:off x="266700" y="1271588"/>
            <a:ext cx="4172250" cy="360000"/>
          </a:xfrm>
          <a:solidFill>
            <a:srgbClr val="CBD4D1"/>
          </a:solidFill>
          <a:ln w="3175">
            <a:noFill/>
          </a:ln>
        </p:spPr>
        <p:txBody>
          <a:bodyPr anchor="ctr"/>
          <a:lstStyle>
            <a:lvl1pPr marL="180975" indent="0" algn="l">
              <a:buNone/>
              <a:defRPr/>
            </a:lvl1pPr>
            <a:lvl2pPr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Содержимое 42"/>
          <p:cNvSpPr>
            <a:spLocks noGrp="1"/>
          </p:cNvSpPr>
          <p:nvPr>
            <p:ph sz="quarter" idx="25"/>
          </p:nvPr>
        </p:nvSpPr>
        <p:spPr>
          <a:xfrm>
            <a:off x="486594" y="187880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Содержимое 42"/>
          <p:cNvSpPr>
            <a:spLocks noGrp="1"/>
          </p:cNvSpPr>
          <p:nvPr>
            <p:ph sz="quarter" idx="26"/>
          </p:nvPr>
        </p:nvSpPr>
        <p:spPr>
          <a:xfrm>
            <a:off x="1782738" y="187880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Содержимое 42"/>
          <p:cNvSpPr>
            <a:spLocks noGrp="1"/>
          </p:cNvSpPr>
          <p:nvPr>
            <p:ph sz="quarter" idx="27"/>
          </p:nvPr>
        </p:nvSpPr>
        <p:spPr>
          <a:xfrm>
            <a:off x="3078882" y="187880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1" name="Содержимое 42"/>
          <p:cNvSpPr>
            <a:spLocks noGrp="1"/>
          </p:cNvSpPr>
          <p:nvPr>
            <p:ph sz="quarter" idx="28"/>
          </p:nvPr>
        </p:nvSpPr>
        <p:spPr>
          <a:xfrm>
            <a:off x="486594" y="274348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2" name="Содержимое 42"/>
          <p:cNvSpPr>
            <a:spLocks noGrp="1"/>
          </p:cNvSpPr>
          <p:nvPr>
            <p:ph sz="quarter" idx="29"/>
          </p:nvPr>
        </p:nvSpPr>
        <p:spPr>
          <a:xfrm>
            <a:off x="1782738" y="274348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3" name="Содержимое 42"/>
          <p:cNvSpPr>
            <a:spLocks noGrp="1"/>
          </p:cNvSpPr>
          <p:nvPr>
            <p:ph sz="quarter" idx="30"/>
          </p:nvPr>
        </p:nvSpPr>
        <p:spPr>
          <a:xfrm>
            <a:off x="3078882" y="274348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6" name="Прямоугольник 25"/>
          <p:cNvSpPr/>
          <p:nvPr userDrawn="1"/>
        </p:nvSpPr>
        <p:spPr bwMode="auto">
          <a:xfrm>
            <a:off x="266699" y="1653382"/>
            <a:ext cx="4162425" cy="1898883"/>
          </a:xfrm>
          <a:prstGeom prst="rect">
            <a:avLst/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Содержимое 42"/>
          <p:cNvSpPr>
            <a:spLocks noGrp="1"/>
          </p:cNvSpPr>
          <p:nvPr>
            <p:ph sz="quarter" idx="59"/>
          </p:nvPr>
        </p:nvSpPr>
        <p:spPr>
          <a:xfrm>
            <a:off x="4925544" y="187880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8" name="Содержимое 42"/>
          <p:cNvSpPr>
            <a:spLocks noGrp="1"/>
          </p:cNvSpPr>
          <p:nvPr>
            <p:ph sz="quarter" idx="60"/>
          </p:nvPr>
        </p:nvSpPr>
        <p:spPr>
          <a:xfrm>
            <a:off x="6221688" y="187880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9" name="Содержимое 42"/>
          <p:cNvSpPr>
            <a:spLocks noGrp="1"/>
          </p:cNvSpPr>
          <p:nvPr>
            <p:ph sz="quarter" idx="61"/>
          </p:nvPr>
        </p:nvSpPr>
        <p:spPr>
          <a:xfrm>
            <a:off x="7517832" y="187880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0" name="Содержимое 42"/>
          <p:cNvSpPr>
            <a:spLocks noGrp="1"/>
          </p:cNvSpPr>
          <p:nvPr>
            <p:ph sz="quarter" idx="62"/>
          </p:nvPr>
        </p:nvSpPr>
        <p:spPr>
          <a:xfrm>
            <a:off x="4925544" y="274348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1" name="Содержимое 42"/>
          <p:cNvSpPr>
            <a:spLocks noGrp="1"/>
          </p:cNvSpPr>
          <p:nvPr>
            <p:ph sz="quarter" idx="63"/>
          </p:nvPr>
        </p:nvSpPr>
        <p:spPr>
          <a:xfrm>
            <a:off x="6221688" y="274348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2" name="Содержимое 42"/>
          <p:cNvSpPr>
            <a:spLocks noGrp="1"/>
          </p:cNvSpPr>
          <p:nvPr>
            <p:ph sz="quarter" idx="64"/>
          </p:nvPr>
        </p:nvSpPr>
        <p:spPr>
          <a:xfrm>
            <a:off x="7517832" y="2743489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3" name="Прямоугольник 42"/>
          <p:cNvSpPr/>
          <p:nvPr userDrawn="1"/>
        </p:nvSpPr>
        <p:spPr bwMode="auto">
          <a:xfrm>
            <a:off x="4705649" y="1653382"/>
            <a:ext cx="4162425" cy="1898883"/>
          </a:xfrm>
          <a:prstGeom prst="rect">
            <a:avLst/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4" name="Содержимое 7"/>
          <p:cNvSpPr>
            <a:spLocks noGrp="1"/>
          </p:cNvSpPr>
          <p:nvPr>
            <p:ph sz="quarter" idx="65"/>
          </p:nvPr>
        </p:nvSpPr>
        <p:spPr>
          <a:xfrm>
            <a:off x="4705350" y="3843338"/>
            <a:ext cx="4172250" cy="360000"/>
          </a:xfrm>
          <a:solidFill>
            <a:srgbClr val="CBD4D1"/>
          </a:solidFill>
          <a:ln w="3175">
            <a:noFill/>
          </a:ln>
        </p:spPr>
        <p:txBody>
          <a:bodyPr anchor="ctr"/>
          <a:lstStyle>
            <a:lvl1pPr marL="180975" indent="0" algn="l">
              <a:buNone/>
              <a:defRPr/>
            </a:lvl1pPr>
            <a:lvl2pPr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5" name="Содержимое 42"/>
          <p:cNvSpPr>
            <a:spLocks noGrp="1"/>
          </p:cNvSpPr>
          <p:nvPr>
            <p:ph sz="quarter" idx="66"/>
          </p:nvPr>
        </p:nvSpPr>
        <p:spPr>
          <a:xfrm>
            <a:off x="4925544" y="444618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6" name="Содержимое 42"/>
          <p:cNvSpPr>
            <a:spLocks noGrp="1"/>
          </p:cNvSpPr>
          <p:nvPr>
            <p:ph sz="quarter" idx="67"/>
          </p:nvPr>
        </p:nvSpPr>
        <p:spPr>
          <a:xfrm>
            <a:off x="6221688" y="444618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7" name="Содержимое 42"/>
          <p:cNvSpPr>
            <a:spLocks noGrp="1"/>
          </p:cNvSpPr>
          <p:nvPr>
            <p:ph sz="quarter" idx="68"/>
          </p:nvPr>
        </p:nvSpPr>
        <p:spPr>
          <a:xfrm>
            <a:off x="7517832" y="444618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8" name="Содержимое 42"/>
          <p:cNvSpPr>
            <a:spLocks noGrp="1"/>
          </p:cNvSpPr>
          <p:nvPr>
            <p:ph sz="quarter" idx="69"/>
          </p:nvPr>
        </p:nvSpPr>
        <p:spPr>
          <a:xfrm>
            <a:off x="4925544" y="531086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9" name="Содержимое 42"/>
          <p:cNvSpPr>
            <a:spLocks noGrp="1"/>
          </p:cNvSpPr>
          <p:nvPr>
            <p:ph sz="quarter" idx="70"/>
          </p:nvPr>
        </p:nvSpPr>
        <p:spPr>
          <a:xfrm>
            <a:off x="6221688" y="531086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0" name="Содержимое 42"/>
          <p:cNvSpPr>
            <a:spLocks noGrp="1"/>
          </p:cNvSpPr>
          <p:nvPr>
            <p:ph sz="quarter" idx="71"/>
          </p:nvPr>
        </p:nvSpPr>
        <p:spPr>
          <a:xfrm>
            <a:off x="7517832" y="531086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1" name="Прямоугольник 50"/>
          <p:cNvSpPr/>
          <p:nvPr userDrawn="1"/>
        </p:nvSpPr>
        <p:spPr bwMode="auto">
          <a:xfrm>
            <a:off x="4705649" y="4220760"/>
            <a:ext cx="4162425" cy="1898883"/>
          </a:xfrm>
          <a:prstGeom prst="rect">
            <a:avLst/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2" name="Содержимое 7"/>
          <p:cNvSpPr>
            <a:spLocks noGrp="1"/>
          </p:cNvSpPr>
          <p:nvPr>
            <p:ph sz="quarter" idx="72"/>
          </p:nvPr>
        </p:nvSpPr>
        <p:spPr>
          <a:xfrm>
            <a:off x="266700" y="3843338"/>
            <a:ext cx="4172250" cy="360000"/>
          </a:xfrm>
          <a:solidFill>
            <a:srgbClr val="CBD4D1"/>
          </a:solidFill>
          <a:ln w="3175">
            <a:noFill/>
          </a:ln>
        </p:spPr>
        <p:txBody>
          <a:bodyPr anchor="ctr"/>
          <a:lstStyle>
            <a:lvl1pPr marL="180975" indent="0" algn="l">
              <a:buNone/>
              <a:defRPr/>
            </a:lvl1pPr>
            <a:lvl2pPr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3" name="Содержимое 42"/>
          <p:cNvSpPr>
            <a:spLocks noGrp="1"/>
          </p:cNvSpPr>
          <p:nvPr>
            <p:ph sz="quarter" idx="73"/>
          </p:nvPr>
        </p:nvSpPr>
        <p:spPr>
          <a:xfrm>
            <a:off x="486894" y="444618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4" name="Содержимое 42"/>
          <p:cNvSpPr>
            <a:spLocks noGrp="1"/>
          </p:cNvSpPr>
          <p:nvPr>
            <p:ph sz="quarter" idx="74"/>
          </p:nvPr>
        </p:nvSpPr>
        <p:spPr>
          <a:xfrm>
            <a:off x="1783038" y="444618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5" name="Содержимое 42"/>
          <p:cNvSpPr>
            <a:spLocks noGrp="1"/>
          </p:cNvSpPr>
          <p:nvPr>
            <p:ph sz="quarter" idx="75"/>
          </p:nvPr>
        </p:nvSpPr>
        <p:spPr>
          <a:xfrm>
            <a:off x="3079182" y="444618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6" name="Содержимое 42"/>
          <p:cNvSpPr>
            <a:spLocks noGrp="1"/>
          </p:cNvSpPr>
          <p:nvPr>
            <p:ph sz="quarter" idx="76"/>
          </p:nvPr>
        </p:nvSpPr>
        <p:spPr>
          <a:xfrm>
            <a:off x="486894" y="531086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7" name="Содержимое 42"/>
          <p:cNvSpPr>
            <a:spLocks noGrp="1"/>
          </p:cNvSpPr>
          <p:nvPr>
            <p:ph sz="quarter" idx="77"/>
          </p:nvPr>
        </p:nvSpPr>
        <p:spPr>
          <a:xfrm>
            <a:off x="1783038" y="531086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8" name="Содержимое 42"/>
          <p:cNvSpPr>
            <a:spLocks noGrp="1"/>
          </p:cNvSpPr>
          <p:nvPr>
            <p:ph sz="quarter" idx="78"/>
          </p:nvPr>
        </p:nvSpPr>
        <p:spPr>
          <a:xfrm>
            <a:off x="3079182" y="5310867"/>
            <a:ext cx="1098000" cy="59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9" name="Прямоугольник 58"/>
          <p:cNvSpPr/>
          <p:nvPr userDrawn="1"/>
        </p:nvSpPr>
        <p:spPr bwMode="auto">
          <a:xfrm>
            <a:off x="266999" y="4220760"/>
            <a:ext cx="4162425" cy="1898883"/>
          </a:xfrm>
          <a:prstGeom prst="rect">
            <a:avLst/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Содержимое 7"/>
          <p:cNvSpPr>
            <a:spLocks noGrp="1"/>
          </p:cNvSpPr>
          <p:nvPr>
            <p:ph sz="quarter" idx="80"/>
          </p:nvPr>
        </p:nvSpPr>
        <p:spPr>
          <a:xfrm>
            <a:off x="4705350" y="1271588"/>
            <a:ext cx="4172250" cy="360000"/>
          </a:xfrm>
          <a:solidFill>
            <a:srgbClr val="CBD4D1"/>
          </a:solidFill>
          <a:ln w="3175">
            <a:noFill/>
          </a:ln>
        </p:spPr>
        <p:txBody>
          <a:bodyPr anchor="ctr"/>
          <a:lstStyle>
            <a:lvl1pPr marL="180975" indent="0" algn="l">
              <a:buNone/>
              <a:defRPr/>
            </a:lvl1pPr>
            <a:lvl2pPr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6" name="Заголовок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4708649" y="1239838"/>
            <a:ext cx="4171825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7" name="Содержимое 10"/>
          <p:cNvSpPr>
            <a:spLocks noGrp="1"/>
          </p:cNvSpPr>
          <p:nvPr>
            <p:ph sz="quarter" idx="11"/>
          </p:nvPr>
        </p:nvSpPr>
        <p:spPr>
          <a:xfrm>
            <a:off x="266700" y="1239837"/>
            <a:ext cx="4168499" cy="4906963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5"/>
          </p:nvPr>
        </p:nvSpPr>
        <p:spPr>
          <a:xfrm>
            <a:off x="4708649" y="3823201"/>
            <a:ext cx="4171825" cy="2323600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18"/>
          </p:nvPr>
        </p:nvSpPr>
        <p:spPr>
          <a:xfrm>
            <a:off x="266700" y="1239838"/>
            <a:ext cx="4168500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4" name="Рисунок 7"/>
          <p:cNvSpPr>
            <a:spLocks noGrp="1"/>
          </p:cNvSpPr>
          <p:nvPr>
            <p:ph type="pic" sz="quarter" idx="19"/>
          </p:nvPr>
        </p:nvSpPr>
        <p:spPr>
          <a:xfrm>
            <a:off x="266700" y="3823201"/>
            <a:ext cx="4168500" cy="2323600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5" name="Содержимое 10"/>
          <p:cNvSpPr>
            <a:spLocks noGrp="1"/>
          </p:cNvSpPr>
          <p:nvPr>
            <p:ph sz="quarter" idx="11"/>
          </p:nvPr>
        </p:nvSpPr>
        <p:spPr>
          <a:xfrm>
            <a:off x="4697999" y="1239838"/>
            <a:ext cx="4182475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6" name="Содержимое 10"/>
          <p:cNvSpPr>
            <a:spLocks noGrp="1"/>
          </p:cNvSpPr>
          <p:nvPr>
            <p:ph sz="quarter" idx="20"/>
          </p:nvPr>
        </p:nvSpPr>
        <p:spPr>
          <a:xfrm>
            <a:off x="4697999" y="3823201"/>
            <a:ext cx="41824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66700" y="1268413"/>
            <a:ext cx="2217738" cy="4878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432246" y="1433410"/>
            <a:ext cx="1868400" cy="141070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2"/>
          </p:nvPr>
        </p:nvSpPr>
        <p:spPr>
          <a:xfrm>
            <a:off x="432246" y="2994083"/>
            <a:ext cx="1868400" cy="141070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13"/>
          </p:nvPr>
        </p:nvSpPr>
        <p:spPr>
          <a:xfrm>
            <a:off x="432246" y="4554756"/>
            <a:ext cx="1868400" cy="141070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4" name="Рисунок 7"/>
          <p:cNvSpPr>
            <a:spLocks noGrp="1"/>
          </p:cNvSpPr>
          <p:nvPr>
            <p:ph type="pic" sz="quarter" idx="19"/>
          </p:nvPr>
        </p:nvSpPr>
        <p:spPr>
          <a:xfrm>
            <a:off x="4697999" y="1239838"/>
            <a:ext cx="4182475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5" name="Содержимое 10"/>
          <p:cNvSpPr>
            <a:spLocks noGrp="1"/>
          </p:cNvSpPr>
          <p:nvPr>
            <p:ph sz="quarter" idx="11"/>
          </p:nvPr>
        </p:nvSpPr>
        <p:spPr>
          <a:xfrm>
            <a:off x="4697999" y="3823201"/>
            <a:ext cx="41824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6" name="Содержимое 10"/>
          <p:cNvSpPr>
            <a:spLocks noGrp="1"/>
          </p:cNvSpPr>
          <p:nvPr>
            <p:ph sz="quarter" idx="20"/>
          </p:nvPr>
        </p:nvSpPr>
        <p:spPr>
          <a:xfrm>
            <a:off x="266700" y="3823201"/>
            <a:ext cx="4168500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18"/>
          </p:nvPr>
        </p:nvSpPr>
        <p:spPr>
          <a:xfrm>
            <a:off x="266700" y="1239838"/>
            <a:ext cx="4168500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266699" y="548712"/>
            <a:ext cx="8613775" cy="288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>
          <a:xfrm>
            <a:off x="266701" y="1268413"/>
            <a:ext cx="4979987" cy="4897437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266699" y="548712"/>
            <a:ext cx="8613775" cy="288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>
          <a:xfrm>
            <a:off x="266701" y="1268413"/>
            <a:ext cx="4979987" cy="4897437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266699" y="548712"/>
            <a:ext cx="8613775" cy="288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>
          <a:xfrm>
            <a:off x="266701" y="1268413"/>
            <a:ext cx="4979987" cy="4897437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18"/>
          </p:nvPr>
        </p:nvSpPr>
        <p:spPr>
          <a:xfrm>
            <a:off x="266700" y="1239838"/>
            <a:ext cx="4168500" cy="23025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4" name="Рисунок 7"/>
          <p:cNvSpPr>
            <a:spLocks noGrp="1"/>
          </p:cNvSpPr>
          <p:nvPr>
            <p:ph type="pic" sz="quarter" idx="19"/>
          </p:nvPr>
        </p:nvSpPr>
        <p:spPr>
          <a:xfrm>
            <a:off x="266700" y="3823201"/>
            <a:ext cx="4168500" cy="2323600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5" name="Содержимое 10"/>
          <p:cNvSpPr>
            <a:spLocks noGrp="1"/>
          </p:cNvSpPr>
          <p:nvPr>
            <p:ph sz="quarter" idx="11"/>
          </p:nvPr>
        </p:nvSpPr>
        <p:spPr>
          <a:xfrm>
            <a:off x="4697999" y="1239838"/>
            <a:ext cx="4182475" cy="23025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6" name="Содержимое 10"/>
          <p:cNvSpPr>
            <a:spLocks noGrp="1"/>
          </p:cNvSpPr>
          <p:nvPr>
            <p:ph sz="quarter" idx="20"/>
          </p:nvPr>
        </p:nvSpPr>
        <p:spPr>
          <a:xfrm>
            <a:off x="4697999" y="3823201"/>
            <a:ext cx="4182475" cy="2323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одержимое 10"/>
          <p:cNvSpPr>
            <a:spLocks noGrp="1"/>
          </p:cNvSpPr>
          <p:nvPr>
            <p:ph sz="quarter" idx="17"/>
          </p:nvPr>
        </p:nvSpPr>
        <p:spPr>
          <a:xfrm>
            <a:off x="6189904" y="1239838"/>
            <a:ext cx="2703271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3" name="Содержимое 10"/>
          <p:cNvSpPr>
            <a:spLocks noGrp="1"/>
          </p:cNvSpPr>
          <p:nvPr>
            <p:ph sz="quarter" idx="16"/>
          </p:nvPr>
        </p:nvSpPr>
        <p:spPr>
          <a:xfrm>
            <a:off x="3228301" y="1239838"/>
            <a:ext cx="2703271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699" y="1239838"/>
            <a:ext cx="2703271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3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1"/>
          </p:nvPr>
        </p:nvSpPr>
        <p:spPr>
          <a:xfrm>
            <a:off x="266699" y="1239838"/>
            <a:ext cx="8613775" cy="4906962"/>
          </a:xfrm>
          <a:ln>
            <a:solidFill>
              <a:schemeClr val="bg2"/>
            </a:solidFill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1" y="1239838"/>
            <a:ext cx="8613774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6699" y="163357"/>
            <a:ext cx="8613775" cy="345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266699" y="547200"/>
            <a:ext cx="8613775" cy="288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0"/>
          <p:cNvSpPr>
            <a:spLocks noGrp="1"/>
          </p:cNvSpPr>
          <p:nvPr>
            <p:ph type="pic" sz="quarter" idx="21"/>
          </p:nvPr>
        </p:nvSpPr>
        <p:spPr>
          <a:xfrm>
            <a:off x="266400" y="290272"/>
            <a:ext cx="8604000" cy="6282000"/>
          </a:xfrm>
          <a:noFill/>
          <a:ln>
            <a:noFill/>
          </a:ln>
          <a:effectLst>
            <a:outerShdw blurRad="342900" dist="88900" dir="5400000" algn="ctr" rotWithShape="0">
              <a:srgbClr val="000000">
                <a:alpha val="24000"/>
              </a:srgbClr>
            </a:outerShdw>
          </a:effectLst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400" y="5899148"/>
            <a:ext cx="8604000" cy="673124"/>
          </a:xfrm>
          <a:solidFill>
            <a:srgbClr val="006D55">
              <a:alpha val="74902"/>
            </a:srgbClr>
          </a:solidFill>
        </p:spPr>
        <p:txBody>
          <a:bodyPr vert="horz" lIns="0" tIns="0" rIns="0" bIns="0" rtlCol="0" anchor="ctr" anchorCtr="0">
            <a:normAutofit/>
          </a:bodyPr>
          <a:lstStyle>
            <a:lvl1pPr marL="180975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Tx/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0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6858000"/>
          </a:xfrm>
          <a:noFill/>
          <a:ln>
            <a:noFill/>
          </a:ln>
          <a:effectLst>
            <a:outerShdw blurRad="342900" dist="88900" dir="5400000" algn="ctr" rotWithShape="0">
              <a:srgbClr val="000000">
                <a:alpha val="24000"/>
              </a:srgbClr>
            </a:outerShdw>
          </a:effectLst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9148"/>
            <a:ext cx="9144000" cy="673124"/>
          </a:xfrm>
          <a:solidFill>
            <a:srgbClr val="006D55">
              <a:alpha val="74902"/>
            </a:srgbClr>
          </a:solidFill>
        </p:spPr>
        <p:txBody>
          <a:bodyPr vert="horz" lIns="0" tIns="0" rIns="0" bIns="0" rtlCol="0" anchor="ctr" anchorCtr="0">
            <a:normAutofit/>
          </a:bodyPr>
          <a:lstStyle>
            <a:lvl1pPr marL="266700" indent="0" algn="l" defTabSz="914400" rtl="0" eaLnBrk="1" latinLnBrk="0" hangingPunct="1">
              <a:spcBef>
                <a:spcPts val="0"/>
              </a:spcBef>
              <a:spcAft>
                <a:spcPts val="1800"/>
              </a:spcAft>
              <a:buFontTx/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4710023" y="1239838"/>
            <a:ext cx="4170451" cy="49069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266700" y="1239838"/>
            <a:ext cx="4168499" cy="4906962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266700" y="1239838"/>
            <a:ext cx="4167126" cy="4906962"/>
          </a:xfrm>
          <a:ln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900"/>
              </a:spcAft>
              <a:buFontTx/>
              <a:buBlip>
                <a:blip r:embed="rId2"/>
              </a:buBlip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1"/>
          </p:nvPr>
        </p:nvSpPr>
        <p:spPr>
          <a:xfrm>
            <a:off x="4708649" y="1239837"/>
            <a:ext cx="4171825" cy="4906963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699" y="163356"/>
            <a:ext cx="8613775" cy="77009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6699" y="1239838"/>
            <a:ext cx="8613775" cy="4906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56232" y="6455560"/>
            <a:ext cx="1003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page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fld id="{D864BF6A-2904-4572-8908-FAC5332C3C2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|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03" name="Группа 102"/>
          <p:cNvGrpSpPr/>
          <p:nvPr/>
        </p:nvGrpSpPr>
        <p:grpSpPr>
          <a:xfrm>
            <a:off x="-2531606" y="371824"/>
            <a:ext cx="2176660" cy="4301503"/>
            <a:chOff x="-2531606" y="371824"/>
            <a:chExt cx="2176660" cy="430150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-2141164" y="371824"/>
              <a:ext cx="15776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404040"/>
                  </a:solidFill>
                </a:rPr>
                <a:t>Kaspersky_corp</a:t>
              </a:r>
              <a:endParaRPr lang="ru-RU" sz="1400" b="1" dirty="0">
                <a:solidFill>
                  <a:srgbClr val="404040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858919" y="689332"/>
              <a:ext cx="1025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aseline="0" dirty="0" smtClean="0">
                  <a:solidFill>
                    <a:srgbClr val="404040"/>
                  </a:solidFill>
                </a:rPr>
                <a:t>Цвета темы</a:t>
              </a:r>
              <a:endParaRPr lang="ru-RU" sz="1200" dirty="0">
                <a:solidFill>
                  <a:srgbClr val="404040"/>
                </a:solidFill>
              </a:endParaRPr>
            </a:p>
          </p:txBody>
        </p:sp>
        <p:grpSp>
          <p:nvGrpSpPr>
            <p:cNvPr id="25" name="Группа 24"/>
            <p:cNvGrpSpPr/>
            <p:nvPr userDrawn="1"/>
          </p:nvGrpSpPr>
          <p:grpSpPr>
            <a:xfrm>
              <a:off x="-2164853" y="985574"/>
              <a:ext cx="1599655" cy="144016"/>
              <a:chOff x="-2292449" y="836712"/>
              <a:chExt cx="1599655" cy="144016"/>
            </a:xfrm>
          </p:grpSpPr>
          <p:sp>
            <p:nvSpPr>
              <p:cNvPr id="15" name="Прямоугольник 14"/>
              <p:cNvSpPr/>
              <p:nvPr userDrawn="1"/>
            </p:nvSpPr>
            <p:spPr>
              <a:xfrm>
                <a:off x="-2292449" y="836712"/>
                <a:ext cx="144016" cy="144016"/>
              </a:xfrm>
              <a:prstGeom prst="rect">
                <a:avLst/>
              </a:prstGeom>
              <a:solidFill>
                <a:srgbClr val="FFFFFF"/>
              </a:solidFill>
              <a:ln w="63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Прямоугольник 15"/>
              <p:cNvSpPr/>
              <p:nvPr userDrawn="1"/>
            </p:nvSpPr>
            <p:spPr>
              <a:xfrm>
                <a:off x="-2130711" y="836712"/>
                <a:ext cx="144016" cy="144016"/>
              </a:xfrm>
              <a:prstGeom prst="rect">
                <a:avLst/>
              </a:prstGeom>
              <a:solidFill>
                <a:srgbClr val="404040"/>
              </a:solidFill>
              <a:ln w="63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" name="Прямоугольник 16"/>
              <p:cNvSpPr/>
              <p:nvPr userDrawn="1"/>
            </p:nvSpPr>
            <p:spPr>
              <a:xfrm>
                <a:off x="-1968973" y="836712"/>
                <a:ext cx="144016" cy="144016"/>
              </a:xfrm>
              <a:prstGeom prst="rect">
                <a:avLst/>
              </a:prstGeom>
              <a:solidFill>
                <a:srgbClr val="EEECE1"/>
              </a:solidFill>
              <a:ln w="63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Прямоугольник 17"/>
              <p:cNvSpPr/>
              <p:nvPr userDrawn="1"/>
            </p:nvSpPr>
            <p:spPr>
              <a:xfrm>
                <a:off x="-1807235" y="836712"/>
                <a:ext cx="144016" cy="144016"/>
              </a:xfrm>
              <a:prstGeom prst="rect">
                <a:avLst/>
              </a:prstGeom>
              <a:solidFill>
                <a:srgbClr val="ED2939"/>
              </a:solidFill>
              <a:ln w="63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Прямоугольник 18"/>
              <p:cNvSpPr/>
              <p:nvPr userDrawn="1"/>
            </p:nvSpPr>
            <p:spPr>
              <a:xfrm>
                <a:off x="-1645497" y="836712"/>
                <a:ext cx="144016" cy="144016"/>
              </a:xfrm>
              <a:prstGeom prst="rect">
                <a:avLst/>
              </a:prstGeom>
              <a:solidFill>
                <a:srgbClr val="006D55"/>
              </a:solidFill>
              <a:ln w="63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" name="Прямоугольник 19"/>
              <p:cNvSpPr/>
              <p:nvPr userDrawn="1"/>
            </p:nvSpPr>
            <p:spPr>
              <a:xfrm>
                <a:off x="-1483759" y="836712"/>
                <a:ext cx="144016" cy="144016"/>
              </a:xfrm>
              <a:prstGeom prst="rect">
                <a:avLst/>
              </a:prstGeom>
              <a:solidFill>
                <a:srgbClr val="7AB800"/>
              </a:solidFill>
              <a:ln w="63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Прямоугольник 20"/>
              <p:cNvSpPr/>
              <p:nvPr userDrawn="1"/>
            </p:nvSpPr>
            <p:spPr>
              <a:xfrm>
                <a:off x="-1322021" y="836712"/>
                <a:ext cx="144016" cy="144016"/>
              </a:xfrm>
              <a:prstGeom prst="rect">
                <a:avLst/>
              </a:prstGeom>
              <a:solidFill>
                <a:srgbClr val="E98300"/>
              </a:solidFill>
              <a:ln w="63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Прямоугольник 21"/>
              <p:cNvSpPr/>
              <p:nvPr userDrawn="1"/>
            </p:nvSpPr>
            <p:spPr>
              <a:xfrm>
                <a:off x="-1160283" y="836712"/>
                <a:ext cx="144016" cy="144016"/>
              </a:xfrm>
              <a:prstGeom prst="rect">
                <a:avLst/>
              </a:prstGeom>
              <a:solidFill>
                <a:srgbClr val="B11280"/>
              </a:solidFill>
              <a:ln w="63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Прямоугольник 22"/>
              <p:cNvSpPr/>
              <p:nvPr userDrawn="1"/>
            </p:nvSpPr>
            <p:spPr>
              <a:xfrm>
                <a:off x="-998545" y="836712"/>
                <a:ext cx="144016" cy="144016"/>
              </a:xfrm>
              <a:prstGeom prst="rect">
                <a:avLst/>
              </a:prstGeom>
              <a:solidFill>
                <a:srgbClr val="007AC9"/>
              </a:solidFill>
              <a:ln w="63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" name="Прямоугольник 23"/>
              <p:cNvSpPr/>
              <p:nvPr userDrawn="1"/>
            </p:nvSpPr>
            <p:spPr>
              <a:xfrm>
                <a:off x="-836810" y="836712"/>
                <a:ext cx="144016" cy="144016"/>
              </a:xfrm>
              <a:prstGeom prst="rect">
                <a:avLst/>
              </a:prstGeom>
              <a:solidFill>
                <a:srgbClr val="002C5F"/>
              </a:solidFill>
              <a:ln w="63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6" name="TextBox 25"/>
            <p:cNvSpPr txBox="1"/>
            <p:nvPr userDrawn="1"/>
          </p:nvSpPr>
          <p:spPr>
            <a:xfrm>
              <a:off x="-2262973" y="1323226"/>
              <a:ext cx="1845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>
                  <a:solidFill>
                    <a:srgbClr val="404040"/>
                  </a:solidFill>
                </a:rPr>
                <a:t>Дополнительные</a:t>
              </a:r>
              <a:r>
                <a:rPr lang="ru-RU" sz="1200" baseline="0" dirty="0" smtClean="0">
                  <a:solidFill>
                    <a:srgbClr val="404040"/>
                  </a:solidFill>
                </a:rPr>
                <a:t> цвета</a:t>
              </a:r>
              <a:endParaRPr lang="en-US" sz="1200" baseline="0" dirty="0" smtClean="0">
                <a:solidFill>
                  <a:srgbClr val="404040"/>
                </a:solidFill>
              </a:endParaRPr>
            </a:p>
          </p:txBody>
        </p:sp>
        <p:grpSp>
          <p:nvGrpSpPr>
            <p:cNvPr id="83" name="Группа 82"/>
            <p:cNvGrpSpPr/>
            <p:nvPr userDrawn="1"/>
          </p:nvGrpSpPr>
          <p:grpSpPr>
            <a:xfrm>
              <a:off x="-2092845" y="3726590"/>
              <a:ext cx="1430200" cy="946737"/>
              <a:chOff x="-2220441" y="3149178"/>
              <a:chExt cx="1430200" cy="946737"/>
            </a:xfrm>
          </p:grpSpPr>
          <p:sp>
            <p:nvSpPr>
              <p:cNvPr id="40" name="TextBox 39"/>
              <p:cNvSpPr txBox="1"/>
              <p:nvPr userDrawn="1"/>
            </p:nvSpPr>
            <p:spPr>
              <a:xfrm>
                <a:off x="-2220441" y="3149178"/>
                <a:ext cx="14302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dirty="0" smtClean="0">
                    <a:solidFill>
                      <a:srgbClr val="404040"/>
                    </a:solidFill>
                  </a:rPr>
                  <a:t>Цвета</a:t>
                </a:r>
                <a:r>
                  <a:rPr lang="ru-RU" sz="1100" baseline="0" dirty="0" smtClean="0">
                    <a:solidFill>
                      <a:srgbClr val="404040"/>
                    </a:solidFill>
                  </a:rPr>
                  <a:t> конкурентов</a:t>
                </a:r>
                <a:endParaRPr lang="ru-RU" sz="1100" dirty="0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41" name="Группа 40"/>
              <p:cNvGrpSpPr/>
              <p:nvPr userDrawn="1"/>
            </p:nvGrpSpPr>
            <p:grpSpPr>
              <a:xfrm>
                <a:off x="-1798372" y="3447843"/>
                <a:ext cx="616173" cy="648072"/>
                <a:chOff x="-1745207" y="1412776"/>
                <a:chExt cx="616173" cy="648072"/>
              </a:xfrm>
            </p:grpSpPr>
            <p:sp>
              <p:nvSpPr>
                <p:cNvPr id="43" name="Прямоугольник 42"/>
                <p:cNvSpPr/>
                <p:nvPr userDrawn="1"/>
              </p:nvSpPr>
              <p:spPr>
                <a:xfrm>
                  <a:off x="-1745207" y="1412776"/>
                  <a:ext cx="288032" cy="648072"/>
                </a:xfrm>
                <a:prstGeom prst="rect">
                  <a:avLst/>
                </a:prstGeom>
                <a:solidFill>
                  <a:srgbClr val="B71234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  <a:spcAft>
                      <a:spcPts val="0"/>
                    </a:spcAft>
                  </a:pPr>
                  <a:r>
                    <a:rPr lang="ru-RU" sz="1000" dirty="0" smtClean="0"/>
                    <a:t>183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18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52</a:t>
                  </a:r>
                  <a:endParaRPr lang="ru-RU" sz="1000" dirty="0"/>
                </a:p>
              </p:txBody>
            </p:sp>
            <p:sp>
              <p:nvSpPr>
                <p:cNvPr id="44" name="Прямоугольник 43"/>
                <p:cNvSpPr/>
                <p:nvPr userDrawn="1"/>
              </p:nvSpPr>
              <p:spPr>
                <a:xfrm>
                  <a:off x="-1417066" y="1412776"/>
                  <a:ext cx="288032" cy="648072"/>
                </a:xfrm>
                <a:prstGeom prst="rect">
                  <a:avLst/>
                </a:prstGeom>
                <a:solidFill>
                  <a:srgbClr val="FDB61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sz="1000" dirty="0" smtClean="0"/>
                    <a:t>253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182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17</a:t>
                  </a:r>
                  <a:endParaRPr lang="ru-RU" sz="1000" dirty="0"/>
                </a:p>
              </p:txBody>
            </p:sp>
          </p:grpSp>
        </p:grpSp>
        <p:grpSp>
          <p:nvGrpSpPr>
            <p:cNvPr id="87" name="Группа 86"/>
            <p:cNvGrpSpPr/>
            <p:nvPr userDrawn="1"/>
          </p:nvGrpSpPr>
          <p:grpSpPr>
            <a:xfrm>
              <a:off x="-2531606" y="1556792"/>
              <a:ext cx="2176660" cy="936104"/>
              <a:chOff x="-2531606" y="1556792"/>
              <a:chExt cx="2176660" cy="936104"/>
            </a:xfrm>
          </p:grpSpPr>
          <p:grpSp>
            <p:nvGrpSpPr>
              <p:cNvPr id="32" name="Группа 31"/>
              <p:cNvGrpSpPr/>
              <p:nvPr userDrawn="1"/>
            </p:nvGrpSpPr>
            <p:grpSpPr>
              <a:xfrm>
                <a:off x="-2531606" y="1844824"/>
                <a:ext cx="2176660" cy="648072"/>
                <a:chOff x="-2606037" y="1412776"/>
                <a:chExt cx="2176660" cy="648072"/>
              </a:xfrm>
            </p:grpSpPr>
            <p:sp>
              <p:nvSpPr>
                <p:cNvPr id="27" name="Прямоугольник 26"/>
                <p:cNvSpPr/>
                <p:nvPr userDrawn="1"/>
              </p:nvSpPr>
              <p:spPr>
                <a:xfrm>
                  <a:off x="-2347481" y="1412776"/>
                  <a:ext cx="288032" cy="648072"/>
                </a:xfrm>
                <a:prstGeom prst="rect">
                  <a:avLst/>
                </a:prstGeom>
                <a:solidFill>
                  <a:srgbClr val="9A9B9C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  <a:spcAft>
                      <a:spcPts val="0"/>
                    </a:spcAft>
                  </a:pPr>
                  <a:r>
                    <a:rPr lang="ru-RU" sz="1000" dirty="0" smtClean="0"/>
                    <a:t>154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155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156</a:t>
                  </a:r>
                  <a:endParaRPr lang="ru-RU" sz="1000" dirty="0"/>
                </a:p>
              </p:txBody>
            </p:sp>
            <p:sp>
              <p:nvSpPr>
                <p:cNvPr id="28" name="Прямоугольник 27"/>
                <p:cNvSpPr/>
                <p:nvPr userDrawn="1"/>
              </p:nvSpPr>
              <p:spPr>
                <a:xfrm>
                  <a:off x="-2019340" y="1412776"/>
                  <a:ext cx="288032" cy="648072"/>
                </a:xfrm>
                <a:prstGeom prst="rect">
                  <a:avLst/>
                </a:prstGeom>
                <a:solidFill>
                  <a:srgbClr val="C8C9CA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sz="1000" dirty="0" smtClean="0"/>
                    <a:t>200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201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202</a:t>
                  </a:r>
                  <a:endParaRPr lang="ru-RU" sz="1000" dirty="0"/>
                </a:p>
              </p:txBody>
            </p:sp>
            <p:sp>
              <p:nvSpPr>
                <p:cNvPr id="29" name="Прямоугольник 28"/>
                <p:cNvSpPr/>
                <p:nvPr userDrawn="1"/>
              </p:nvSpPr>
              <p:spPr>
                <a:xfrm>
                  <a:off x="-1691199" y="1412776"/>
                  <a:ext cx="288032" cy="648072"/>
                </a:xfrm>
                <a:prstGeom prst="rect">
                  <a:avLst/>
                </a:prstGeom>
                <a:solidFill>
                  <a:srgbClr val="499E92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sz="1000" dirty="0" smtClean="0"/>
                    <a:t>73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158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146</a:t>
                  </a:r>
                  <a:endParaRPr lang="ru-RU" sz="1000" dirty="0"/>
                </a:p>
              </p:txBody>
            </p:sp>
            <p:sp>
              <p:nvSpPr>
                <p:cNvPr id="30" name="Прямоугольник 29"/>
                <p:cNvSpPr/>
                <p:nvPr userDrawn="1"/>
              </p:nvSpPr>
              <p:spPr>
                <a:xfrm>
                  <a:off x="-1363058" y="1412776"/>
                  <a:ext cx="288032" cy="648072"/>
                </a:xfrm>
                <a:prstGeom prst="rect">
                  <a:avLst/>
                </a:prstGeom>
                <a:solidFill>
                  <a:srgbClr val="00B08A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sz="1000" dirty="0" smtClean="0"/>
                    <a:t>0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176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138</a:t>
                  </a:r>
                  <a:endParaRPr lang="ru-RU" sz="1000" dirty="0"/>
                </a:p>
              </p:txBody>
            </p:sp>
            <p:sp>
              <p:nvSpPr>
                <p:cNvPr id="31" name="Прямоугольник 30"/>
                <p:cNvSpPr/>
                <p:nvPr userDrawn="1"/>
              </p:nvSpPr>
              <p:spPr>
                <a:xfrm>
                  <a:off x="-1034917" y="1412776"/>
                  <a:ext cx="288032" cy="648072"/>
                </a:xfrm>
                <a:prstGeom prst="rect">
                  <a:avLst/>
                </a:prstGeom>
                <a:solidFill>
                  <a:srgbClr val="74C043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sz="1000" dirty="0" smtClean="0"/>
                    <a:t>116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192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67</a:t>
                  </a:r>
                  <a:endParaRPr lang="ru-RU" sz="1000" dirty="0"/>
                </a:p>
              </p:txBody>
            </p:sp>
            <p:sp>
              <p:nvSpPr>
                <p:cNvPr id="33" name="Прямоугольник 32"/>
                <p:cNvSpPr/>
                <p:nvPr userDrawn="1"/>
              </p:nvSpPr>
              <p:spPr>
                <a:xfrm>
                  <a:off x="-2606037" y="1412776"/>
                  <a:ext cx="216024" cy="64807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chemeClr val="tx1"/>
                      </a:solidFill>
                    </a:rPr>
                    <a:t>R</a:t>
                  </a:r>
                  <a:br>
                    <a:rPr lang="en-US" sz="1000" dirty="0" smtClean="0">
                      <a:solidFill>
                        <a:schemeClr val="tx1"/>
                      </a:solidFill>
                    </a:rPr>
                  </a:br>
                  <a:r>
                    <a:rPr lang="en-US" sz="1000" dirty="0" smtClean="0">
                      <a:solidFill>
                        <a:schemeClr val="tx1"/>
                      </a:solidFill>
                    </a:rPr>
                    <a:t>G</a:t>
                  </a:r>
                  <a:br>
                    <a:rPr lang="en-US" sz="1000" dirty="0" smtClean="0">
                      <a:solidFill>
                        <a:schemeClr val="tx1"/>
                      </a:solidFill>
                    </a:rPr>
                  </a:br>
                  <a:r>
                    <a:rPr lang="en-US" sz="1000" dirty="0" smtClean="0">
                      <a:solidFill>
                        <a:schemeClr val="tx1"/>
                      </a:solidFill>
                    </a:rPr>
                    <a:t>B</a:t>
                  </a:r>
                  <a:endParaRPr lang="ru-RU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Прямоугольник 46"/>
                <p:cNvSpPr/>
                <p:nvPr userDrawn="1"/>
              </p:nvSpPr>
              <p:spPr>
                <a:xfrm>
                  <a:off x="-717409" y="1412776"/>
                  <a:ext cx="288032" cy="648072"/>
                </a:xfrm>
                <a:prstGeom prst="rect">
                  <a:avLst/>
                </a:prstGeom>
                <a:solidFill>
                  <a:srgbClr val="4B306C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sz="1000" dirty="0" smtClean="0"/>
                    <a:t>75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48</a:t>
                  </a:r>
                  <a:br>
                    <a:rPr lang="ru-RU" sz="1000" dirty="0" smtClean="0"/>
                  </a:br>
                  <a:r>
                    <a:rPr lang="ru-RU" sz="1000" dirty="0" smtClean="0"/>
                    <a:t>108</a:t>
                  </a:r>
                  <a:endParaRPr lang="ru-RU" sz="1000" dirty="0"/>
                </a:p>
              </p:txBody>
            </p:sp>
          </p:grpSp>
          <p:sp>
            <p:nvSpPr>
              <p:cNvPr id="82" name="TextBox 81"/>
              <p:cNvSpPr txBox="1"/>
              <p:nvPr userDrawn="1"/>
            </p:nvSpPr>
            <p:spPr>
              <a:xfrm>
                <a:off x="-1843495" y="1556792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dirty="0" smtClean="0">
                    <a:solidFill>
                      <a:srgbClr val="404040"/>
                    </a:solidFill>
                  </a:rPr>
                  <a:t>Диаграммы</a:t>
                </a:r>
                <a:endParaRPr lang="en-US" sz="1100" baseline="0" dirty="0" smtClean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88" name="Группа 87"/>
            <p:cNvGrpSpPr/>
            <p:nvPr userDrawn="1"/>
          </p:nvGrpSpPr>
          <p:grpSpPr>
            <a:xfrm>
              <a:off x="-2429196" y="2636912"/>
              <a:ext cx="1859152" cy="936104"/>
              <a:chOff x="-2429196" y="1556792"/>
              <a:chExt cx="1859152" cy="936104"/>
            </a:xfrm>
          </p:grpSpPr>
          <p:grpSp>
            <p:nvGrpSpPr>
              <p:cNvPr id="92" name="Группа 91"/>
              <p:cNvGrpSpPr/>
              <p:nvPr userDrawn="1"/>
            </p:nvGrpSpPr>
            <p:grpSpPr>
              <a:xfrm>
                <a:off x="-2429196" y="1844824"/>
                <a:ext cx="1859152" cy="648072"/>
                <a:chOff x="-2503627" y="1412776"/>
                <a:chExt cx="1859152" cy="648072"/>
              </a:xfrm>
            </p:grpSpPr>
            <p:sp>
              <p:nvSpPr>
                <p:cNvPr id="97" name="Прямоугольник 96"/>
                <p:cNvSpPr/>
                <p:nvPr userDrawn="1"/>
              </p:nvSpPr>
              <p:spPr>
                <a:xfrm>
                  <a:off x="-2245071" y="1412776"/>
                  <a:ext cx="288032" cy="648072"/>
                </a:xfrm>
                <a:prstGeom prst="rect">
                  <a:avLst/>
                </a:prstGeom>
                <a:solidFill>
                  <a:srgbClr val="E7EBE9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  <a:spcAft>
                      <a:spcPts val="0"/>
                    </a:spcAft>
                  </a:pP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231</a:t>
                  </a:r>
                  <a:br>
                    <a:rPr lang="ru-RU" sz="10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235</a:t>
                  </a:r>
                  <a:br>
                    <a:rPr lang="ru-RU" sz="10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233</a:t>
                  </a:r>
                  <a:endParaRPr lang="ru-RU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Прямоугольник 97"/>
                <p:cNvSpPr/>
                <p:nvPr userDrawn="1"/>
              </p:nvSpPr>
              <p:spPr>
                <a:xfrm>
                  <a:off x="-1916930" y="1412776"/>
                  <a:ext cx="288032" cy="648072"/>
                </a:xfrm>
                <a:prstGeom prst="rect">
                  <a:avLst/>
                </a:prstGeom>
                <a:solidFill>
                  <a:srgbClr val="CBD4D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203</a:t>
                  </a:r>
                  <a:br>
                    <a:rPr lang="ru-RU" sz="10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212</a:t>
                  </a:r>
                  <a:br>
                    <a:rPr lang="ru-RU" sz="10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209</a:t>
                  </a:r>
                  <a:endParaRPr lang="ru-RU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Прямоугольник 98"/>
                <p:cNvSpPr/>
                <p:nvPr userDrawn="1"/>
              </p:nvSpPr>
              <p:spPr>
                <a:xfrm>
                  <a:off x="-1588789" y="1412776"/>
                  <a:ext cx="288032" cy="648072"/>
                </a:xfrm>
                <a:prstGeom prst="rect">
                  <a:avLst/>
                </a:prstGeom>
                <a:solidFill>
                  <a:srgbClr val="F4F6F5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244</a:t>
                  </a:r>
                  <a:br>
                    <a:rPr lang="ru-RU" sz="10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246</a:t>
                  </a:r>
                  <a:br>
                    <a:rPr lang="ru-RU" sz="10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245</a:t>
                  </a:r>
                  <a:endParaRPr lang="ru-RU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Прямоугольник 99"/>
                <p:cNvSpPr/>
                <p:nvPr userDrawn="1"/>
              </p:nvSpPr>
              <p:spPr>
                <a:xfrm>
                  <a:off x="-1260648" y="1412776"/>
                  <a:ext cx="288032" cy="648072"/>
                </a:xfrm>
                <a:prstGeom prst="rect">
                  <a:avLst/>
                </a:prstGeom>
                <a:solidFill>
                  <a:srgbClr val="FFB659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255</a:t>
                  </a:r>
                  <a:br>
                    <a:rPr lang="ru-RU" sz="10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182</a:t>
                  </a:r>
                  <a:br>
                    <a:rPr lang="ru-RU" sz="10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89</a:t>
                  </a:r>
                  <a:endParaRPr lang="ru-RU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Прямоугольник 100"/>
                <p:cNvSpPr/>
                <p:nvPr userDrawn="1"/>
              </p:nvSpPr>
              <p:spPr>
                <a:xfrm>
                  <a:off x="-932507" y="1412776"/>
                  <a:ext cx="288032" cy="648072"/>
                </a:xfrm>
                <a:prstGeom prst="rect">
                  <a:avLst/>
                </a:prstGeom>
                <a:solidFill>
                  <a:srgbClr val="EEECE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238</a:t>
                  </a:r>
                  <a:br>
                    <a:rPr lang="ru-RU" sz="10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236</a:t>
                  </a:r>
                  <a:br>
                    <a:rPr lang="ru-RU" sz="1000" dirty="0" smtClean="0">
                      <a:solidFill>
                        <a:sysClr val="windowText" lastClr="000000"/>
                      </a:solidFill>
                    </a:rPr>
                  </a:br>
                  <a:r>
                    <a:rPr lang="ru-RU" sz="1000" dirty="0" smtClean="0">
                      <a:solidFill>
                        <a:sysClr val="windowText" lastClr="000000"/>
                      </a:solidFill>
                    </a:rPr>
                    <a:t>225</a:t>
                  </a:r>
                  <a:endParaRPr lang="ru-RU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Прямоугольник 101"/>
                <p:cNvSpPr/>
                <p:nvPr userDrawn="1"/>
              </p:nvSpPr>
              <p:spPr>
                <a:xfrm>
                  <a:off x="-2503627" y="1412776"/>
                  <a:ext cx="216024" cy="64807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20000"/>
                    </a:lnSpc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chemeClr val="tx1"/>
                      </a:solidFill>
                    </a:rPr>
                    <a:t>R</a:t>
                  </a:r>
                  <a:br>
                    <a:rPr lang="en-US" sz="1000" dirty="0" smtClean="0">
                      <a:solidFill>
                        <a:schemeClr val="tx1"/>
                      </a:solidFill>
                    </a:rPr>
                  </a:br>
                  <a:r>
                    <a:rPr lang="en-US" sz="1000" dirty="0" smtClean="0">
                      <a:solidFill>
                        <a:schemeClr val="tx1"/>
                      </a:solidFill>
                    </a:rPr>
                    <a:t>G</a:t>
                  </a:r>
                  <a:br>
                    <a:rPr lang="en-US" sz="1000" dirty="0" smtClean="0">
                      <a:solidFill>
                        <a:schemeClr val="tx1"/>
                      </a:solidFill>
                    </a:rPr>
                  </a:br>
                  <a:r>
                    <a:rPr lang="en-US" sz="1000" dirty="0" smtClean="0">
                      <a:solidFill>
                        <a:schemeClr val="tx1"/>
                      </a:solidFill>
                    </a:rPr>
                    <a:t>B</a:t>
                  </a:r>
                  <a:endParaRPr lang="ru-RU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6" name="TextBox 95"/>
              <p:cNvSpPr txBox="1"/>
              <p:nvPr userDrawn="1"/>
            </p:nvSpPr>
            <p:spPr>
              <a:xfrm>
                <a:off x="-1843495" y="1556792"/>
                <a:ext cx="7713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100" baseline="0" dirty="0" smtClean="0">
                    <a:solidFill>
                      <a:srgbClr val="404040"/>
                    </a:solidFill>
                  </a:rPr>
                  <a:t>Таблицы</a:t>
                </a:r>
                <a:endParaRPr lang="en-US" sz="1100" baseline="0" dirty="0" smtClean="0">
                  <a:solidFill>
                    <a:srgbClr val="404040"/>
                  </a:solidFill>
                </a:endParaRPr>
              </a:p>
            </p:txBody>
          </p:sp>
        </p:grpSp>
      </p:grpSp>
      <p:pic>
        <p:nvPicPr>
          <p:cNvPr id="49" name="Picture 15" descr="Kaspersky_RGB_POS.png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7462506" y="6357958"/>
            <a:ext cx="1541094" cy="494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779" r:id="rId3"/>
    <p:sldLayoutId id="2147483780" r:id="rId4"/>
    <p:sldLayoutId id="2147483671" r:id="rId5"/>
    <p:sldLayoutId id="2147483796" r:id="rId6"/>
    <p:sldLayoutId id="2147483831" r:id="rId7"/>
    <p:sldLayoutId id="2147483676" r:id="rId8"/>
    <p:sldLayoutId id="2147483691" r:id="rId9"/>
    <p:sldLayoutId id="2147483672" r:id="rId10"/>
    <p:sldLayoutId id="2147483810" r:id="rId11"/>
    <p:sldLayoutId id="2147483678" r:id="rId12"/>
    <p:sldLayoutId id="2147483679" r:id="rId13"/>
    <p:sldLayoutId id="2147483674" r:id="rId14"/>
    <p:sldLayoutId id="2147483693" r:id="rId15"/>
    <p:sldLayoutId id="2147483680" r:id="rId16"/>
    <p:sldLayoutId id="2147483694" r:id="rId17"/>
    <p:sldLayoutId id="2147483682" r:id="rId18"/>
    <p:sldLayoutId id="2147483695" r:id="rId19"/>
    <p:sldLayoutId id="2147483662" r:id="rId20"/>
    <p:sldLayoutId id="2147483785" r:id="rId21"/>
    <p:sldLayoutId id="2147483663" r:id="rId22"/>
    <p:sldLayoutId id="2147483687" r:id="rId23"/>
    <p:sldLayoutId id="2147483670" r:id="rId24"/>
    <p:sldLayoutId id="2147483669" r:id="rId25"/>
    <p:sldLayoutId id="2147483696" r:id="rId26"/>
    <p:sldLayoutId id="2147483664" r:id="rId27"/>
    <p:sldLayoutId id="2147483697" r:id="rId28"/>
    <p:sldLayoutId id="2147483698" r:id="rId29"/>
    <p:sldLayoutId id="2147483806" r:id="rId30"/>
    <p:sldLayoutId id="2147483700" r:id="rId31"/>
    <p:sldLayoutId id="2147483778" r:id="rId32"/>
    <p:sldLayoutId id="2147483805" r:id="rId33"/>
    <p:sldLayoutId id="2147483788" r:id="rId34"/>
    <p:sldLayoutId id="2147483787" r:id="rId35"/>
    <p:sldLayoutId id="2147483797" r:id="rId36"/>
    <p:sldLayoutId id="2147483804" r:id="rId37"/>
    <p:sldLayoutId id="2147483807" r:id="rId38"/>
    <p:sldLayoutId id="2147483808" r:id="rId39"/>
    <p:sldLayoutId id="2147483809" r:id="rId40"/>
    <p:sldLayoutId id="2147483811" r:id="rId41"/>
    <p:sldLayoutId id="2147483812" r:id="rId42"/>
    <p:sldLayoutId id="2147483813" r:id="rId43"/>
    <p:sldLayoutId id="2147483814" r:id="rId44"/>
    <p:sldLayoutId id="2147483815" r:id="rId45"/>
    <p:sldLayoutId id="2147483821" r:id="rId46"/>
    <p:sldLayoutId id="2147483822" r:id="rId47"/>
    <p:sldLayoutId id="2147483824" r:id="rId48"/>
    <p:sldLayoutId id="2147483825" r:id="rId49"/>
    <p:sldLayoutId id="2147483826" r:id="rId50"/>
    <p:sldLayoutId id="2147483827" r:id="rId51"/>
    <p:sldLayoutId id="2147483830" r:id="rId52"/>
    <p:sldLayoutId id="2147483832" r:id="rId53"/>
    <p:sldLayoutId id="2147483833" r:id="rId54"/>
    <p:sldLayoutId id="2147483834" r:id="rId55"/>
    <p:sldLayoutId id="2147483835" r:id="rId5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006D55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spcBef>
          <a:spcPts val="0"/>
        </a:spcBef>
        <a:spcAft>
          <a:spcPts val="1800"/>
        </a:spcAft>
        <a:buFontTx/>
        <a:buBlip>
          <a:blip r:embed="rId6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spcBef>
          <a:spcPts val="0"/>
        </a:spcBef>
        <a:spcAft>
          <a:spcPts val="1800"/>
        </a:spcAft>
        <a:buClr>
          <a:srgbClr val="D52B1E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модели обеспечения безопасности в сервисных средах, наподобие интеллектуальные пространства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913" y="4071942"/>
            <a:ext cx="8437561" cy="1000132"/>
          </a:xfrm>
        </p:spPr>
        <p:txBody>
          <a:bodyPr/>
          <a:lstStyle/>
          <a:p>
            <a:r>
              <a:rPr lang="en-US" dirty="0" smtClean="0"/>
              <a:t>Presentation Subtitle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Юденок Кирилл Геннадьевич, Аспирант </a:t>
            </a:r>
            <a:r>
              <a:rPr lang="ru-RU" dirty="0" err="1" smtClean="0"/>
              <a:t>СПбГЭТУ</a:t>
            </a:r>
            <a:r>
              <a:rPr lang="ru-RU" dirty="0" smtClean="0"/>
              <a:t>, </a:t>
            </a:r>
            <a:r>
              <a:rPr lang="en-US" dirty="0" err="1" smtClean="0"/>
              <a:t>Kaspersky</a:t>
            </a:r>
            <a:r>
              <a:rPr lang="en-US" dirty="0" smtClean="0"/>
              <a:t> Lab</a:t>
            </a:r>
            <a:endParaRPr lang="ru-RU" dirty="0" smtClean="0"/>
          </a:p>
          <a:p>
            <a:r>
              <a:rPr lang="ru-RU" dirty="0" smtClean="0"/>
              <a:t>31.08.12</a:t>
            </a:r>
            <a:r>
              <a:rPr lang="en-US" dirty="0" smtClean="0"/>
              <a:t>/</a:t>
            </a:r>
            <a:r>
              <a:rPr lang="ru-RU" dirty="0" smtClean="0"/>
              <a:t>Грант Касперского 2012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5594400"/>
            <a:ext cx="8352000" cy="1000800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4200"/>
              </a:spcAft>
              <a:buNone/>
            </a:pPr>
            <a:r>
              <a:rPr lang="en-US" b="1" i="1" dirty="0" smtClean="0"/>
              <a:t>Smart-M3</a:t>
            </a:r>
            <a:r>
              <a:rPr lang="en-US" dirty="0" smtClean="0"/>
              <a:t> -- </a:t>
            </a:r>
            <a:r>
              <a:rPr lang="ru-RU" dirty="0" smtClean="0"/>
              <a:t>это открытая программная платформа, воплощающая идеи семантической паутины и реализующая инфраструктуру обмена информацией между программными сущностями и устройствами.</a:t>
            </a:r>
            <a:endParaRPr lang="en-US" dirty="0" smtClean="0"/>
          </a:p>
          <a:p>
            <a:pPr marL="0" indent="0">
              <a:spcAft>
                <a:spcPts val="4200"/>
              </a:spcAft>
              <a:buNone/>
            </a:pPr>
            <a:r>
              <a:rPr lang="ru-RU" dirty="0" smtClean="0"/>
              <a:t>Ключевой идеей Smart-M3 является то, что устройства и программные сущности могут обмениваться между собой информацией.</a:t>
            </a:r>
          </a:p>
          <a:p>
            <a:pPr marL="0" indent="0">
              <a:spcAft>
                <a:spcPts val="4200"/>
              </a:spcAft>
              <a:buNone/>
            </a:pPr>
            <a:r>
              <a:rPr lang="ru-RU" dirty="0" smtClean="0"/>
              <a:t>М</a:t>
            </a:r>
            <a:r>
              <a:rPr lang="en-US" dirty="0" smtClean="0"/>
              <a:t>3 </a:t>
            </a:r>
            <a:r>
              <a:rPr lang="ru-RU" dirty="0" smtClean="0"/>
              <a:t>расшифровывается как</a:t>
            </a:r>
            <a:r>
              <a:rPr lang="en-US" dirty="0" smtClean="0"/>
              <a:t> multi-vendor, multi-device </a:t>
            </a:r>
            <a:r>
              <a:rPr lang="ru-RU" dirty="0" smtClean="0"/>
              <a:t>и</a:t>
            </a:r>
            <a:r>
              <a:rPr lang="en-US" dirty="0" smtClean="0"/>
              <a:t> multi-part. </a:t>
            </a:r>
            <a:r>
              <a:rPr lang="ru-RU" dirty="0" smtClean="0"/>
              <a:t>Это означает, что множество видов устройств могут взаимодействовать друг с другом, например, мобильный телефон, телевизор и ноутбук. </a:t>
            </a:r>
            <a:endParaRPr lang="ru-RU" sz="2400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Smart-M3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Взгляд на платформу </a:t>
            </a:r>
            <a:r>
              <a:rPr lang="en-US" dirty="0" smtClean="0"/>
              <a:t>Smart-M3</a:t>
            </a:r>
            <a:endParaRPr lang="ru-RU" dirty="0"/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67" y="928670"/>
            <a:ext cx="5038725" cy="540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2600"/>
              </a:spcAft>
            </a:pPr>
            <a:r>
              <a:rPr lang="ru-RU" dirty="0" smtClean="0"/>
              <a:t>отсутствие механизма идентификации и аутентификации пользователей пространства</a:t>
            </a:r>
            <a:r>
              <a:rPr lang="en-US" dirty="0" smtClean="0"/>
              <a:t>;</a:t>
            </a:r>
          </a:p>
          <a:p>
            <a:pPr>
              <a:spcAft>
                <a:spcPts val="2600"/>
              </a:spcAft>
            </a:pPr>
            <a:r>
              <a:rPr lang="ru-RU" dirty="0" smtClean="0"/>
              <a:t>отсутствие механизма авторизации и контроля доступа пользователей пространства</a:t>
            </a:r>
            <a:r>
              <a:rPr lang="en-US" dirty="0" smtClean="0"/>
              <a:t>;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безопасности в </a:t>
            </a:r>
            <a:r>
              <a:rPr lang="ru-RU" dirty="0" smtClean="0"/>
              <a:t>платформе ИП </a:t>
            </a:r>
            <a:r>
              <a:rPr lang="en-US" dirty="0" smtClean="0"/>
              <a:t>Smart-M3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6699" y="163356"/>
            <a:ext cx="8734457" cy="77009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Описание модели обеспечения безопасности в ИП</a:t>
            </a:r>
            <a:endParaRPr lang="ru-RU" sz="2800" dirty="0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285720" y="1071546"/>
            <a:ext cx="8613774" cy="52149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ClrTx/>
              <a:buSzTx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Основные механизмы обеспечения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безопасности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lvl="0" indent="-266700">
              <a:spcAft>
                <a:spcPts val="2600"/>
              </a:spcAft>
              <a:buBlip>
                <a:blip r:embed="rId3"/>
              </a:buBlip>
            </a:pPr>
            <a:r>
              <a:rPr lang="ru-RU" sz="2400" dirty="0" smtClean="0"/>
              <a:t>механизм </a:t>
            </a:r>
            <a:r>
              <a:rPr lang="ru-RU" sz="2400" dirty="0" smtClean="0"/>
              <a:t>идентификации и аутентификации клиентов ИП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66700" lvl="0" indent="-266700">
              <a:spcAft>
                <a:spcPts val="2600"/>
              </a:spcAft>
              <a:buBlip>
                <a:blip r:embed="rId3"/>
              </a:buBlip>
            </a:pPr>
            <a:r>
              <a:rPr lang="ru-RU" sz="2400" dirty="0" smtClean="0"/>
              <a:t>механизм авторизации субъектов интеллектуального пространства для контроля доступа к информации ИП на основе прав </a:t>
            </a:r>
            <a:r>
              <a:rPr lang="ru-RU" sz="2400" dirty="0" smtClean="0"/>
              <a:t>доступа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266700" lvl="0" indent="-266700">
              <a:spcAft>
                <a:spcPts val="2600"/>
              </a:spcAft>
              <a:buBlip>
                <a:blip r:embed="rId3"/>
              </a:buBlip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266700" lvl="0" indent="-266700">
              <a:spcAft>
                <a:spcPts val="2600"/>
              </a:spcAft>
              <a:buBlip>
                <a:blip r:embed="rId3"/>
              </a:buBlip>
            </a:pPr>
            <a:r>
              <a:rPr lang="ru-RU" sz="2400" dirty="0" smtClean="0"/>
              <a:t>…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6699" y="163356"/>
            <a:ext cx="8734457" cy="77009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Создание </a:t>
            </a:r>
            <a:r>
              <a:rPr lang="ru-RU" sz="2800" dirty="0" smtClean="0"/>
              <a:t>модели обеспечения безопасности в ИП</a:t>
            </a:r>
            <a:endParaRPr lang="ru-RU" sz="2800" dirty="0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285720" y="1071546"/>
            <a:ext cx="8613774" cy="52149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ClrTx/>
              <a:buSzTx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Основные механизмы обеспечения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безопасности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ClrTx/>
              <a:buSzTx/>
              <a:tabLst/>
              <a:defRPr/>
            </a:pPr>
            <a:r>
              <a:rPr lang="ru-RU" sz="2400" baseline="0" dirty="0" smtClean="0"/>
              <a:t>Что делаем, разрабатываем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lvl="0" indent="-266700">
              <a:spcAft>
                <a:spcPts val="2600"/>
              </a:spcAft>
              <a:buBlip>
                <a:blip r:embed="rId3"/>
              </a:buBlip>
            </a:pPr>
            <a:r>
              <a:rPr lang="ru-RU" sz="2400" dirty="0" smtClean="0">
                <a:solidFill>
                  <a:srgbClr val="000000"/>
                </a:solidFill>
              </a:rPr>
              <a:t>Идентификация и аутентификация субъектов пространства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66700" lvl="0" indent="-266700">
              <a:spcAft>
                <a:spcPts val="2600"/>
              </a:spcAft>
              <a:buBlip>
                <a:blip r:embed="rId3"/>
              </a:buBlip>
            </a:pPr>
            <a:r>
              <a:rPr lang="ru-RU" sz="2400" dirty="0" smtClean="0">
                <a:solidFill>
                  <a:srgbClr val="000000"/>
                </a:solidFill>
              </a:rPr>
              <a:t>Авторизация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 smtClean="0">
                <a:solidFill>
                  <a:srgbClr val="000000"/>
                </a:solidFill>
              </a:rPr>
              <a:t>и контроль доступа субъектов пространства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266700" lvl="0" indent="-266700">
              <a:spcAft>
                <a:spcPts val="2600"/>
              </a:spcAft>
              <a:buBlip>
                <a:blip r:embed="rId3"/>
              </a:buBlip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266700" lvl="0" indent="-266700">
              <a:spcAft>
                <a:spcPts val="2600"/>
              </a:spcAft>
              <a:buBlip>
                <a:blip r:embed="rId3"/>
              </a:buBlip>
            </a:pPr>
            <a:r>
              <a:rPr lang="ru-RU" sz="2400" dirty="0" smtClean="0"/>
              <a:t>…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>
          <a:xfrm>
            <a:off x="266701" y="1308120"/>
            <a:ext cx="8613774" cy="4906962"/>
          </a:xfrm>
        </p:spPr>
        <p:txBody>
          <a:bodyPr>
            <a:normAutofit/>
          </a:bodyPr>
          <a:lstStyle/>
          <a:p>
            <a:pPr lvl="0">
              <a:spcAft>
                <a:spcPts val="2600"/>
              </a:spcAft>
            </a:pPr>
            <a:r>
              <a:rPr lang="ru-RU" dirty="0" smtClean="0"/>
              <a:t>Использование протокола </a:t>
            </a:r>
            <a:r>
              <a:rPr lang="en-US" dirty="0" smtClean="0"/>
              <a:t>HIP;</a:t>
            </a:r>
            <a:endParaRPr lang="en-US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PAM;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…</a:t>
            </a:r>
          </a:p>
          <a:p>
            <a:pPr lvl="0">
              <a:spcAft>
                <a:spcPts val="2600"/>
              </a:spcAft>
            </a:pPr>
            <a:r>
              <a:rPr lang="ru-RU" dirty="0" smtClean="0"/>
              <a:t>…</a:t>
            </a:r>
            <a:endParaRPr lang="en-US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Идентификация и аутентификация клиентов ИП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4200"/>
              </a:spcAft>
              <a:buNone/>
            </a:pPr>
            <a:r>
              <a:rPr lang="en-US" b="1" dirty="0" smtClean="0"/>
              <a:t>HIP</a:t>
            </a:r>
            <a:r>
              <a:rPr lang="ru-RU" dirty="0" smtClean="0"/>
              <a:t> (</a:t>
            </a:r>
            <a:r>
              <a:rPr lang="en-US" dirty="0" smtClean="0"/>
              <a:t>Host Identity </a:t>
            </a:r>
            <a:r>
              <a:rPr lang="en-US" dirty="0" smtClean="0"/>
              <a:t>Protocol</a:t>
            </a:r>
            <a:r>
              <a:rPr lang="ru-RU" dirty="0" smtClean="0"/>
              <a:t>) </a:t>
            </a:r>
            <a:r>
              <a:rPr lang="ru-RU" dirty="0" smtClean="0"/>
              <a:t>-- </a:t>
            </a:r>
            <a:r>
              <a:rPr lang="ru-RU" dirty="0" smtClean="0"/>
              <a:t>технология </a:t>
            </a:r>
            <a:r>
              <a:rPr lang="ru-RU" dirty="0" smtClean="0"/>
              <a:t>идентификации хоста для использования в </a:t>
            </a:r>
            <a:r>
              <a:rPr lang="en-US" dirty="0" smtClean="0"/>
              <a:t>IP</a:t>
            </a:r>
            <a:r>
              <a:rPr lang="ru-RU" dirty="0" smtClean="0"/>
              <a:t> сетях, таких как Интернет. 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к</a:t>
            </a:r>
            <a:r>
              <a:rPr lang="ru-RU" dirty="0" smtClean="0"/>
              <a:t>аждый хост имеет уникальный адрес с приватным ключом (</a:t>
            </a:r>
            <a:r>
              <a:rPr lang="en-US" dirty="0" smtClean="0"/>
              <a:t>HIT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протокол имеет встроенные механизмы обеспечения безопасности, приватности соединения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а</a:t>
            </a:r>
            <a:r>
              <a:rPr lang="ru-RU" dirty="0" smtClean="0"/>
              <a:t>утентифицирует и защищает соединение между двумя хостами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и</a:t>
            </a:r>
            <a:r>
              <a:rPr lang="ru-RU" dirty="0" smtClean="0"/>
              <a:t>меет реализации в различных ОС (</a:t>
            </a:r>
            <a:r>
              <a:rPr lang="en-US" dirty="0" smtClean="0"/>
              <a:t>HIPL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HIP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  <a:buNone/>
            </a:pPr>
            <a:r>
              <a:rPr lang="ru-RU" dirty="0" smtClean="0"/>
              <a:t>Основные компоненты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HIP daemon (</a:t>
            </a:r>
            <a:r>
              <a:rPr lang="en-US" dirty="0" err="1" smtClean="0"/>
              <a:t>hipd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HIP socket handler (</a:t>
            </a:r>
            <a:r>
              <a:rPr lang="en-US" dirty="0" err="1" smtClean="0"/>
              <a:t>hipsock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HIP configuration tool (</a:t>
            </a:r>
            <a:r>
              <a:rPr lang="en-US" dirty="0" err="1" smtClean="0"/>
              <a:t>hipconf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BEET extension (</a:t>
            </a:r>
            <a:r>
              <a:rPr lang="en-US" dirty="0" err="1" smtClean="0"/>
              <a:t>IPsec</a:t>
            </a:r>
            <a:r>
              <a:rPr lang="en-US" dirty="0" smtClean="0"/>
              <a:t>);</a:t>
            </a:r>
            <a:endParaRPr lang="en-US" dirty="0" smtClean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HIPL</a:t>
            </a:r>
            <a:endParaRPr lang="ru-RU" dirty="0"/>
          </a:p>
        </p:txBody>
      </p:sp>
      <p:pic>
        <p:nvPicPr>
          <p:cNvPr id="1026" name="Picture 2" descr="HIP arch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3929058" y="1214422"/>
            <a:ext cx="5022856" cy="400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4200"/>
              </a:spcAft>
              <a:buNone/>
            </a:pPr>
            <a:r>
              <a:rPr lang="ru-RU" b="1" dirty="0" err="1" smtClean="0"/>
              <a:t>Pluggable</a:t>
            </a:r>
            <a:r>
              <a:rPr lang="ru-RU" b="1" dirty="0" smtClean="0"/>
              <a:t> </a:t>
            </a:r>
            <a:r>
              <a:rPr lang="ru-RU" b="1" dirty="0" err="1" smtClean="0"/>
              <a:t>Authentication</a:t>
            </a:r>
            <a:r>
              <a:rPr lang="ru-RU" b="1" dirty="0" smtClean="0"/>
              <a:t> </a:t>
            </a:r>
            <a:r>
              <a:rPr lang="ru-RU" b="1" dirty="0" err="1" smtClean="0"/>
              <a:t>Modules</a:t>
            </a:r>
            <a:r>
              <a:rPr lang="ru-RU" b="1" dirty="0" smtClean="0"/>
              <a:t> </a:t>
            </a:r>
            <a:r>
              <a:rPr lang="ru-RU" dirty="0" smtClean="0"/>
              <a:t>(PAM) — это набор разделяемых библиотек, которые позволяют интегрировать различные низкоуровневые методы аутентификации в виде единого высокоуровневого API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п</a:t>
            </a:r>
            <a:r>
              <a:rPr lang="ru-RU" dirty="0" smtClean="0"/>
              <a:t>редоставляет единый механизм для управление процессом аутентификации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п</a:t>
            </a:r>
            <a:r>
              <a:rPr lang="ru-RU" dirty="0" smtClean="0"/>
              <a:t>редставляет из себя, как специальный </a:t>
            </a:r>
            <a:r>
              <a:rPr lang="en-US" dirty="0" smtClean="0"/>
              <a:t>PAM</a:t>
            </a:r>
            <a:r>
              <a:rPr lang="ru-RU" dirty="0" smtClean="0"/>
              <a:t>-модуль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Pluggable Authentication Modules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>
          <a:xfrm>
            <a:off x="266701" y="1308120"/>
            <a:ext cx="8613774" cy="4906962"/>
          </a:xfrm>
        </p:spPr>
        <p:txBody>
          <a:bodyPr>
            <a:normAutofit/>
          </a:bodyPr>
          <a:lstStyle/>
          <a:p>
            <a:pPr lvl="0">
              <a:spcAft>
                <a:spcPts val="2600"/>
              </a:spcAft>
            </a:pPr>
            <a:r>
              <a:rPr lang="ru-RU" dirty="0" smtClean="0"/>
              <a:t>д</a:t>
            </a:r>
            <a:r>
              <a:rPr lang="ru-RU" dirty="0" smtClean="0"/>
              <a:t>искреционная модель безопасности</a:t>
            </a:r>
            <a:r>
              <a:rPr lang="en-US" dirty="0" smtClean="0"/>
              <a:t>;</a:t>
            </a:r>
            <a:endParaRPr lang="en-US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отображение </a:t>
            </a:r>
            <a:r>
              <a:rPr lang="en-US" dirty="0" smtClean="0"/>
              <a:t>RDF</a:t>
            </a:r>
            <a:r>
              <a:rPr lang="ru-RU" dirty="0" smtClean="0"/>
              <a:t>-графа пространства в виде файловой системы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и</a:t>
            </a:r>
            <a:r>
              <a:rPr lang="ru-RU" dirty="0" smtClean="0"/>
              <a:t>менованные графы</a:t>
            </a:r>
            <a:r>
              <a:rPr lang="en-US" dirty="0" smtClean="0"/>
              <a:t>;</a:t>
            </a:r>
          </a:p>
          <a:p>
            <a:pPr lvl="0">
              <a:spcAft>
                <a:spcPts val="2600"/>
              </a:spcAft>
            </a:pPr>
            <a:r>
              <a:rPr lang="ru-RU" dirty="0" smtClean="0"/>
              <a:t>о</a:t>
            </a:r>
            <a:r>
              <a:rPr lang="ru-RU" dirty="0" smtClean="0"/>
              <a:t>нтология ограничения доступа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и контроль доступа субъектов ИП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презентации</a:t>
            </a:r>
            <a:endParaRPr lang="ru-RU" dirty="0"/>
          </a:p>
        </p:txBody>
      </p:sp>
      <p:grpSp>
        <p:nvGrpSpPr>
          <p:cNvPr id="2" name="Группа 43"/>
          <p:cNvGrpSpPr/>
          <p:nvPr/>
        </p:nvGrpSpPr>
        <p:grpSpPr>
          <a:xfrm>
            <a:off x="536578" y="1500174"/>
            <a:ext cx="8356597" cy="435872"/>
            <a:chOff x="1495728" y="1376673"/>
            <a:chExt cx="8536016" cy="435872"/>
          </a:xfrm>
        </p:grpSpPr>
        <p:sp>
          <p:nvSpPr>
            <p:cNvPr id="45" name="TextBox 44"/>
            <p:cNvSpPr txBox="1"/>
            <p:nvPr/>
          </p:nvSpPr>
          <p:spPr>
            <a:xfrm>
              <a:off x="1714479" y="1381658"/>
              <a:ext cx="8317265" cy="430887"/>
            </a:xfrm>
            <a:prstGeom prst="rect">
              <a:avLst/>
            </a:prstGeom>
            <a:noFill/>
            <a:effectLst>
              <a:outerShdw blurRad="457200" dist="254000" dir="5400000" algn="ctr" rotWithShape="0">
                <a:srgbClr val="000000">
                  <a:alpha val="29000"/>
                </a:srgbClr>
              </a:outerShdw>
            </a:effectLst>
          </p:spPr>
          <p:txBody>
            <a:bodyPr wrap="square" lIns="0" tIns="0" rIns="0" bIns="0" rtlCol="0">
              <a:normAutofit/>
            </a:bodyPr>
            <a:lstStyle/>
            <a:p>
              <a:pPr marL="447675"/>
              <a:r>
                <a:rPr lang="ru-RU" sz="2400" dirty="0" smtClean="0">
                  <a:latin typeface="arial"/>
                </a:rPr>
                <a:t>Мотивация</a:t>
              </a:r>
              <a:endParaRPr lang="ru-RU" sz="2400" dirty="0"/>
            </a:p>
          </p:txBody>
        </p:sp>
        <p:grpSp>
          <p:nvGrpSpPr>
            <p:cNvPr id="4" name="Группа 45"/>
            <p:cNvGrpSpPr/>
            <p:nvPr/>
          </p:nvGrpSpPr>
          <p:grpSpPr>
            <a:xfrm>
              <a:off x="1495728" y="1376673"/>
              <a:ext cx="433066" cy="433066"/>
              <a:chOff x="5929322" y="2928934"/>
              <a:chExt cx="433066" cy="433066"/>
            </a:xfrm>
          </p:grpSpPr>
          <p:sp>
            <p:nvSpPr>
              <p:cNvPr id="47" name="Овал 46"/>
              <p:cNvSpPr/>
              <p:nvPr/>
            </p:nvSpPr>
            <p:spPr>
              <a:xfrm>
                <a:off x="5929322" y="2928934"/>
                <a:ext cx="433066" cy="433066"/>
              </a:xfrm>
              <a:prstGeom prst="ellipse">
                <a:avLst/>
              </a:prstGeom>
              <a:ln/>
              <a:effectLst>
                <a:outerShdw blurRad="457200" dist="254000" dir="5400000" rotWithShape="0">
                  <a:srgbClr val="000000">
                    <a:alpha val="2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133350" h="4445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ru-RU" sz="2400" b="1" dirty="0" smtClean="0">
                    <a:ln w="18415" cmpd="sng">
                      <a:noFill/>
                      <a:prstDash val="solid"/>
                    </a:ln>
                    <a:gradFill flip="none" rotWithShape="1">
                      <a:gsLst>
                        <a:gs pos="0">
                          <a:srgbClr val="D9D9D9"/>
                        </a:gs>
                        <a:gs pos="50000">
                          <a:schemeClr val="bg1"/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127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endParaRPr lang="ru-RU" sz="2400" b="1" dirty="0">
                  <a:ln w="18415" cmpd="sng">
                    <a:noFill/>
                    <a:prstDash val="solid"/>
                  </a:ln>
                  <a:gradFill flip="none" rotWithShape="1">
                    <a:gsLst>
                      <a:gs pos="0">
                        <a:srgbClr val="D9D9D9"/>
                      </a:gs>
                      <a:gs pos="50000">
                        <a:schemeClr val="bg1"/>
                      </a:gs>
                    </a:gsLst>
                    <a:lin ang="16200000" scaled="1"/>
                    <a:tileRect/>
                  </a:gradFill>
                  <a:effectLst>
                    <a:outerShdw blurRad="50800" dist="127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5" name="Группа 47"/>
              <p:cNvGrpSpPr/>
              <p:nvPr/>
            </p:nvGrpSpPr>
            <p:grpSpPr>
              <a:xfrm>
                <a:off x="5953134" y="2967035"/>
                <a:ext cx="371720" cy="385766"/>
                <a:chOff x="2240827" y="4040270"/>
                <a:chExt cx="269544" cy="279728"/>
              </a:xfrm>
            </p:grpSpPr>
            <p:pic>
              <p:nvPicPr>
                <p:cNvPr id="49" name="Рисунок 48" descr="blik_round.png"/>
                <p:cNvPicPr>
                  <a:picLocks noChangeAspect="1"/>
                </p:cNvPicPr>
                <p:nvPr/>
              </p:nvPicPr>
              <p:blipFill>
                <a:blip r:embed="rId2" cstate="print">
                  <a:lum contrast="-6000"/>
                </a:blip>
                <a:stretch>
                  <a:fillRect/>
                </a:stretch>
              </p:blipFill>
              <p:spPr>
                <a:xfrm rot="13151310">
                  <a:off x="2281713" y="4083352"/>
                  <a:ext cx="228658" cy="236646"/>
                </a:xfrm>
                <a:prstGeom prst="rect">
                  <a:avLst/>
                </a:prstGeom>
              </p:spPr>
            </p:pic>
            <p:pic>
              <p:nvPicPr>
                <p:cNvPr id="50" name="Рисунок 49" descr="blik_round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40827" y="4040270"/>
                  <a:ext cx="187676" cy="19423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" name="Группа 57"/>
          <p:cNvGrpSpPr/>
          <p:nvPr/>
        </p:nvGrpSpPr>
        <p:grpSpPr>
          <a:xfrm>
            <a:off x="536578" y="2377010"/>
            <a:ext cx="8356597" cy="435872"/>
            <a:chOff x="1495728" y="1376673"/>
            <a:chExt cx="8536016" cy="435872"/>
          </a:xfrm>
        </p:grpSpPr>
        <p:sp>
          <p:nvSpPr>
            <p:cNvPr id="59" name="TextBox 58"/>
            <p:cNvSpPr txBox="1"/>
            <p:nvPr/>
          </p:nvSpPr>
          <p:spPr>
            <a:xfrm>
              <a:off x="1714479" y="1381658"/>
              <a:ext cx="8317265" cy="430887"/>
            </a:xfrm>
            <a:prstGeom prst="rect">
              <a:avLst/>
            </a:prstGeom>
            <a:noFill/>
            <a:effectLst>
              <a:outerShdw blurRad="457200" dist="254000" dir="5400000" algn="ctr" rotWithShape="0">
                <a:srgbClr val="000000">
                  <a:alpha val="29000"/>
                </a:srgbClr>
              </a:outerShdw>
            </a:effectLst>
          </p:spPr>
          <p:txBody>
            <a:bodyPr wrap="square" lIns="0" tIns="0" rIns="0" bIns="0" rtlCol="0">
              <a:normAutofit/>
            </a:bodyPr>
            <a:lstStyle/>
            <a:p>
              <a:pPr marL="447675"/>
              <a:r>
                <a:rPr lang="ru-RU" sz="2400" dirty="0" smtClean="0">
                  <a:latin typeface="arial"/>
                </a:rPr>
                <a:t>Цель и </a:t>
              </a:r>
              <a:r>
                <a:rPr lang="ru-RU" sz="2400" dirty="0" smtClean="0">
                  <a:latin typeface="arial"/>
                </a:rPr>
                <a:t>задачи проекта</a:t>
              </a:r>
              <a:endParaRPr lang="ru-RU" sz="2400" dirty="0"/>
            </a:p>
          </p:txBody>
        </p:sp>
        <p:grpSp>
          <p:nvGrpSpPr>
            <p:cNvPr id="7" name="Группа 59"/>
            <p:cNvGrpSpPr/>
            <p:nvPr/>
          </p:nvGrpSpPr>
          <p:grpSpPr>
            <a:xfrm>
              <a:off x="1495728" y="1376673"/>
              <a:ext cx="433066" cy="433066"/>
              <a:chOff x="5929322" y="2928934"/>
              <a:chExt cx="433066" cy="433066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5929322" y="2928934"/>
                <a:ext cx="433066" cy="433066"/>
              </a:xfrm>
              <a:prstGeom prst="ellipse">
                <a:avLst/>
              </a:prstGeom>
              <a:ln/>
              <a:effectLst>
                <a:outerShdw blurRad="457200" dist="254000" dir="5400000" rotWithShape="0">
                  <a:srgbClr val="000000">
                    <a:alpha val="2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133350" h="4445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b="1" dirty="0" smtClean="0">
                    <a:ln w="18415" cmpd="sng">
                      <a:noFill/>
                      <a:prstDash val="solid"/>
                    </a:ln>
                    <a:gradFill flip="none" rotWithShape="1">
                      <a:gsLst>
                        <a:gs pos="0">
                          <a:srgbClr val="D9D9D9"/>
                        </a:gs>
                        <a:gs pos="50000">
                          <a:schemeClr val="bg1"/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127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2</a:t>
                </a:r>
                <a:endParaRPr lang="ru-RU" sz="2400" b="1" dirty="0">
                  <a:ln w="18415" cmpd="sng">
                    <a:noFill/>
                    <a:prstDash val="solid"/>
                  </a:ln>
                  <a:gradFill flip="none" rotWithShape="1">
                    <a:gsLst>
                      <a:gs pos="0">
                        <a:srgbClr val="D9D9D9"/>
                      </a:gs>
                      <a:gs pos="50000">
                        <a:schemeClr val="bg1"/>
                      </a:gs>
                    </a:gsLst>
                    <a:lin ang="16200000" scaled="1"/>
                    <a:tileRect/>
                  </a:gradFill>
                  <a:effectLst>
                    <a:outerShdw blurRad="50800" dist="127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8" name="Группа 61"/>
              <p:cNvGrpSpPr/>
              <p:nvPr/>
            </p:nvGrpSpPr>
            <p:grpSpPr>
              <a:xfrm>
                <a:off x="5953134" y="2967035"/>
                <a:ext cx="371720" cy="385766"/>
                <a:chOff x="2240827" y="4040270"/>
                <a:chExt cx="269544" cy="279728"/>
              </a:xfrm>
            </p:grpSpPr>
            <p:pic>
              <p:nvPicPr>
                <p:cNvPr id="63" name="Рисунок 62" descr="blik_round.png"/>
                <p:cNvPicPr>
                  <a:picLocks noChangeAspect="1"/>
                </p:cNvPicPr>
                <p:nvPr/>
              </p:nvPicPr>
              <p:blipFill>
                <a:blip r:embed="rId2" cstate="print">
                  <a:lum contrast="-6000"/>
                </a:blip>
                <a:stretch>
                  <a:fillRect/>
                </a:stretch>
              </p:blipFill>
              <p:spPr>
                <a:xfrm rot="13151310">
                  <a:off x="2281713" y="4083352"/>
                  <a:ext cx="228658" cy="236646"/>
                </a:xfrm>
                <a:prstGeom prst="rect">
                  <a:avLst/>
                </a:prstGeom>
              </p:spPr>
            </p:pic>
            <p:pic>
              <p:nvPicPr>
                <p:cNvPr id="64" name="Рисунок 63" descr="blik_round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40827" y="4040270"/>
                  <a:ext cx="187676" cy="19423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" name="Группа 66"/>
          <p:cNvGrpSpPr/>
          <p:nvPr/>
        </p:nvGrpSpPr>
        <p:grpSpPr>
          <a:xfrm>
            <a:off x="536578" y="3253846"/>
            <a:ext cx="8356597" cy="435872"/>
            <a:chOff x="1495728" y="1376673"/>
            <a:chExt cx="8536016" cy="435872"/>
          </a:xfrm>
        </p:grpSpPr>
        <p:sp>
          <p:nvSpPr>
            <p:cNvPr id="68" name="TextBox 67"/>
            <p:cNvSpPr txBox="1"/>
            <p:nvPr/>
          </p:nvSpPr>
          <p:spPr>
            <a:xfrm>
              <a:off x="1714479" y="1381658"/>
              <a:ext cx="8317265" cy="430887"/>
            </a:xfrm>
            <a:prstGeom prst="rect">
              <a:avLst/>
            </a:prstGeom>
            <a:noFill/>
            <a:effectLst>
              <a:outerShdw blurRad="457200" dist="254000" dir="5400000" algn="ctr" rotWithShape="0">
                <a:srgbClr val="000000">
                  <a:alpha val="29000"/>
                </a:srgbClr>
              </a:outerShdw>
            </a:effectLst>
          </p:spPr>
          <p:txBody>
            <a:bodyPr wrap="square" lIns="0" tIns="0" rIns="0" bIns="0" rtlCol="0">
              <a:normAutofit/>
            </a:bodyPr>
            <a:lstStyle/>
            <a:p>
              <a:pPr marL="447675"/>
              <a:r>
                <a:rPr lang="ru-RU" sz="2400" dirty="0" smtClean="0">
                  <a:latin typeface="arial"/>
                </a:rPr>
                <a:t>Интеллектуальные пространства (ИП)</a:t>
              </a:r>
              <a:endParaRPr lang="ru-RU" sz="2400" dirty="0"/>
            </a:p>
          </p:txBody>
        </p:sp>
        <p:grpSp>
          <p:nvGrpSpPr>
            <p:cNvPr id="10" name="Группа 68"/>
            <p:cNvGrpSpPr/>
            <p:nvPr/>
          </p:nvGrpSpPr>
          <p:grpSpPr>
            <a:xfrm>
              <a:off x="1495728" y="1376673"/>
              <a:ext cx="433066" cy="433066"/>
              <a:chOff x="5929322" y="2928934"/>
              <a:chExt cx="433066" cy="433066"/>
            </a:xfrm>
          </p:grpSpPr>
          <p:sp>
            <p:nvSpPr>
              <p:cNvPr id="70" name="Овал 69"/>
              <p:cNvSpPr/>
              <p:nvPr/>
            </p:nvSpPr>
            <p:spPr>
              <a:xfrm>
                <a:off x="5929322" y="2928934"/>
                <a:ext cx="433066" cy="433066"/>
              </a:xfrm>
              <a:prstGeom prst="ellipse">
                <a:avLst/>
              </a:prstGeom>
              <a:ln/>
              <a:effectLst>
                <a:outerShdw blurRad="457200" dist="254000" dir="5400000" rotWithShape="0">
                  <a:srgbClr val="000000">
                    <a:alpha val="2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133350" h="4445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b="1" dirty="0" smtClean="0">
                    <a:ln w="18415" cmpd="sng">
                      <a:noFill/>
                      <a:prstDash val="solid"/>
                    </a:ln>
                    <a:gradFill flip="none" rotWithShape="1">
                      <a:gsLst>
                        <a:gs pos="0">
                          <a:srgbClr val="D9D9D9"/>
                        </a:gs>
                        <a:gs pos="50000">
                          <a:schemeClr val="bg1"/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127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3</a:t>
                </a:r>
                <a:endParaRPr lang="ru-RU" sz="2400" b="1" dirty="0">
                  <a:ln w="18415" cmpd="sng">
                    <a:noFill/>
                    <a:prstDash val="solid"/>
                  </a:ln>
                  <a:gradFill flip="none" rotWithShape="1">
                    <a:gsLst>
                      <a:gs pos="0">
                        <a:srgbClr val="D9D9D9"/>
                      </a:gs>
                      <a:gs pos="50000">
                        <a:schemeClr val="bg1"/>
                      </a:gs>
                    </a:gsLst>
                    <a:lin ang="16200000" scaled="1"/>
                    <a:tileRect/>
                  </a:gradFill>
                  <a:effectLst>
                    <a:outerShdw blurRad="50800" dist="127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11" name="Группа 70"/>
              <p:cNvGrpSpPr/>
              <p:nvPr/>
            </p:nvGrpSpPr>
            <p:grpSpPr>
              <a:xfrm>
                <a:off x="5953134" y="2967035"/>
                <a:ext cx="371720" cy="385766"/>
                <a:chOff x="2240827" y="4040270"/>
                <a:chExt cx="269544" cy="279728"/>
              </a:xfrm>
            </p:grpSpPr>
            <p:pic>
              <p:nvPicPr>
                <p:cNvPr id="72" name="Рисунок 71" descr="blik_round.png"/>
                <p:cNvPicPr>
                  <a:picLocks noChangeAspect="1"/>
                </p:cNvPicPr>
                <p:nvPr/>
              </p:nvPicPr>
              <p:blipFill>
                <a:blip r:embed="rId2" cstate="print">
                  <a:lum contrast="-6000"/>
                </a:blip>
                <a:stretch>
                  <a:fillRect/>
                </a:stretch>
              </p:blipFill>
              <p:spPr>
                <a:xfrm rot="13151310">
                  <a:off x="2281713" y="4083352"/>
                  <a:ext cx="228658" cy="236646"/>
                </a:xfrm>
                <a:prstGeom prst="rect">
                  <a:avLst/>
                </a:prstGeom>
              </p:spPr>
            </p:pic>
            <p:pic>
              <p:nvPicPr>
                <p:cNvPr id="73" name="Рисунок 72" descr="blik_round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40827" y="4040270"/>
                  <a:ext cx="187676" cy="19423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" name="Группа 75"/>
          <p:cNvGrpSpPr/>
          <p:nvPr/>
        </p:nvGrpSpPr>
        <p:grpSpPr>
          <a:xfrm>
            <a:off x="536578" y="4130682"/>
            <a:ext cx="8356597" cy="435872"/>
            <a:chOff x="1495728" y="1376673"/>
            <a:chExt cx="8536016" cy="435872"/>
          </a:xfrm>
        </p:grpSpPr>
        <p:sp>
          <p:nvSpPr>
            <p:cNvPr id="77" name="TextBox 76"/>
            <p:cNvSpPr txBox="1"/>
            <p:nvPr/>
          </p:nvSpPr>
          <p:spPr>
            <a:xfrm>
              <a:off x="1714479" y="1381658"/>
              <a:ext cx="8317265" cy="430887"/>
            </a:xfrm>
            <a:prstGeom prst="rect">
              <a:avLst/>
            </a:prstGeom>
            <a:noFill/>
            <a:effectLst>
              <a:outerShdw blurRad="457200" dist="254000" dir="5400000" algn="ctr" rotWithShape="0">
                <a:srgbClr val="000000">
                  <a:alpha val="29000"/>
                </a:srgbClr>
              </a:outerShdw>
            </a:effectLst>
          </p:spPr>
          <p:txBody>
            <a:bodyPr wrap="square" lIns="0" tIns="0" rIns="0" bIns="0" rtlCol="0">
              <a:normAutofit/>
            </a:bodyPr>
            <a:lstStyle/>
            <a:p>
              <a:pPr marL="447675"/>
              <a:r>
                <a:rPr lang="ru-RU" sz="2400" dirty="0" smtClean="0">
                  <a:latin typeface="arial"/>
                </a:rPr>
                <a:t>Платформа </a:t>
              </a:r>
              <a:r>
                <a:rPr lang="en-US" sz="2400" dirty="0" smtClean="0">
                  <a:latin typeface="arial"/>
                </a:rPr>
                <a:t>Smart-M3</a:t>
              </a:r>
              <a:endParaRPr lang="ru-RU" sz="2400" dirty="0"/>
            </a:p>
          </p:txBody>
        </p:sp>
        <p:grpSp>
          <p:nvGrpSpPr>
            <p:cNvPr id="13" name="Группа 77"/>
            <p:cNvGrpSpPr/>
            <p:nvPr/>
          </p:nvGrpSpPr>
          <p:grpSpPr>
            <a:xfrm>
              <a:off x="1495728" y="1376673"/>
              <a:ext cx="433066" cy="433066"/>
              <a:chOff x="5929322" y="2928934"/>
              <a:chExt cx="433066" cy="433066"/>
            </a:xfrm>
          </p:grpSpPr>
          <p:sp>
            <p:nvSpPr>
              <p:cNvPr id="79" name="Овал 78"/>
              <p:cNvSpPr/>
              <p:nvPr/>
            </p:nvSpPr>
            <p:spPr>
              <a:xfrm>
                <a:off x="5929322" y="2928934"/>
                <a:ext cx="433066" cy="433066"/>
              </a:xfrm>
              <a:prstGeom prst="ellipse">
                <a:avLst/>
              </a:prstGeom>
              <a:ln/>
              <a:effectLst>
                <a:outerShdw blurRad="457200" dist="254000" dir="5400000" rotWithShape="0">
                  <a:srgbClr val="000000">
                    <a:alpha val="2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133350" h="4445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b="1" dirty="0" smtClean="0">
                    <a:ln w="18415" cmpd="sng">
                      <a:noFill/>
                      <a:prstDash val="solid"/>
                    </a:ln>
                    <a:gradFill flip="none" rotWithShape="1">
                      <a:gsLst>
                        <a:gs pos="0">
                          <a:srgbClr val="D9D9D9"/>
                        </a:gs>
                        <a:gs pos="50000">
                          <a:schemeClr val="bg1"/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127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4</a:t>
                </a:r>
                <a:endParaRPr lang="ru-RU" sz="2400" b="1" dirty="0">
                  <a:ln w="18415" cmpd="sng">
                    <a:noFill/>
                    <a:prstDash val="solid"/>
                  </a:ln>
                  <a:gradFill flip="none" rotWithShape="1">
                    <a:gsLst>
                      <a:gs pos="0">
                        <a:srgbClr val="D9D9D9"/>
                      </a:gs>
                      <a:gs pos="50000">
                        <a:schemeClr val="bg1"/>
                      </a:gs>
                    </a:gsLst>
                    <a:lin ang="16200000" scaled="1"/>
                    <a:tileRect/>
                  </a:gradFill>
                  <a:effectLst>
                    <a:outerShdw blurRad="50800" dist="127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14" name="Группа 79"/>
              <p:cNvGrpSpPr/>
              <p:nvPr/>
            </p:nvGrpSpPr>
            <p:grpSpPr>
              <a:xfrm>
                <a:off x="5953134" y="2967035"/>
                <a:ext cx="371720" cy="385766"/>
                <a:chOff x="2240827" y="4040270"/>
                <a:chExt cx="269544" cy="279728"/>
              </a:xfrm>
            </p:grpSpPr>
            <p:pic>
              <p:nvPicPr>
                <p:cNvPr id="81" name="Рисунок 80" descr="blik_round.png"/>
                <p:cNvPicPr>
                  <a:picLocks noChangeAspect="1"/>
                </p:cNvPicPr>
                <p:nvPr/>
              </p:nvPicPr>
              <p:blipFill>
                <a:blip r:embed="rId2" cstate="print">
                  <a:lum contrast="-6000"/>
                </a:blip>
                <a:stretch>
                  <a:fillRect/>
                </a:stretch>
              </p:blipFill>
              <p:spPr>
                <a:xfrm rot="13151310">
                  <a:off x="2281713" y="4083352"/>
                  <a:ext cx="228658" cy="236646"/>
                </a:xfrm>
                <a:prstGeom prst="rect">
                  <a:avLst/>
                </a:prstGeom>
              </p:spPr>
            </p:pic>
            <p:pic>
              <p:nvPicPr>
                <p:cNvPr id="82" name="Рисунок 81" descr="blik_round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40827" y="4040270"/>
                  <a:ext cx="187676" cy="19423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Группа 84"/>
          <p:cNvGrpSpPr/>
          <p:nvPr/>
        </p:nvGrpSpPr>
        <p:grpSpPr>
          <a:xfrm>
            <a:off x="536578" y="5007520"/>
            <a:ext cx="8356597" cy="435872"/>
            <a:chOff x="1495728" y="1376673"/>
            <a:chExt cx="8536016" cy="435872"/>
          </a:xfrm>
        </p:grpSpPr>
        <p:sp>
          <p:nvSpPr>
            <p:cNvPr id="86" name="TextBox 85"/>
            <p:cNvSpPr txBox="1"/>
            <p:nvPr/>
          </p:nvSpPr>
          <p:spPr>
            <a:xfrm>
              <a:off x="1714479" y="1381658"/>
              <a:ext cx="8317265" cy="430887"/>
            </a:xfrm>
            <a:prstGeom prst="rect">
              <a:avLst/>
            </a:prstGeom>
            <a:noFill/>
            <a:effectLst>
              <a:outerShdw blurRad="457200" dist="254000" dir="5400000" algn="ctr" rotWithShape="0">
                <a:srgbClr val="000000">
                  <a:alpha val="29000"/>
                </a:srgbClr>
              </a:outerShdw>
            </a:effectLst>
          </p:spPr>
          <p:txBody>
            <a:bodyPr wrap="square" lIns="0" tIns="0" rIns="0" bIns="0" rtlCol="0">
              <a:normAutofit/>
            </a:bodyPr>
            <a:lstStyle/>
            <a:p>
              <a:pPr marL="447675"/>
              <a:r>
                <a:rPr lang="ru-RU" sz="2400" dirty="0" smtClean="0">
                  <a:latin typeface="arial"/>
                </a:rPr>
                <a:t>Проблемы безопасности в ИП</a:t>
              </a:r>
              <a:endParaRPr lang="ru-RU" sz="2400" dirty="0"/>
            </a:p>
          </p:txBody>
        </p:sp>
        <p:grpSp>
          <p:nvGrpSpPr>
            <p:cNvPr id="16" name="Группа 86"/>
            <p:cNvGrpSpPr/>
            <p:nvPr/>
          </p:nvGrpSpPr>
          <p:grpSpPr>
            <a:xfrm>
              <a:off x="1495728" y="1376673"/>
              <a:ext cx="433066" cy="433066"/>
              <a:chOff x="5929322" y="2928934"/>
              <a:chExt cx="433066" cy="433066"/>
            </a:xfrm>
          </p:grpSpPr>
          <p:sp>
            <p:nvSpPr>
              <p:cNvPr id="88" name="Овал 87"/>
              <p:cNvSpPr/>
              <p:nvPr/>
            </p:nvSpPr>
            <p:spPr>
              <a:xfrm>
                <a:off x="5929322" y="2928934"/>
                <a:ext cx="433066" cy="433066"/>
              </a:xfrm>
              <a:prstGeom prst="ellipse">
                <a:avLst/>
              </a:prstGeom>
              <a:ln/>
              <a:effectLst>
                <a:outerShdw blurRad="457200" dist="254000" dir="5400000" rotWithShape="0">
                  <a:srgbClr val="000000">
                    <a:alpha val="2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133350" h="4445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b="1" dirty="0" smtClean="0">
                    <a:ln w="18415" cmpd="sng">
                      <a:noFill/>
                      <a:prstDash val="solid"/>
                    </a:ln>
                    <a:gradFill flip="none" rotWithShape="1">
                      <a:gsLst>
                        <a:gs pos="0">
                          <a:srgbClr val="D9D9D9"/>
                        </a:gs>
                        <a:gs pos="50000">
                          <a:schemeClr val="bg1"/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127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5</a:t>
                </a:r>
                <a:endParaRPr lang="ru-RU" sz="2400" b="1" dirty="0">
                  <a:ln w="18415" cmpd="sng">
                    <a:noFill/>
                    <a:prstDash val="solid"/>
                  </a:ln>
                  <a:gradFill flip="none" rotWithShape="1">
                    <a:gsLst>
                      <a:gs pos="0">
                        <a:srgbClr val="D9D9D9"/>
                      </a:gs>
                      <a:gs pos="50000">
                        <a:schemeClr val="bg1"/>
                      </a:gs>
                    </a:gsLst>
                    <a:lin ang="16200000" scaled="1"/>
                    <a:tileRect/>
                  </a:gradFill>
                  <a:effectLst>
                    <a:outerShdw blurRad="50800" dist="127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17" name="Группа 88"/>
              <p:cNvGrpSpPr/>
              <p:nvPr/>
            </p:nvGrpSpPr>
            <p:grpSpPr>
              <a:xfrm>
                <a:off x="5953134" y="2967035"/>
                <a:ext cx="371720" cy="385766"/>
                <a:chOff x="2240827" y="4040270"/>
                <a:chExt cx="269544" cy="279728"/>
              </a:xfrm>
            </p:grpSpPr>
            <p:pic>
              <p:nvPicPr>
                <p:cNvPr id="90" name="Рисунок 89" descr="blik_round.png"/>
                <p:cNvPicPr>
                  <a:picLocks noChangeAspect="1"/>
                </p:cNvPicPr>
                <p:nvPr/>
              </p:nvPicPr>
              <p:blipFill>
                <a:blip r:embed="rId2" cstate="print">
                  <a:lum contrast="-6000"/>
                </a:blip>
                <a:stretch>
                  <a:fillRect/>
                </a:stretch>
              </p:blipFill>
              <p:spPr>
                <a:xfrm rot="13151310">
                  <a:off x="2281713" y="4083352"/>
                  <a:ext cx="228658" cy="236646"/>
                </a:xfrm>
                <a:prstGeom prst="rect">
                  <a:avLst/>
                </a:prstGeom>
              </p:spPr>
            </p:pic>
            <p:pic>
              <p:nvPicPr>
                <p:cNvPr id="91" name="Рисунок 90" descr="blik_round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40827" y="4040270"/>
                  <a:ext cx="187676" cy="194230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4200"/>
              </a:spcAft>
              <a:buNone/>
            </a:pPr>
            <a:r>
              <a:rPr lang="ru-RU" dirty="0" smtClean="0"/>
              <a:t>Главным элементом модели является матрица доступа.</a:t>
            </a:r>
          </a:p>
          <a:p>
            <a:pPr marL="0" indent="0">
              <a:spcAft>
                <a:spcPts val="4200"/>
              </a:spcAft>
              <a:buNone/>
            </a:pPr>
            <a:r>
              <a:rPr lang="ru-RU" dirty="0" smtClean="0"/>
              <a:t>Состояние системы защиты описывается тройкой</a:t>
            </a:r>
            <a:r>
              <a:rPr lang="en-US" dirty="0" smtClean="0"/>
              <a:t>: (S, O, M),</a:t>
            </a:r>
            <a:r>
              <a:rPr lang="ru-RU" dirty="0" smtClean="0"/>
              <a:t> где </a:t>
            </a:r>
            <a:r>
              <a:rPr lang="en-US" dirty="0" smtClean="0"/>
              <a:t>S – </a:t>
            </a:r>
            <a:r>
              <a:rPr lang="ru-RU" dirty="0" smtClean="0"/>
              <a:t>субъекты, </a:t>
            </a:r>
            <a:r>
              <a:rPr lang="en-US" dirty="0" smtClean="0"/>
              <a:t>O – </a:t>
            </a:r>
            <a:r>
              <a:rPr lang="ru-RU" dirty="0" smtClean="0"/>
              <a:t>объекты и </a:t>
            </a:r>
            <a:r>
              <a:rPr lang="en-US" dirty="0" smtClean="0"/>
              <a:t>M[S, O] – </a:t>
            </a:r>
            <a:r>
              <a:rPr lang="ru-RU" dirty="0" smtClean="0"/>
              <a:t>права доступа субъектов (клиентов) к объектам (пространству).</a:t>
            </a:r>
            <a:endParaRPr lang="en-US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п</a:t>
            </a:r>
            <a:r>
              <a:rPr lang="ru-RU" dirty="0" smtClean="0"/>
              <a:t>рава доступа регулируют способы обращения субъектов к объектам доступа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о</a:t>
            </a:r>
            <a:r>
              <a:rPr lang="ru-RU" dirty="0" smtClean="0"/>
              <a:t>снову реализации управления доступом составляет анализ строк матрицы доступа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Дискреционная модель безопасности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4200"/>
              </a:spcAft>
              <a:buNone/>
            </a:pPr>
            <a:r>
              <a:rPr lang="ru-RU" dirty="0" smtClean="0"/>
              <a:t>Будем рассматривать пространство, совокупность </a:t>
            </a:r>
            <a:r>
              <a:rPr lang="en-US" dirty="0" smtClean="0"/>
              <a:t>SIB</a:t>
            </a:r>
            <a:r>
              <a:rPr lang="ru-RU" dirty="0" smtClean="0"/>
              <a:t>, как файловую систему, которая имеет определенные права доступа </a:t>
            </a:r>
            <a:r>
              <a:rPr lang="en-US" dirty="0" smtClean="0"/>
              <a:t>“RWX”</a:t>
            </a:r>
            <a:r>
              <a:rPr lang="ru-RU" dirty="0" smtClean="0"/>
              <a:t>.</a:t>
            </a:r>
          </a:p>
          <a:p>
            <a:pPr lvl="0">
              <a:spcAft>
                <a:spcPts val="2600"/>
              </a:spcAft>
            </a:pPr>
            <a:endParaRPr lang="en-US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///;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…;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Отображение </a:t>
            </a:r>
            <a:r>
              <a:rPr lang="en-US" dirty="0" smtClean="0"/>
              <a:t>RDF</a:t>
            </a:r>
            <a:r>
              <a:rPr lang="ru-RU" dirty="0" smtClean="0"/>
              <a:t>-графа пространства в виде файловой системы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4200"/>
              </a:spcAft>
              <a:buNone/>
            </a:pPr>
            <a:r>
              <a:rPr lang="ru-RU" b="1" dirty="0" smtClean="0"/>
              <a:t>Именованный граф</a:t>
            </a:r>
            <a:r>
              <a:rPr lang="ru-RU" dirty="0" smtClean="0"/>
              <a:t> это RDF-граф, которому присвоено уникальное </a:t>
            </a:r>
            <a:r>
              <a:rPr lang="en-US" dirty="0" smtClean="0"/>
              <a:t>URI</a:t>
            </a:r>
            <a:r>
              <a:rPr lang="ru-RU" dirty="0" smtClean="0"/>
              <a:t> имя</a:t>
            </a:r>
            <a:r>
              <a:rPr lang="ru-RU" dirty="0" smtClean="0"/>
              <a:t>.</a:t>
            </a:r>
          </a:p>
          <a:p>
            <a:pPr lvl="0">
              <a:spcAft>
                <a:spcPts val="2600"/>
              </a:spcAft>
            </a:pPr>
            <a:r>
              <a:rPr lang="ru-RU" b="1" dirty="0" smtClean="0"/>
              <a:t>и</a:t>
            </a:r>
            <a:r>
              <a:rPr lang="ru-RU" b="1" dirty="0" smtClean="0"/>
              <a:t>менованный </a:t>
            </a:r>
            <a:r>
              <a:rPr lang="ru-RU" b="1" dirty="0" smtClean="0"/>
              <a:t>граф</a:t>
            </a:r>
            <a:r>
              <a:rPr lang="ru-RU" dirty="0" smtClean="0"/>
              <a:t> это сущность с двумя функциями </a:t>
            </a:r>
            <a:r>
              <a:rPr lang="en-US" i="1" dirty="0" smtClean="0"/>
              <a:t>name</a:t>
            </a:r>
            <a:r>
              <a:rPr lang="ru-RU" dirty="0" smtClean="0"/>
              <a:t> и </a:t>
            </a:r>
            <a:r>
              <a:rPr lang="en-US" i="1" dirty="0" err="1" smtClean="0"/>
              <a:t>rdfgraph</a:t>
            </a:r>
            <a:r>
              <a:rPr lang="ru-RU" dirty="0" smtClean="0"/>
              <a:t>, которые соответственно определяют его имя, которое является URI и </a:t>
            </a:r>
            <a:r>
              <a:rPr lang="en-US" dirty="0" smtClean="0"/>
              <a:t>RDF</a:t>
            </a:r>
            <a:r>
              <a:rPr lang="ru-RU" dirty="0" smtClean="0"/>
              <a:t>-граф</a:t>
            </a:r>
            <a:r>
              <a:rPr lang="en-US" dirty="0" smtClean="0"/>
              <a:t>;</a:t>
            </a:r>
          </a:p>
          <a:p>
            <a:pPr lvl="0">
              <a:spcAft>
                <a:spcPts val="2600"/>
              </a:spcAft>
            </a:pPr>
            <a:r>
              <a:rPr lang="ru-RU" b="1" dirty="0" smtClean="0"/>
              <a:t>именованный граф </a:t>
            </a:r>
            <a:r>
              <a:rPr lang="ru-RU" dirty="0" smtClean="0"/>
              <a:t>это ресурс, определяемый по его имени и поэтому может быть описан обычным способом, используя RDF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ru-RU" b="1" dirty="0" smtClean="0"/>
              <a:t>и</a:t>
            </a:r>
            <a:r>
              <a:rPr lang="ru-RU" b="1" dirty="0" smtClean="0"/>
              <a:t>менованный </a:t>
            </a:r>
            <a:r>
              <a:rPr lang="ru-RU" b="1" dirty="0" smtClean="0"/>
              <a:t>граф</a:t>
            </a:r>
            <a:r>
              <a:rPr lang="ru-RU" dirty="0" smtClean="0"/>
              <a:t> расширяет возможности </a:t>
            </a:r>
            <a:r>
              <a:rPr lang="en-US" dirty="0" smtClean="0"/>
              <a:t>RDF</a:t>
            </a:r>
            <a:r>
              <a:rPr lang="ru-RU" dirty="0" smtClean="0"/>
              <a:t>-графа путем добавления в граф новых сущностей, таких как </a:t>
            </a:r>
            <a:r>
              <a:rPr lang="en-US" dirty="0" smtClean="0"/>
              <a:t>“</a:t>
            </a:r>
            <a:r>
              <a:rPr lang="ru-RU" i="1" dirty="0" smtClean="0"/>
              <a:t>полномочие</a:t>
            </a:r>
            <a:r>
              <a:rPr lang="en-US" i="1" dirty="0" smtClean="0"/>
              <a:t>”</a:t>
            </a:r>
            <a:r>
              <a:rPr lang="ru-RU" dirty="0" smtClean="0"/>
              <a:t> (</a:t>
            </a:r>
            <a:r>
              <a:rPr lang="en-US" dirty="0" smtClean="0"/>
              <a:t>an authority</a:t>
            </a:r>
            <a:r>
              <a:rPr lang="ru-RU" dirty="0" smtClean="0"/>
              <a:t>), </a:t>
            </a:r>
            <a:r>
              <a:rPr lang="en-US" i="1" dirty="0" smtClean="0"/>
              <a:t>“</a:t>
            </a:r>
            <a:r>
              <a:rPr lang="ru-RU" i="1" dirty="0" smtClean="0"/>
              <a:t>отношение разрешения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a</a:t>
            </a:r>
            <a:r>
              <a:rPr lang="ru-RU" dirty="0" smtClean="0"/>
              <a:t> </a:t>
            </a:r>
            <a:r>
              <a:rPr lang="ru-RU" dirty="0" err="1" smtClean="0"/>
              <a:t>relationship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authorizing</a:t>
            </a:r>
            <a:r>
              <a:rPr lang="ru-RU" dirty="0" smtClean="0"/>
              <a:t>) и </a:t>
            </a:r>
            <a:r>
              <a:rPr lang="en-US" dirty="0" smtClean="0"/>
              <a:t>“</a:t>
            </a:r>
            <a:r>
              <a:rPr lang="ru-RU" i="1" dirty="0" smtClean="0"/>
              <a:t>доверенность</a:t>
            </a:r>
            <a:r>
              <a:rPr lang="en-US" i="1" dirty="0" smtClean="0"/>
              <a:t>”</a:t>
            </a:r>
            <a:r>
              <a:rPr lang="ru-RU" dirty="0" smtClean="0"/>
              <a:t> (</a:t>
            </a:r>
            <a:r>
              <a:rPr lang="en-US" dirty="0" smtClean="0"/>
              <a:t>a warrant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Именованные графы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4200"/>
              </a:spcAft>
              <a:buNone/>
            </a:pPr>
            <a:r>
              <a:rPr lang="ru-RU" dirty="0" smtClean="0"/>
              <a:t>Разработка специальной онтологии контроля доступа, </a:t>
            </a:r>
            <a:r>
              <a:rPr lang="ru-RU" dirty="0" smtClean="0"/>
              <a:t>которая описывает все отношения и права доступа </a:t>
            </a:r>
            <a:r>
              <a:rPr lang="ru-RU" dirty="0" smtClean="0"/>
              <a:t>пространства и на </a:t>
            </a:r>
            <a:r>
              <a:rPr lang="ru-RU" dirty="0" smtClean="0"/>
              <a:t>основе которой будет приниматься решение по ограничению доступа к данным </a:t>
            </a:r>
            <a:r>
              <a:rPr lang="ru-RU" dirty="0" smtClean="0"/>
              <a:t>пространства.</a:t>
            </a:r>
          </a:p>
          <a:p>
            <a:pPr marL="0" indent="0">
              <a:spcAft>
                <a:spcPts val="4200"/>
              </a:spcAft>
              <a:buNone/>
            </a:pPr>
            <a:r>
              <a:rPr lang="ru-RU" dirty="0" smtClean="0"/>
              <a:t>При интенсивном доступе к онтологии, значительно  снижается время доступа к объектам системы, </a:t>
            </a:r>
            <a:r>
              <a:rPr lang="ru-RU" dirty="0" smtClean="0"/>
              <a:t>что приведет к непрерывному снижению производительности работы системы безопасности в целом и возникновению узкого места в системе. </a:t>
            </a:r>
            <a:endParaRPr lang="en-US" dirty="0" smtClean="0"/>
          </a:p>
          <a:p>
            <a:pPr lvl="0">
              <a:spcAft>
                <a:spcPts val="2600"/>
              </a:spcAft>
              <a:buNone/>
            </a:pPr>
            <a:endParaRPr lang="ru-RU" dirty="0" smtClean="0"/>
          </a:p>
          <a:p>
            <a:pPr lvl="0">
              <a:spcAft>
                <a:spcPts val="2600"/>
              </a:spcAft>
              <a:buNone/>
            </a:pP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Онтология ограничения доступа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>
              <a:spcAft>
                <a:spcPts val="2600"/>
              </a:spcAft>
            </a:pPr>
            <a:r>
              <a:rPr lang="ru-RU" dirty="0" smtClean="0"/>
              <a:t>Механизм идентификации и аутентификации</a:t>
            </a:r>
          </a:p>
          <a:p>
            <a:pPr lvl="1">
              <a:spcAft>
                <a:spcPts val="2600"/>
              </a:spcAft>
            </a:pPr>
            <a:r>
              <a:rPr lang="ru-RU" dirty="0" smtClean="0"/>
              <a:t>Настройка </a:t>
            </a:r>
            <a:r>
              <a:rPr lang="en-US" dirty="0" smtClean="0"/>
              <a:t>HIP</a:t>
            </a:r>
            <a:r>
              <a:rPr lang="ru-RU" dirty="0" smtClean="0"/>
              <a:t> окружения</a:t>
            </a:r>
            <a:r>
              <a:rPr lang="en-US" dirty="0" smtClean="0"/>
              <a:t>;</a:t>
            </a:r>
            <a:endParaRPr lang="ru-RU" dirty="0" smtClean="0"/>
          </a:p>
          <a:p>
            <a:pPr lvl="1">
              <a:spcAft>
                <a:spcPts val="2600"/>
              </a:spcAft>
            </a:pPr>
            <a:r>
              <a:rPr lang="ru-RU" dirty="0" smtClean="0"/>
              <a:t>Разработка </a:t>
            </a:r>
            <a:r>
              <a:rPr lang="en-US" dirty="0" smtClean="0"/>
              <a:t>HIP</a:t>
            </a:r>
            <a:r>
              <a:rPr lang="ru-RU" dirty="0" smtClean="0"/>
              <a:t>-агента</a:t>
            </a:r>
            <a:r>
              <a:rPr lang="en-US" dirty="0" smtClean="0"/>
              <a:t>;</a:t>
            </a:r>
          </a:p>
          <a:p>
            <a:pPr lvl="0">
              <a:spcAft>
                <a:spcPts val="2600"/>
              </a:spcAft>
            </a:pPr>
            <a:r>
              <a:rPr lang="ru-RU" dirty="0" smtClean="0"/>
              <a:t>Механизм авторизации и контроля доступа</a:t>
            </a:r>
            <a:r>
              <a:rPr lang="en-US" dirty="0" smtClean="0"/>
              <a:t>;</a:t>
            </a:r>
            <a:endParaRPr lang="ru-RU" dirty="0" smtClean="0"/>
          </a:p>
          <a:p>
            <a:pPr lvl="1">
              <a:spcAft>
                <a:spcPts val="2600"/>
              </a:spcAft>
            </a:pPr>
            <a:r>
              <a:rPr lang="ru-RU" dirty="0" smtClean="0"/>
              <a:t>о</a:t>
            </a:r>
            <a:r>
              <a:rPr lang="ru-RU" dirty="0" smtClean="0"/>
              <a:t>тображение </a:t>
            </a:r>
            <a:r>
              <a:rPr lang="en-US" dirty="0" smtClean="0"/>
              <a:t>RDF-</a:t>
            </a:r>
            <a:r>
              <a:rPr lang="ru-RU" dirty="0" smtClean="0"/>
              <a:t>графа пространства на файловую систему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прототипа модели защиты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sz="quarter" idx="11"/>
          </p:nvPr>
        </p:nvSpPr>
        <p:spPr>
          <a:xfrm>
            <a:off x="117748" y="1239838"/>
            <a:ext cx="4525690" cy="490696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None/>
            </a:pPr>
            <a:r>
              <a:rPr lang="ru-RU" dirty="0" smtClean="0"/>
              <a:t>Процесс идентификации и</a:t>
            </a:r>
          </a:p>
          <a:p>
            <a:pPr>
              <a:spcAft>
                <a:spcPts val="0"/>
              </a:spcAft>
              <a:buNone/>
            </a:pPr>
            <a:r>
              <a:rPr lang="ru-RU" dirty="0" smtClean="0"/>
              <a:t>аутентификации клиента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ru-RU" dirty="0" smtClean="0"/>
              <a:t>Подключение клиента к ИП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ru-RU" dirty="0" smtClean="0"/>
              <a:t>Перехват подключения </a:t>
            </a:r>
            <a:r>
              <a:rPr lang="en-US" dirty="0" smtClean="0"/>
              <a:t>HIP-</a:t>
            </a:r>
            <a:r>
              <a:rPr lang="ru-RU" dirty="0" smtClean="0"/>
              <a:t>агентом</a:t>
            </a:r>
            <a:r>
              <a:rPr lang="en-US" dirty="0" smtClean="0"/>
              <a:t>;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ru-RU" dirty="0" smtClean="0"/>
              <a:t>Идентификация и аутентификация клиента на основе протокола </a:t>
            </a:r>
            <a:r>
              <a:rPr lang="en-US" dirty="0" smtClean="0"/>
              <a:t>HIP.</a:t>
            </a:r>
            <a:endParaRPr lang="en-US" dirty="0" smtClean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en-US" dirty="0" smtClean="0"/>
              <a:t>HIP</a:t>
            </a:r>
            <a:r>
              <a:rPr lang="ru-RU" dirty="0" smtClean="0"/>
              <a:t>-агента</a:t>
            </a:r>
            <a:endParaRPr lang="ru-RU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714876" y="1328743"/>
          <a:ext cx="4357718" cy="3719404"/>
        </p:xfrm>
        <a:graphic>
          <a:graphicData uri="http://schemas.openxmlformats.org/presentationml/2006/ole">
            <p:oleObj spid="_x0000_s3075" name="Visio" r:id="rId4" imgW="3850745" imgH="3274560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en-US" dirty="0" smtClean="0"/>
              <a:t>HIP</a:t>
            </a:r>
            <a:r>
              <a:rPr lang="ru-RU" dirty="0" smtClean="0"/>
              <a:t>-агента</a:t>
            </a:r>
            <a:endParaRPr lang="ru-RU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4429124" y="1323691"/>
          <a:ext cx="4643470" cy="3819821"/>
        </p:xfrm>
        <a:graphic>
          <a:graphicData uri="http://schemas.openxmlformats.org/presentationml/2006/ole">
            <p:oleObj spid="_x0000_s114691" name="Visio" r:id="rId4" imgW="4222988" imgH="3473010" progId="Visio.Drawing.11">
              <p:embed/>
            </p:oleObj>
          </a:graphicData>
        </a:graphic>
      </p:graphicFrame>
      <p:sp>
        <p:nvSpPr>
          <p:cNvPr id="13" name="Содержимое 7"/>
          <p:cNvSpPr>
            <a:spLocks noGrp="1"/>
          </p:cNvSpPr>
          <p:nvPr>
            <p:ph sz="quarter" idx="11"/>
          </p:nvPr>
        </p:nvSpPr>
        <p:spPr>
          <a:xfrm>
            <a:off x="117748" y="1239838"/>
            <a:ext cx="4525690" cy="4906962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0"/>
              </a:spcAft>
              <a:buNone/>
            </a:pPr>
            <a:r>
              <a:rPr lang="ru-RU" dirty="0" smtClean="0"/>
              <a:t>Процесс </a:t>
            </a:r>
            <a:r>
              <a:rPr lang="ru-RU" dirty="0" smtClean="0"/>
              <a:t>подключения клиента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ru-RU" dirty="0" smtClean="0"/>
              <a:t>к пространству</a:t>
            </a:r>
            <a:r>
              <a:rPr lang="en-US" dirty="0" smtClean="0"/>
              <a:t>:</a:t>
            </a:r>
            <a:endParaRPr lang="ru-RU" dirty="0" smtClean="0"/>
          </a:p>
          <a:p>
            <a:pPr marL="457200" indent="-457200">
              <a:spcAft>
                <a:spcPts val="0"/>
              </a:spcAft>
              <a:buNone/>
            </a:pPr>
            <a:endParaRPr lang="ru-RU" dirty="0" smtClean="0"/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ru-RU" dirty="0" smtClean="0"/>
              <a:t>Передача хэш-ключа</a:t>
            </a:r>
            <a:r>
              <a:rPr lang="ru-RU" dirty="0" smtClean="0"/>
              <a:t> клиента </a:t>
            </a:r>
            <a:r>
              <a:rPr lang="en-US" dirty="0" smtClean="0"/>
              <a:t>HIP-</a:t>
            </a:r>
            <a:r>
              <a:rPr lang="ru-RU" dirty="0" smtClean="0"/>
              <a:t>агенту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ru-RU" dirty="0" smtClean="0"/>
              <a:t>Проверка хэш-ключа на действительность</a:t>
            </a:r>
            <a:r>
              <a:rPr lang="en-US" dirty="0" smtClean="0"/>
              <a:t>;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ru-RU" dirty="0" smtClean="0"/>
              <a:t>Идентификация и аутентификация клиента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4200"/>
              </a:spcAft>
              <a:buNone/>
            </a:pPr>
            <a:r>
              <a:rPr lang="ru-RU" dirty="0" smtClean="0"/>
              <a:t>…</a:t>
            </a:r>
          </a:p>
          <a:p>
            <a:pPr lvl="0">
              <a:spcAft>
                <a:spcPts val="2600"/>
              </a:spcAft>
            </a:pPr>
            <a:endParaRPr lang="en-US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///;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…;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Отображение </a:t>
            </a:r>
            <a:r>
              <a:rPr lang="en-US" dirty="0" smtClean="0"/>
              <a:t>RDF-</a:t>
            </a:r>
            <a:r>
              <a:rPr lang="ru-RU" dirty="0" smtClean="0"/>
              <a:t>графа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4200"/>
              </a:spcAft>
              <a:buNone/>
            </a:pPr>
            <a:r>
              <a:rPr lang="ru-RU" dirty="0" smtClean="0"/>
              <a:t>…</a:t>
            </a:r>
          </a:p>
          <a:p>
            <a:pPr lvl="0">
              <a:spcAft>
                <a:spcPts val="2600"/>
              </a:spcAft>
            </a:pPr>
            <a:endParaRPr lang="en-US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///;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…;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Отображение </a:t>
            </a:r>
            <a:r>
              <a:rPr lang="en-US" dirty="0" smtClean="0"/>
              <a:t>RDF-</a:t>
            </a:r>
            <a:r>
              <a:rPr lang="ru-RU" dirty="0" smtClean="0"/>
              <a:t>графа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4200"/>
              </a:spcAft>
              <a:buNone/>
            </a:pPr>
            <a:r>
              <a:rPr lang="ru-RU" dirty="0" smtClean="0"/>
              <a:t>…</a:t>
            </a:r>
          </a:p>
          <a:p>
            <a:pPr lvl="0">
              <a:spcAft>
                <a:spcPts val="2600"/>
              </a:spcAft>
            </a:pPr>
            <a:endParaRPr lang="en-US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///;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…;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Отображение </a:t>
            </a:r>
            <a:r>
              <a:rPr lang="en-US" dirty="0" smtClean="0"/>
              <a:t>RDF-</a:t>
            </a:r>
            <a:r>
              <a:rPr lang="ru-RU" dirty="0" smtClean="0"/>
              <a:t>графа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презентации</a:t>
            </a:r>
            <a:endParaRPr lang="ru-RU" dirty="0"/>
          </a:p>
        </p:txBody>
      </p:sp>
      <p:grpSp>
        <p:nvGrpSpPr>
          <p:cNvPr id="2" name="Группа 43"/>
          <p:cNvGrpSpPr/>
          <p:nvPr/>
        </p:nvGrpSpPr>
        <p:grpSpPr>
          <a:xfrm>
            <a:off x="536578" y="1500174"/>
            <a:ext cx="8356597" cy="435872"/>
            <a:chOff x="1495728" y="1376673"/>
            <a:chExt cx="8536016" cy="435872"/>
          </a:xfrm>
        </p:grpSpPr>
        <p:sp>
          <p:nvSpPr>
            <p:cNvPr id="45" name="TextBox 44"/>
            <p:cNvSpPr txBox="1"/>
            <p:nvPr/>
          </p:nvSpPr>
          <p:spPr>
            <a:xfrm>
              <a:off x="1714479" y="1381658"/>
              <a:ext cx="8317265" cy="430887"/>
            </a:xfrm>
            <a:prstGeom prst="rect">
              <a:avLst/>
            </a:prstGeom>
            <a:noFill/>
            <a:effectLst>
              <a:outerShdw blurRad="457200" dist="254000" dir="5400000" algn="ctr" rotWithShape="0">
                <a:srgbClr val="000000">
                  <a:alpha val="29000"/>
                </a:srgbClr>
              </a:outerShdw>
            </a:effectLst>
          </p:spPr>
          <p:txBody>
            <a:bodyPr wrap="square" lIns="0" tIns="0" rIns="0" bIns="0" rtlCol="0">
              <a:normAutofit/>
            </a:bodyPr>
            <a:lstStyle/>
            <a:p>
              <a:pPr marL="447675"/>
              <a:r>
                <a:rPr lang="ru-RU" sz="2400" dirty="0" smtClean="0">
                  <a:latin typeface="arial"/>
                </a:rPr>
                <a:t>Описание модели обеспечения безопасности в ИП</a:t>
              </a:r>
              <a:endParaRPr lang="ru-RU" sz="2400" dirty="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1495728" y="1376673"/>
              <a:ext cx="433066" cy="433066"/>
            </a:xfrm>
            <a:prstGeom prst="ellipse">
              <a:avLst/>
            </a:prstGeom>
            <a:ln/>
            <a:effectLst>
              <a:outerShdw blurRad="457200" dist="254000" dir="5400000" rotWithShape="0">
                <a:srgbClr val="000000">
                  <a:alpha val="29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3350" h="4445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b="1" dirty="0" smtClean="0">
                  <a:ln w="18415" cmpd="sng">
                    <a:noFill/>
                    <a:prstDash val="solid"/>
                  </a:ln>
                  <a:gradFill flip="none" rotWithShape="1">
                    <a:gsLst>
                      <a:gs pos="0">
                        <a:srgbClr val="D9D9D9"/>
                      </a:gs>
                      <a:gs pos="50000">
                        <a:schemeClr val="bg1"/>
                      </a:gs>
                    </a:gsLst>
                    <a:lin ang="16200000" scaled="1"/>
                    <a:tileRect/>
                  </a:gradFill>
                  <a:effectLst>
                    <a:outerShdw blurRad="50800" dist="127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  <a:endParaRPr lang="ru-RU" sz="2400" b="1" dirty="0">
                <a:ln w="18415" cmpd="sng">
                  <a:noFill/>
                  <a:prstDash val="solid"/>
                </a:ln>
                <a:gradFill flip="none" rotWithShape="1">
                  <a:gsLst>
                    <a:gs pos="0">
                      <a:srgbClr val="D9D9D9"/>
                    </a:gs>
                    <a:gs pos="50000">
                      <a:schemeClr val="bg1"/>
                    </a:gs>
                  </a:gsLst>
                  <a:lin ang="16200000" scaled="1"/>
                  <a:tileRect/>
                </a:gradFill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" name="Группа 57"/>
          <p:cNvGrpSpPr/>
          <p:nvPr/>
        </p:nvGrpSpPr>
        <p:grpSpPr>
          <a:xfrm>
            <a:off x="536578" y="2377010"/>
            <a:ext cx="8356597" cy="435872"/>
            <a:chOff x="1495728" y="1376673"/>
            <a:chExt cx="8536016" cy="435872"/>
          </a:xfrm>
        </p:grpSpPr>
        <p:sp>
          <p:nvSpPr>
            <p:cNvPr id="59" name="TextBox 58"/>
            <p:cNvSpPr txBox="1"/>
            <p:nvPr/>
          </p:nvSpPr>
          <p:spPr>
            <a:xfrm>
              <a:off x="1714479" y="1381658"/>
              <a:ext cx="8317265" cy="430887"/>
            </a:xfrm>
            <a:prstGeom prst="rect">
              <a:avLst/>
            </a:prstGeom>
            <a:noFill/>
            <a:effectLst>
              <a:outerShdw blurRad="457200" dist="254000" dir="5400000" algn="ctr" rotWithShape="0">
                <a:srgbClr val="000000">
                  <a:alpha val="29000"/>
                </a:srgbClr>
              </a:outerShdw>
            </a:effectLst>
          </p:spPr>
          <p:txBody>
            <a:bodyPr wrap="square" lIns="0" tIns="0" rIns="0" bIns="0" rtlCol="0">
              <a:normAutofit/>
            </a:bodyPr>
            <a:lstStyle/>
            <a:p>
              <a:pPr marL="447675"/>
              <a:r>
                <a:rPr lang="ru-RU" sz="2400" dirty="0" smtClean="0">
                  <a:latin typeface="arial"/>
                </a:rPr>
                <a:t>Создание модели </a:t>
              </a:r>
              <a:r>
                <a:rPr lang="ru-RU" sz="2400" dirty="0" smtClean="0">
                  <a:latin typeface="arial"/>
                </a:rPr>
                <a:t>обеспечения безопасности в ИП</a:t>
              </a:r>
              <a:endParaRPr lang="ru-RU" sz="2400" dirty="0"/>
            </a:p>
          </p:txBody>
        </p:sp>
        <p:sp>
          <p:nvSpPr>
            <p:cNvPr id="61" name="Овал 60"/>
            <p:cNvSpPr/>
            <p:nvPr/>
          </p:nvSpPr>
          <p:spPr>
            <a:xfrm>
              <a:off x="1495728" y="1376673"/>
              <a:ext cx="433066" cy="433066"/>
            </a:xfrm>
            <a:prstGeom prst="ellipse">
              <a:avLst/>
            </a:prstGeom>
            <a:ln/>
            <a:effectLst>
              <a:outerShdw blurRad="457200" dist="254000" dir="5400000" rotWithShape="0">
                <a:srgbClr val="000000">
                  <a:alpha val="29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3350" h="4445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b="1" dirty="0" smtClean="0">
                  <a:ln w="18415" cmpd="sng">
                    <a:noFill/>
                    <a:prstDash val="solid"/>
                  </a:ln>
                  <a:gradFill flip="none" rotWithShape="1">
                    <a:gsLst>
                      <a:gs pos="0">
                        <a:srgbClr val="D9D9D9"/>
                      </a:gs>
                      <a:gs pos="50000">
                        <a:schemeClr val="bg1"/>
                      </a:gs>
                    </a:gsLst>
                    <a:lin ang="16200000" scaled="1"/>
                    <a:tileRect/>
                  </a:gradFill>
                  <a:effectLst>
                    <a:outerShdw blurRad="50800" dist="127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  <a:endParaRPr lang="ru-RU" sz="2400" b="1" dirty="0">
                <a:ln w="18415" cmpd="sng">
                  <a:noFill/>
                  <a:prstDash val="solid"/>
                </a:ln>
                <a:gradFill flip="none" rotWithShape="1">
                  <a:gsLst>
                    <a:gs pos="0">
                      <a:srgbClr val="D9D9D9"/>
                    </a:gs>
                    <a:gs pos="50000">
                      <a:schemeClr val="bg1"/>
                    </a:gs>
                  </a:gsLst>
                  <a:lin ang="16200000" scaled="1"/>
                  <a:tileRect/>
                </a:gradFill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" name="Группа 66"/>
          <p:cNvGrpSpPr/>
          <p:nvPr/>
        </p:nvGrpSpPr>
        <p:grpSpPr>
          <a:xfrm>
            <a:off x="536578" y="3253846"/>
            <a:ext cx="8356597" cy="435872"/>
            <a:chOff x="1495728" y="1376673"/>
            <a:chExt cx="8536016" cy="435872"/>
          </a:xfrm>
        </p:grpSpPr>
        <p:sp>
          <p:nvSpPr>
            <p:cNvPr id="68" name="TextBox 67"/>
            <p:cNvSpPr txBox="1"/>
            <p:nvPr/>
          </p:nvSpPr>
          <p:spPr>
            <a:xfrm>
              <a:off x="1714479" y="1381658"/>
              <a:ext cx="8317265" cy="430887"/>
            </a:xfrm>
            <a:prstGeom prst="rect">
              <a:avLst/>
            </a:prstGeom>
            <a:noFill/>
            <a:effectLst>
              <a:outerShdw blurRad="457200" dist="254000" dir="5400000" algn="ctr" rotWithShape="0">
                <a:srgbClr val="000000">
                  <a:alpha val="29000"/>
                </a:srgbClr>
              </a:outerShdw>
            </a:effectLst>
          </p:spPr>
          <p:txBody>
            <a:bodyPr wrap="square" lIns="0" tIns="0" rIns="0" bIns="0" rtlCol="0">
              <a:normAutofit/>
            </a:bodyPr>
            <a:lstStyle/>
            <a:p>
              <a:pPr marL="447675"/>
              <a:r>
                <a:rPr lang="ru-RU" sz="2400" dirty="0" smtClean="0">
                  <a:latin typeface="arial"/>
                </a:rPr>
                <a:t>Реализация прототипа модели защиты</a:t>
              </a:r>
              <a:endParaRPr lang="ru-RU" sz="2400" dirty="0"/>
            </a:p>
          </p:txBody>
        </p:sp>
        <p:sp>
          <p:nvSpPr>
            <p:cNvPr id="70" name="Овал 69"/>
            <p:cNvSpPr/>
            <p:nvPr/>
          </p:nvSpPr>
          <p:spPr>
            <a:xfrm>
              <a:off x="1495728" y="1376673"/>
              <a:ext cx="433066" cy="433066"/>
            </a:xfrm>
            <a:prstGeom prst="ellipse">
              <a:avLst/>
            </a:prstGeom>
            <a:ln/>
            <a:effectLst>
              <a:outerShdw blurRad="457200" dist="254000" dir="5400000" rotWithShape="0">
                <a:srgbClr val="000000">
                  <a:alpha val="29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3350" h="4445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b="1" dirty="0" smtClean="0">
                  <a:ln w="18415" cmpd="sng">
                    <a:noFill/>
                    <a:prstDash val="solid"/>
                  </a:ln>
                  <a:gradFill flip="none" rotWithShape="1">
                    <a:gsLst>
                      <a:gs pos="0">
                        <a:srgbClr val="D9D9D9"/>
                      </a:gs>
                      <a:gs pos="50000">
                        <a:schemeClr val="bg1"/>
                      </a:gs>
                    </a:gsLst>
                    <a:lin ang="16200000" scaled="1"/>
                    <a:tileRect/>
                  </a:gradFill>
                  <a:effectLst>
                    <a:outerShdw blurRad="50800" dist="127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8</a:t>
              </a:r>
              <a:endParaRPr lang="ru-RU" sz="2400" b="1" dirty="0">
                <a:ln w="18415" cmpd="sng">
                  <a:noFill/>
                  <a:prstDash val="solid"/>
                </a:ln>
                <a:gradFill flip="none" rotWithShape="1">
                  <a:gsLst>
                    <a:gs pos="0">
                      <a:srgbClr val="D9D9D9"/>
                    </a:gs>
                    <a:gs pos="50000">
                      <a:schemeClr val="bg1"/>
                    </a:gs>
                  </a:gsLst>
                  <a:lin ang="16200000" scaled="1"/>
                  <a:tileRect/>
                </a:gradFill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" name="Группа 75"/>
          <p:cNvGrpSpPr/>
          <p:nvPr/>
        </p:nvGrpSpPr>
        <p:grpSpPr>
          <a:xfrm>
            <a:off x="536578" y="4130682"/>
            <a:ext cx="8356597" cy="435872"/>
            <a:chOff x="1495728" y="1376673"/>
            <a:chExt cx="8536016" cy="435872"/>
          </a:xfrm>
        </p:grpSpPr>
        <p:sp>
          <p:nvSpPr>
            <p:cNvPr id="77" name="TextBox 76"/>
            <p:cNvSpPr txBox="1"/>
            <p:nvPr/>
          </p:nvSpPr>
          <p:spPr>
            <a:xfrm>
              <a:off x="1714479" y="1381658"/>
              <a:ext cx="8317265" cy="430887"/>
            </a:xfrm>
            <a:prstGeom prst="rect">
              <a:avLst/>
            </a:prstGeom>
            <a:noFill/>
            <a:effectLst>
              <a:outerShdw blurRad="457200" dist="254000" dir="5400000" algn="ctr" rotWithShape="0">
                <a:srgbClr val="000000">
                  <a:alpha val="29000"/>
                </a:srgbClr>
              </a:outerShdw>
            </a:effectLst>
          </p:spPr>
          <p:txBody>
            <a:bodyPr wrap="square" lIns="0" tIns="0" rIns="0" bIns="0" rtlCol="0">
              <a:normAutofit/>
            </a:bodyPr>
            <a:lstStyle/>
            <a:p>
              <a:pPr marL="447675"/>
              <a:r>
                <a:rPr lang="ru-RU" sz="2400" dirty="0" smtClean="0">
                  <a:latin typeface="arial"/>
                </a:rPr>
                <a:t>Тестирование и анализ характеристик</a:t>
              </a:r>
              <a:endParaRPr lang="ru-RU" sz="2400" dirty="0"/>
            </a:p>
          </p:txBody>
        </p:sp>
        <p:sp>
          <p:nvSpPr>
            <p:cNvPr id="79" name="Овал 78"/>
            <p:cNvSpPr/>
            <p:nvPr/>
          </p:nvSpPr>
          <p:spPr>
            <a:xfrm>
              <a:off x="1495728" y="1376673"/>
              <a:ext cx="433066" cy="433066"/>
            </a:xfrm>
            <a:prstGeom prst="ellipse">
              <a:avLst/>
            </a:prstGeom>
            <a:ln/>
            <a:effectLst>
              <a:outerShdw blurRad="457200" dist="254000" dir="5400000" rotWithShape="0">
                <a:srgbClr val="000000">
                  <a:alpha val="29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3350" h="4445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b="1" dirty="0" smtClean="0">
                  <a:ln w="18415" cmpd="sng">
                    <a:noFill/>
                    <a:prstDash val="solid"/>
                  </a:ln>
                  <a:gradFill flip="none" rotWithShape="1">
                    <a:gsLst>
                      <a:gs pos="0">
                        <a:srgbClr val="D9D9D9"/>
                      </a:gs>
                      <a:gs pos="50000">
                        <a:schemeClr val="bg1"/>
                      </a:gs>
                    </a:gsLst>
                    <a:lin ang="16200000" scaled="1"/>
                    <a:tileRect/>
                  </a:gradFill>
                  <a:effectLst>
                    <a:outerShdw blurRad="50800" dist="127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9</a:t>
              </a:r>
              <a:endParaRPr lang="ru-RU" sz="2400" b="1" dirty="0">
                <a:ln w="18415" cmpd="sng">
                  <a:noFill/>
                  <a:prstDash val="solid"/>
                </a:ln>
                <a:gradFill flip="none" rotWithShape="1">
                  <a:gsLst>
                    <a:gs pos="0">
                      <a:srgbClr val="D9D9D9"/>
                    </a:gs>
                    <a:gs pos="50000">
                      <a:schemeClr val="bg1"/>
                    </a:gs>
                  </a:gsLst>
                  <a:lin ang="16200000" scaled="1"/>
                  <a:tileRect/>
                </a:gradFill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5" name="Группа 84"/>
          <p:cNvGrpSpPr/>
          <p:nvPr/>
        </p:nvGrpSpPr>
        <p:grpSpPr>
          <a:xfrm>
            <a:off x="536578" y="5007520"/>
            <a:ext cx="8356597" cy="435872"/>
            <a:chOff x="1495728" y="1376673"/>
            <a:chExt cx="8536016" cy="435872"/>
          </a:xfrm>
        </p:grpSpPr>
        <p:sp>
          <p:nvSpPr>
            <p:cNvPr id="86" name="TextBox 85"/>
            <p:cNvSpPr txBox="1"/>
            <p:nvPr/>
          </p:nvSpPr>
          <p:spPr>
            <a:xfrm>
              <a:off x="1714479" y="1381658"/>
              <a:ext cx="8317265" cy="430887"/>
            </a:xfrm>
            <a:prstGeom prst="rect">
              <a:avLst/>
            </a:prstGeom>
            <a:noFill/>
            <a:effectLst>
              <a:outerShdw blurRad="457200" dist="254000" dir="5400000" algn="ctr" rotWithShape="0">
                <a:srgbClr val="000000">
                  <a:alpha val="29000"/>
                </a:srgbClr>
              </a:outerShdw>
            </a:effectLst>
          </p:spPr>
          <p:txBody>
            <a:bodyPr wrap="square" lIns="0" tIns="0" rIns="0" bIns="0" rtlCol="0">
              <a:normAutofit/>
            </a:bodyPr>
            <a:lstStyle/>
            <a:p>
              <a:pPr marL="447675"/>
              <a:r>
                <a:rPr lang="ru-RU" sz="2400" dirty="0" smtClean="0">
                  <a:latin typeface="arial"/>
                </a:rPr>
                <a:t>Заключение, этапы будущей работы</a:t>
              </a:r>
              <a:endParaRPr lang="ru-RU" sz="2400" dirty="0"/>
            </a:p>
          </p:txBody>
        </p:sp>
        <p:sp>
          <p:nvSpPr>
            <p:cNvPr id="88" name="Овал 87"/>
            <p:cNvSpPr/>
            <p:nvPr/>
          </p:nvSpPr>
          <p:spPr>
            <a:xfrm>
              <a:off x="1495728" y="1376673"/>
              <a:ext cx="433066" cy="433066"/>
            </a:xfrm>
            <a:prstGeom prst="ellipse">
              <a:avLst/>
            </a:prstGeom>
            <a:ln/>
            <a:effectLst>
              <a:outerShdw blurRad="457200" dist="254000" dir="5400000" rotWithShape="0">
                <a:srgbClr val="000000">
                  <a:alpha val="29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3350" h="4445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b="1" dirty="0" smtClean="0">
                  <a:ln w="18415" cmpd="sng">
                    <a:noFill/>
                    <a:prstDash val="solid"/>
                  </a:ln>
                  <a:gradFill flip="none" rotWithShape="1">
                    <a:gsLst>
                      <a:gs pos="0">
                        <a:srgbClr val="D9D9D9"/>
                      </a:gs>
                      <a:gs pos="50000">
                        <a:schemeClr val="bg1"/>
                      </a:gs>
                    </a:gsLst>
                    <a:lin ang="16200000" scaled="1"/>
                    <a:tileRect/>
                  </a:gradFill>
                  <a:effectLst>
                    <a:outerShdw blurRad="50800" dist="127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  <a:endParaRPr lang="ru-RU" sz="2400" b="1" dirty="0">
                <a:ln w="18415" cmpd="sng">
                  <a:noFill/>
                  <a:prstDash val="solid"/>
                </a:ln>
                <a:gradFill flip="none" rotWithShape="1">
                  <a:gsLst>
                    <a:gs pos="0">
                      <a:srgbClr val="D9D9D9"/>
                    </a:gs>
                    <a:gs pos="50000">
                      <a:schemeClr val="bg1"/>
                    </a:gs>
                  </a:gsLst>
                  <a:lin ang="16200000" scaled="1"/>
                  <a:tileRect/>
                </a:gradFill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>
              <a:spcAft>
                <a:spcPts val="2600"/>
              </a:spcAft>
              <a:buNone/>
            </a:pPr>
            <a:r>
              <a:rPr lang="ru-RU" dirty="0" smtClean="0"/>
              <a:t>…</a:t>
            </a:r>
          </a:p>
          <a:p>
            <a:pPr lvl="0">
              <a:spcAft>
                <a:spcPts val="2600"/>
              </a:spcAft>
              <a:buNone/>
            </a:pPr>
            <a:endParaRPr lang="en-US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///;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…;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и анализ характеристик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>
              <a:spcAft>
                <a:spcPts val="2600"/>
              </a:spcAft>
              <a:buNone/>
            </a:pPr>
            <a:r>
              <a:rPr lang="ru-RU" dirty="0" smtClean="0"/>
              <a:t>…</a:t>
            </a:r>
          </a:p>
          <a:p>
            <a:pPr lvl="0">
              <a:spcAft>
                <a:spcPts val="2600"/>
              </a:spcAft>
              <a:buNone/>
            </a:pPr>
            <a:endParaRPr lang="en-US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///;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en-US" dirty="0" smtClean="0"/>
              <a:t>…;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и анализ характеристик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Aft>
                <a:spcPts val="2600"/>
              </a:spcAft>
              <a:buNone/>
            </a:pPr>
            <a:r>
              <a:rPr lang="ru-RU" dirty="0" smtClean="0">
                <a:solidFill>
                  <a:srgbClr val="FF0000"/>
                </a:solidFill>
              </a:rPr>
              <a:t>Основные результаты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lvl="0"/>
            <a:r>
              <a:rPr lang="ru-RU" dirty="0" smtClean="0"/>
              <a:t>исследованы возможные способы построения механизмов идентификации, аутентификации и авторизации субъектов пространства. Выбраны основные методы разработки данных механизмов;</a:t>
            </a:r>
          </a:p>
          <a:p>
            <a:pPr lvl="0"/>
            <a:r>
              <a:rPr lang="ru-RU" dirty="0" smtClean="0"/>
              <a:t>разработан механизм идентификации и аутентификации на основе протокола HIP;</a:t>
            </a:r>
          </a:p>
          <a:p>
            <a:pPr lvl="0"/>
            <a:r>
              <a:rPr lang="ru-RU" dirty="0" smtClean="0"/>
              <a:t>разработан механизм авторизации и контроля доступа субъектов пространства, путем отображения графа пространства на файловую систему;</a:t>
            </a:r>
          </a:p>
          <a:p>
            <a:pPr lvl="0"/>
            <a:r>
              <a:rPr lang="ru-RU" dirty="0" smtClean="0"/>
              <a:t>протестированы механизмы по обеспечению безопасности в составе платформы Smart-M3.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</a:t>
            </a:r>
            <a:r>
              <a:rPr lang="ru-RU" dirty="0" smtClean="0"/>
              <a:t>е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ru-RU" dirty="0" smtClean="0"/>
              <a:t>разработка </a:t>
            </a:r>
            <a:r>
              <a:rPr lang="ru-RU" dirty="0" smtClean="0"/>
              <a:t>утилиты для установки прав доступа для отображенной файловой </a:t>
            </a:r>
            <a:r>
              <a:rPr lang="ru-RU" dirty="0" smtClean="0"/>
              <a:t>системы</a:t>
            </a:r>
            <a:r>
              <a:rPr lang="en-US" dirty="0" smtClean="0"/>
              <a:t>;</a:t>
            </a:r>
          </a:p>
          <a:p>
            <a:pPr lvl="0" fontAlgn="base"/>
            <a:r>
              <a:rPr lang="ru-RU" dirty="0" smtClean="0">
                <a:solidFill>
                  <a:srgbClr val="FF0000"/>
                </a:solidFill>
              </a:rPr>
              <a:t>д</a:t>
            </a:r>
            <a:r>
              <a:rPr lang="ru-RU" dirty="0" smtClean="0">
                <a:solidFill>
                  <a:srgbClr val="FF0000"/>
                </a:solidFill>
              </a:rPr>
              <a:t>оработка протокола </a:t>
            </a:r>
            <a:r>
              <a:rPr lang="en-US" dirty="0" smtClean="0">
                <a:solidFill>
                  <a:srgbClr val="FF0000"/>
                </a:solidFill>
              </a:rPr>
              <a:t>HIP </a:t>
            </a:r>
            <a:r>
              <a:rPr lang="ru-RU" dirty="0" smtClean="0">
                <a:solidFill>
                  <a:srgbClr val="FF0000"/>
                </a:solidFill>
              </a:rPr>
              <a:t>и </a:t>
            </a:r>
            <a:r>
              <a:rPr lang="en-US" dirty="0" smtClean="0">
                <a:solidFill>
                  <a:srgbClr val="FF0000"/>
                </a:solidFill>
              </a:rPr>
              <a:t>HIP-</a:t>
            </a:r>
            <a:r>
              <a:rPr lang="ru-RU" dirty="0" smtClean="0">
                <a:solidFill>
                  <a:srgbClr val="FF0000"/>
                </a:solidFill>
              </a:rPr>
              <a:t>агента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ru-RU" dirty="0" smtClean="0">
              <a:solidFill>
                <a:srgbClr val="FF0000"/>
              </a:solidFill>
            </a:endParaRPr>
          </a:p>
          <a:p>
            <a:pPr lvl="0" fontAlgn="base"/>
            <a:r>
              <a:rPr lang="ru-RU" dirty="0" smtClean="0"/>
              <a:t>разработка системы авторизации на основе именованных графов, что позволит более эффективнее обрабатывать операции над графом пространства;</a:t>
            </a:r>
          </a:p>
          <a:p>
            <a:pPr lvl="0" fontAlgn="base"/>
            <a:r>
              <a:rPr lang="ru-RU" dirty="0" smtClean="0"/>
              <a:t>добавление разработанных механизмов в новую версию платформы </a:t>
            </a:r>
            <a:r>
              <a:rPr lang="ru-RU" dirty="0" smtClean="0"/>
              <a:t>Smart-M3</a:t>
            </a:r>
            <a:r>
              <a:rPr lang="en-US" dirty="0" smtClean="0"/>
              <a:t> (Redland)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</a:t>
            </a:r>
            <a:r>
              <a:rPr lang="ru-RU" dirty="0" smtClean="0"/>
              <a:t>тапы будущей работы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714348" y="1420801"/>
            <a:ext cx="7715304" cy="4456124"/>
          </a:xfrm>
          <a:prstGeom prst="rect">
            <a:avLst/>
          </a:prstGeom>
          <a:gradFill flip="none" rotWithShape="1">
            <a:gsLst>
              <a:gs pos="0">
                <a:srgbClr val="FDFDFD"/>
              </a:gs>
              <a:gs pos="50000">
                <a:srgbClr val="E6E6E6"/>
              </a:gs>
              <a:gs pos="100000">
                <a:schemeClr val="tx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>
              <a:spcAft>
                <a:spcPts val="1800"/>
              </a:spcAft>
            </a:pPr>
            <a:r>
              <a:rPr lang="ru-RU" sz="2200" dirty="0" smtClean="0">
                <a:solidFill>
                  <a:schemeClr val="accent1"/>
                </a:solidFill>
              </a:rPr>
              <a:t>7.1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el-GR" sz="2200" dirty="0" smtClean="0">
                <a:solidFill>
                  <a:schemeClr val="accent1"/>
                </a:solidFill>
              </a:rPr>
              <a:t>Ι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Идентификация и аутентификация субъектов пространства</a:t>
            </a:r>
          </a:p>
          <a:p>
            <a:pPr marL="361950">
              <a:spcAft>
                <a:spcPts val="1800"/>
              </a:spcAft>
            </a:pPr>
            <a:r>
              <a:rPr lang="ru-RU" sz="2200" dirty="0" smtClean="0">
                <a:solidFill>
                  <a:schemeClr val="accent1"/>
                </a:solidFill>
              </a:rPr>
              <a:t>7.2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el-GR" sz="2200" dirty="0" smtClean="0">
                <a:solidFill>
                  <a:schemeClr val="accent1"/>
                </a:solidFill>
              </a:rPr>
              <a:t>Ι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Авторизация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и контроль доступа субъектов пространства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Содержание раздела 7 (список 2 уровня)</a:t>
            </a:r>
            <a:endParaRPr lang="ru-RU" dirty="0"/>
          </a:p>
        </p:txBody>
      </p:sp>
      <p:grpSp>
        <p:nvGrpSpPr>
          <p:cNvPr id="2" name="Группа 45"/>
          <p:cNvGrpSpPr/>
          <p:nvPr/>
        </p:nvGrpSpPr>
        <p:grpSpPr>
          <a:xfrm>
            <a:off x="536578" y="1295385"/>
            <a:ext cx="423963" cy="433066"/>
            <a:chOff x="5929322" y="2928934"/>
            <a:chExt cx="433066" cy="433066"/>
          </a:xfrm>
          <a:effectLst/>
        </p:grpSpPr>
        <p:sp>
          <p:nvSpPr>
            <p:cNvPr id="47" name="Овал 46"/>
            <p:cNvSpPr/>
            <p:nvPr/>
          </p:nvSpPr>
          <p:spPr>
            <a:xfrm>
              <a:off x="5929322" y="2928934"/>
              <a:ext cx="433066" cy="433066"/>
            </a:xfrm>
            <a:prstGeom prst="ellipse">
              <a:avLst/>
            </a:prstGeom>
            <a:ln/>
            <a:effectLst>
              <a:outerShdw blurRad="457200" dir="5400000" rotWithShape="0">
                <a:srgbClr val="000000">
                  <a:alpha val="29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3350" h="4445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b="1" dirty="0" smtClean="0">
                  <a:ln w="18415" cmpd="sng">
                    <a:noFill/>
                    <a:prstDash val="solid"/>
                  </a:ln>
                  <a:gradFill flip="none" rotWithShape="1">
                    <a:gsLst>
                      <a:gs pos="0">
                        <a:srgbClr val="D9D9D9"/>
                      </a:gs>
                      <a:gs pos="50000">
                        <a:schemeClr val="bg1"/>
                      </a:gs>
                    </a:gsLst>
                    <a:lin ang="16200000" scaled="1"/>
                    <a:tileRect/>
                  </a:gradFill>
                  <a:effectLst>
                    <a:outerShdw blurRad="50800" dist="127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  <a:endParaRPr lang="ru-RU" sz="2400" b="1" dirty="0">
                <a:ln w="18415" cmpd="sng">
                  <a:noFill/>
                  <a:prstDash val="solid"/>
                </a:ln>
                <a:gradFill flip="none" rotWithShape="1">
                  <a:gsLst>
                    <a:gs pos="0">
                      <a:srgbClr val="D9D9D9"/>
                    </a:gs>
                    <a:gs pos="50000">
                      <a:schemeClr val="bg1"/>
                    </a:gs>
                  </a:gsLst>
                  <a:lin ang="16200000" scaled="1"/>
                  <a:tileRect/>
                </a:gradFill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50" name="Рисунок 49" descr="blik_roun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3134" y="2967035"/>
              <a:ext cx="258818" cy="26785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714348" y="1420801"/>
            <a:ext cx="7715304" cy="4456124"/>
          </a:xfrm>
          <a:prstGeom prst="rect">
            <a:avLst/>
          </a:prstGeom>
          <a:gradFill flip="none" rotWithShape="1">
            <a:gsLst>
              <a:gs pos="0">
                <a:srgbClr val="FDFDFD"/>
              </a:gs>
              <a:gs pos="50000">
                <a:srgbClr val="E6E6E6"/>
              </a:gs>
              <a:gs pos="100000">
                <a:schemeClr val="tx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>
              <a:spcAft>
                <a:spcPts val="1800"/>
              </a:spcAft>
            </a:pPr>
            <a:r>
              <a:rPr lang="ru-RU" sz="2200" dirty="0" smtClean="0">
                <a:solidFill>
                  <a:schemeClr val="accent1"/>
                </a:solidFill>
              </a:rPr>
              <a:t>7.1</a:t>
            </a:r>
            <a:r>
              <a:rPr lang="en-US" sz="2200" dirty="0" smtClean="0">
                <a:solidFill>
                  <a:schemeClr val="accent1"/>
                </a:solidFill>
              </a:rPr>
              <a:t>.1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el-GR" sz="2200" dirty="0" smtClean="0">
                <a:solidFill>
                  <a:schemeClr val="accent1"/>
                </a:solidFill>
              </a:rPr>
              <a:t>Ι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Протокол </a:t>
            </a:r>
            <a:r>
              <a:rPr lang="en-US" sz="2200" dirty="0" smtClean="0">
                <a:solidFill>
                  <a:srgbClr val="000000"/>
                </a:solidFill>
              </a:rPr>
              <a:t>HIP</a:t>
            </a:r>
            <a:endParaRPr lang="ru-RU" sz="2200" dirty="0" smtClean="0">
              <a:solidFill>
                <a:srgbClr val="000000"/>
              </a:solidFill>
            </a:endParaRPr>
          </a:p>
          <a:p>
            <a:pPr marL="361950">
              <a:spcAft>
                <a:spcPts val="1800"/>
              </a:spcAft>
            </a:pPr>
            <a:r>
              <a:rPr lang="ru-RU" sz="2200" dirty="0" smtClean="0">
                <a:solidFill>
                  <a:schemeClr val="accent1"/>
                </a:solidFill>
              </a:rPr>
              <a:t>7.</a:t>
            </a:r>
            <a:r>
              <a:rPr lang="en-US" sz="2200" dirty="0" smtClean="0">
                <a:solidFill>
                  <a:schemeClr val="accent1"/>
                </a:solidFill>
              </a:rPr>
              <a:t>1.2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el-GR" sz="2200" dirty="0" smtClean="0">
                <a:solidFill>
                  <a:schemeClr val="accent1"/>
                </a:solidFill>
              </a:rPr>
              <a:t>Ι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Реализация протокола </a:t>
            </a:r>
            <a:r>
              <a:rPr lang="en-US" sz="2200" dirty="0" smtClean="0">
                <a:solidFill>
                  <a:srgbClr val="000000"/>
                </a:solidFill>
              </a:rPr>
              <a:t>HIP -- HIPL</a:t>
            </a:r>
            <a:endParaRPr lang="ru-RU" sz="2200" dirty="0" smtClean="0">
              <a:solidFill>
                <a:srgbClr val="000000"/>
              </a:solidFill>
            </a:endParaRPr>
          </a:p>
          <a:p>
            <a:pPr marL="361950">
              <a:spcAft>
                <a:spcPts val="1800"/>
              </a:spcAft>
            </a:pPr>
            <a:r>
              <a:rPr lang="en-US" sz="2200" dirty="0" smtClean="0">
                <a:solidFill>
                  <a:schemeClr val="accent1"/>
                </a:solidFill>
              </a:rPr>
              <a:t>7</a:t>
            </a:r>
            <a:r>
              <a:rPr lang="ru-RU" sz="2200" dirty="0" smtClean="0">
                <a:solidFill>
                  <a:schemeClr val="accent1"/>
                </a:solidFill>
              </a:rPr>
              <a:t>.</a:t>
            </a:r>
            <a:r>
              <a:rPr lang="en-US" sz="2200" dirty="0" smtClean="0">
                <a:solidFill>
                  <a:schemeClr val="accent1"/>
                </a:solidFill>
              </a:rPr>
              <a:t>1.3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el-GR" sz="2200" dirty="0" smtClean="0">
                <a:solidFill>
                  <a:schemeClr val="accent1"/>
                </a:solidFill>
              </a:rPr>
              <a:t>Ι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Pluggable Authentication Modules </a:t>
            </a:r>
            <a:endParaRPr lang="ru-RU" sz="2200" dirty="0" smtClean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Содержание раздела 7.1 (список 3 уровня)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536578" y="1295385"/>
            <a:ext cx="423963" cy="433066"/>
          </a:xfrm>
          <a:prstGeom prst="ellipse">
            <a:avLst/>
          </a:prstGeom>
          <a:ln/>
          <a:effectLst>
            <a:outerShdw blurRad="457200" dir="5400000" rotWithShape="0">
              <a:srgbClr val="000000">
                <a:alpha val="29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33350" h="444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400" b="1" dirty="0" smtClean="0">
                <a:ln w="18415" cmpd="sng">
                  <a:noFill/>
                  <a:prstDash val="solid"/>
                </a:ln>
                <a:gradFill flip="none" rotWithShape="1">
                  <a:gsLst>
                    <a:gs pos="0">
                      <a:srgbClr val="D9D9D9"/>
                    </a:gs>
                    <a:gs pos="50000">
                      <a:schemeClr val="bg1"/>
                    </a:gs>
                  </a:gsLst>
                  <a:lin ang="16200000" scaled="1"/>
                  <a:tileRect/>
                </a:gradFill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a:rPr>
              <a:t>7.1</a:t>
            </a:r>
            <a:endParaRPr lang="ru-RU" sz="2400" b="1" dirty="0">
              <a:ln w="18415" cmpd="sng">
                <a:noFill/>
                <a:prstDash val="solid"/>
              </a:ln>
              <a:gradFill flip="none" rotWithShape="1">
                <a:gsLst>
                  <a:gs pos="0">
                    <a:srgbClr val="D9D9D9"/>
                  </a:gs>
                  <a:gs pos="50000">
                    <a:schemeClr val="bg1"/>
                  </a:gs>
                </a:gsLst>
                <a:lin ang="16200000" scaled="1"/>
                <a:tileRect/>
              </a:gradFill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714348" y="1420801"/>
            <a:ext cx="7715304" cy="4456124"/>
          </a:xfrm>
          <a:prstGeom prst="rect">
            <a:avLst/>
          </a:prstGeom>
          <a:gradFill flip="none" rotWithShape="1">
            <a:gsLst>
              <a:gs pos="0">
                <a:srgbClr val="FDFDFD"/>
              </a:gs>
              <a:gs pos="50000">
                <a:srgbClr val="E6E6E6"/>
              </a:gs>
              <a:gs pos="100000">
                <a:schemeClr val="tx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>
              <a:spcAft>
                <a:spcPts val="1800"/>
              </a:spcAft>
            </a:pPr>
            <a:r>
              <a:rPr lang="ru-RU" sz="2200" dirty="0" smtClean="0">
                <a:solidFill>
                  <a:schemeClr val="accent1"/>
                </a:solidFill>
              </a:rPr>
              <a:t>7.2</a:t>
            </a:r>
            <a:r>
              <a:rPr lang="en-US" sz="2200" dirty="0" smtClean="0">
                <a:solidFill>
                  <a:schemeClr val="accent1"/>
                </a:solidFill>
              </a:rPr>
              <a:t>.1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el-GR" sz="2200" dirty="0" smtClean="0">
                <a:solidFill>
                  <a:schemeClr val="accent1"/>
                </a:solidFill>
              </a:rPr>
              <a:t>Ι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Дискреционная модель безопасности</a:t>
            </a:r>
          </a:p>
          <a:p>
            <a:pPr marL="361950">
              <a:spcAft>
                <a:spcPts val="1800"/>
              </a:spcAft>
            </a:pPr>
            <a:r>
              <a:rPr lang="ru-RU" sz="2200" dirty="0" smtClean="0">
                <a:solidFill>
                  <a:schemeClr val="accent1"/>
                </a:solidFill>
              </a:rPr>
              <a:t>7.2</a:t>
            </a:r>
            <a:r>
              <a:rPr lang="en-US" sz="2200" dirty="0" smtClean="0">
                <a:solidFill>
                  <a:schemeClr val="accent1"/>
                </a:solidFill>
              </a:rPr>
              <a:t>.2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el-GR" sz="2200" dirty="0" smtClean="0">
                <a:solidFill>
                  <a:schemeClr val="accent1"/>
                </a:solidFill>
              </a:rPr>
              <a:t>Ι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Отображение </a:t>
            </a:r>
            <a:r>
              <a:rPr lang="en-US" sz="2200" dirty="0" smtClean="0">
                <a:solidFill>
                  <a:srgbClr val="000000"/>
                </a:solidFill>
              </a:rPr>
              <a:t>RDF</a:t>
            </a:r>
            <a:r>
              <a:rPr lang="ru-RU" sz="2200" dirty="0" smtClean="0">
                <a:solidFill>
                  <a:srgbClr val="000000"/>
                </a:solidFill>
              </a:rPr>
              <a:t>-графа пространства в виде файловой системы</a:t>
            </a:r>
          </a:p>
          <a:p>
            <a:pPr marL="361950">
              <a:spcAft>
                <a:spcPts val="1800"/>
              </a:spcAft>
            </a:pPr>
            <a:r>
              <a:rPr lang="en-US" sz="2200" dirty="0" smtClean="0">
                <a:solidFill>
                  <a:schemeClr val="accent1"/>
                </a:solidFill>
              </a:rPr>
              <a:t>7</a:t>
            </a:r>
            <a:r>
              <a:rPr lang="ru-RU" sz="2200" dirty="0" smtClean="0">
                <a:solidFill>
                  <a:schemeClr val="accent1"/>
                </a:solidFill>
              </a:rPr>
              <a:t>.2</a:t>
            </a:r>
            <a:r>
              <a:rPr lang="en-US" sz="2200" dirty="0" smtClean="0">
                <a:solidFill>
                  <a:schemeClr val="accent1"/>
                </a:solidFill>
              </a:rPr>
              <a:t>.3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el-GR" sz="2200" dirty="0" smtClean="0">
                <a:solidFill>
                  <a:schemeClr val="accent1"/>
                </a:solidFill>
              </a:rPr>
              <a:t>Ι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Именованные графы</a:t>
            </a:r>
          </a:p>
          <a:p>
            <a:pPr marL="361950">
              <a:spcAft>
                <a:spcPts val="1800"/>
              </a:spcAft>
            </a:pPr>
            <a:r>
              <a:rPr lang="en-US" sz="2200" dirty="0" smtClean="0">
                <a:solidFill>
                  <a:schemeClr val="accent1"/>
                </a:solidFill>
              </a:rPr>
              <a:t>7</a:t>
            </a:r>
            <a:r>
              <a:rPr lang="ru-RU" sz="2200" dirty="0" smtClean="0">
                <a:solidFill>
                  <a:schemeClr val="accent1"/>
                </a:solidFill>
              </a:rPr>
              <a:t>.2</a:t>
            </a:r>
            <a:r>
              <a:rPr lang="en-US" sz="2200" dirty="0" smtClean="0">
                <a:solidFill>
                  <a:schemeClr val="accent1"/>
                </a:solidFill>
              </a:rPr>
              <a:t>.</a:t>
            </a:r>
            <a:r>
              <a:rPr lang="ru-RU" sz="2200" dirty="0" smtClean="0">
                <a:solidFill>
                  <a:schemeClr val="accent1"/>
                </a:solidFill>
              </a:rPr>
              <a:t>4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el-GR" sz="2200" dirty="0" smtClean="0">
                <a:solidFill>
                  <a:schemeClr val="accent1"/>
                </a:solidFill>
              </a:rPr>
              <a:t>Ι</a:t>
            </a:r>
            <a:r>
              <a:rPr lang="ru-RU" sz="2200" spc="300" dirty="0" smtClean="0">
                <a:solidFill>
                  <a:schemeClr val="accent1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Онтология ограничения доступа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Содержание раздела 7.2 (список 3 уровня)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536578" y="1295385"/>
            <a:ext cx="423963" cy="433066"/>
          </a:xfrm>
          <a:prstGeom prst="ellipse">
            <a:avLst/>
          </a:prstGeom>
          <a:ln/>
          <a:effectLst>
            <a:outerShdw blurRad="457200" dir="5400000" rotWithShape="0">
              <a:srgbClr val="000000">
                <a:alpha val="29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33350" h="444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400" b="1" dirty="0" smtClean="0">
                <a:ln w="18415" cmpd="sng">
                  <a:noFill/>
                  <a:prstDash val="solid"/>
                </a:ln>
                <a:gradFill flip="none" rotWithShape="1">
                  <a:gsLst>
                    <a:gs pos="0">
                      <a:srgbClr val="D9D9D9"/>
                    </a:gs>
                    <a:gs pos="50000">
                      <a:schemeClr val="bg1"/>
                    </a:gs>
                  </a:gsLst>
                  <a:lin ang="16200000" scaled="1"/>
                  <a:tileRect/>
                </a:gradFill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a:rPr>
              <a:t>7.2</a:t>
            </a:r>
            <a:endParaRPr lang="ru-RU" sz="2400" b="1" dirty="0">
              <a:ln w="18415" cmpd="sng">
                <a:noFill/>
                <a:prstDash val="solid"/>
              </a:ln>
              <a:gradFill flip="none" rotWithShape="1">
                <a:gsLst>
                  <a:gs pos="0">
                    <a:srgbClr val="D9D9D9"/>
                  </a:gs>
                  <a:gs pos="50000">
                    <a:schemeClr val="bg1"/>
                  </a:gs>
                </a:gsLst>
                <a:lin ang="16200000" scaled="1"/>
                <a:tileRect/>
              </a:gradFill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2600"/>
              </a:spcAft>
            </a:pPr>
            <a:r>
              <a:rPr lang="ru-RU" dirty="0" smtClean="0"/>
              <a:t>механизм контроля доступа для платформы интеллектуальные пространства, на примере платформы </a:t>
            </a:r>
            <a:r>
              <a:rPr lang="en-US" dirty="0" smtClean="0"/>
              <a:t>Smart-M3;</a:t>
            </a:r>
          </a:p>
          <a:p>
            <a:pPr>
              <a:spcAft>
                <a:spcPts val="2600"/>
              </a:spcAft>
            </a:pPr>
            <a:r>
              <a:rPr lang="ru-RU" dirty="0" smtClean="0"/>
              <a:t>механизм защиты информации пространства</a:t>
            </a:r>
            <a:r>
              <a:rPr lang="en-US" dirty="0" smtClean="0"/>
              <a:t>;</a:t>
            </a:r>
          </a:p>
          <a:p>
            <a:pPr>
              <a:spcAft>
                <a:spcPts val="2600"/>
              </a:spcAft>
            </a:pPr>
            <a:r>
              <a:rPr lang="ru-RU" dirty="0" smtClean="0"/>
              <a:t>исследование методов информационной безопасности в рамках области </a:t>
            </a:r>
            <a:r>
              <a:rPr lang="ru-RU" dirty="0" smtClean="0"/>
              <a:t>интеллектуальных </a:t>
            </a:r>
            <a:r>
              <a:rPr lang="ru-RU" dirty="0" smtClean="0"/>
              <a:t>пространств</a:t>
            </a:r>
            <a:r>
              <a:rPr lang="en-US" dirty="0" smtClean="0"/>
              <a:t>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2600"/>
              </a:spcAft>
              <a:buNone/>
            </a:pPr>
            <a:r>
              <a:rPr lang="ru-RU" sz="2900" dirty="0" smtClean="0"/>
              <a:t>Цель проекта</a:t>
            </a:r>
          </a:p>
          <a:p>
            <a:pPr>
              <a:spcAft>
                <a:spcPts val="2600"/>
              </a:spcAft>
            </a:pPr>
            <a:r>
              <a:rPr lang="ru-RU" dirty="0" smtClean="0"/>
              <a:t>Разработка модели обеспечения безопасности для сервисной среды, наподобие </a:t>
            </a:r>
            <a:r>
              <a:rPr lang="en-US" dirty="0" smtClean="0"/>
              <a:t>“</a:t>
            </a:r>
            <a:r>
              <a:rPr lang="ru-RU" dirty="0" smtClean="0"/>
              <a:t>интеллектуальное пространство</a:t>
            </a:r>
            <a:r>
              <a:rPr lang="en-US" dirty="0" smtClean="0"/>
              <a:t>”</a:t>
            </a:r>
            <a:r>
              <a:rPr lang="ru-RU" dirty="0" smtClean="0"/>
              <a:t>, алгоритмов контроля доступа и провести тестирование разработанных компонентов в составе одной из существующих платформ ИП </a:t>
            </a:r>
            <a:r>
              <a:rPr lang="en-US" dirty="0" smtClean="0"/>
              <a:t>Smart-M3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spcAft>
                <a:spcPts val="2600"/>
              </a:spcAft>
              <a:buNone/>
            </a:pPr>
            <a:r>
              <a:rPr lang="ru-RU" sz="2900" dirty="0" smtClean="0"/>
              <a:t>Главные задачи проекта</a:t>
            </a:r>
            <a:endParaRPr lang="en-US" sz="2900" dirty="0" smtClean="0"/>
          </a:p>
          <a:p>
            <a:pPr>
              <a:spcAft>
                <a:spcPts val="2600"/>
              </a:spcAft>
            </a:pPr>
            <a:r>
              <a:rPr lang="ru-RU" dirty="0" smtClean="0"/>
              <a:t>Исследование основных моделей и механизмов обеспечения безопасности </a:t>
            </a:r>
            <a:r>
              <a:rPr lang="ru-RU" dirty="0" smtClean="0"/>
              <a:t>ИП; </a:t>
            </a:r>
            <a:r>
              <a:rPr lang="ru-RU" dirty="0" smtClean="0"/>
              <a:t>классификация существующих решений и моделей; классификация методов защиты распределенной информации в гетерогенных средах;</a:t>
            </a:r>
          </a:p>
          <a:p>
            <a:pPr lvl="0"/>
            <a:r>
              <a:rPr lang="ru-RU" dirty="0" smtClean="0"/>
              <a:t>разработка модели обеспечения безопасности для </a:t>
            </a:r>
            <a:r>
              <a:rPr lang="ru-RU" dirty="0" smtClean="0"/>
              <a:t>ИП </a:t>
            </a:r>
            <a:r>
              <a:rPr lang="ru-RU" dirty="0" smtClean="0"/>
              <a:t>(</a:t>
            </a:r>
            <a:r>
              <a:rPr lang="ru-RU" dirty="0" err="1" smtClean="0"/>
              <a:t>Smart</a:t>
            </a:r>
            <a:r>
              <a:rPr lang="ru-RU" dirty="0" smtClean="0"/>
              <a:t> </a:t>
            </a:r>
            <a:r>
              <a:rPr lang="ru-RU" dirty="0" err="1" smtClean="0"/>
              <a:t>Space</a:t>
            </a:r>
            <a:r>
              <a:rPr lang="ru-RU" dirty="0" smtClean="0"/>
              <a:t>);</a:t>
            </a:r>
          </a:p>
          <a:p>
            <a:pPr lvl="0"/>
            <a:r>
              <a:rPr lang="ru-RU" dirty="0" smtClean="0"/>
              <a:t>создание и разработка компонентов модели безопасности для тестовой платформы Smart-M3 и соответствующих алгоритмов на ее основе;</a:t>
            </a:r>
          </a:p>
          <a:p>
            <a:pPr lvl="0"/>
            <a:r>
              <a:rPr lang="ru-RU" dirty="0" smtClean="0"/>
              <a:t>тестирование разработанных компонентов и алгоритмов в составе платформы Smart-M3.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</a:t>
            </a:r>
            <a:r>
              <a:rPr lang="ru-RU" dirty="0" smtClean="0"/>
              <a:t>задачи проекта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4200"/>
              </a:spcAft>
              <a:buNone/>
            </a:pPr>
            <a:r>
              <a:rPr lang="ru-RU" dirty="0" smtClean="0"/>
              <a:t>Инфраструктуры для хранения и извлечения различного рода информации из широкого спектра участников информационного окружения принято называть </a:t>
            </a:r>
            <a:r>
              <a:rPr lang="en-US" dirty="0" smtClean="0"/>
              <a:t>“</a:t>
            </a:r>
            <a:r>
              <a:rPr lang="ru-RU" b="1" i="1" dirty="0" smtClean="0"/>
              <a:t>интеллектуальным пространством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pPr lvl="0">
              <a:spcAft>
                <a:spcPts val="2600"/>
              </a:spcAft>
            </a:pPr>
            <a:r>
              <a:rPr lang="ru-RU" dirty="0" smtClean="0"/>
              <a:t>в</a:t>
            </a:r>
            <a:r>
              <a:rPr lang="ru-RU" dirty="0" smtClean="0"/>
              <a:t>се устройства </a:t>
            </a:r>
            <a:r>
              <a:rPr lang="ru-RU" b="1" dirty="0" smtClean="0"/>
              <a:t>ИП</a:t>
            </a:r>
            <a:r>
              <a:rPr lang="ru-RU" dirty="0" smtClean="0"/>
              <a:t> используют общее представление доступных ресурсов и сервисов</a:t>
            </a:r>
            <a:r>
              <a:rPr lang="en-US" dirty="0" smtClean="0"/>
              <a:t>;</a:t>
            </a:r>
          </a:p>
          <a:p>
            <a:pPr lvl="0">
              <a:spcAft>
                <a:spcPts val="2600"/>
              </a:spcAft>
            </a:pPr>
            <a:r>
              <a:rPr lang="ru-RU" dirty="0" smtClean="0"/>
              <a:t>г</a:t>
            </a:r>
            <a:r>
              <a:rPr lang="ru-RU" dirty="0" smtClean="0"/>
              <a:t>ибкое использование и включение в пространство новых устройств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spcAft>
                <a:spcPts val="2600"/>
              </a:spcAft>
            </a:pPr>
            <a:r>
              <a:rPr lang="ru-RU" dirty="0" smtClean="0"/>
              <a:t>д</a:t>
            </a:r>
            <a:r>
              <a:rPr lang="ru-RU" dirty="0" smtClean="0"/>
              <a:t>оступ к информации и сервисам с любого устройства пространства вне зависимости от их расположения.</a:t>
            </a:r>
          </a:p>
          <a:p>
            <a:pPr lvl="0">
              <a:spcAft>
                <a:spcPts val="2600"/>
              </a:spcAft>
              <a:buNone/>
            </a:pPr>
            <a:r>
              <a:rPr lang="ru-RU" dirty="0" smtClean="0"/>
              <a:t>Основной проблемой обеспечения согласованности устройств является </a:t>
            </a:r>
            <a:r>
              <a:rPr lang="ru-RU" dirty="0" smtClean="0">
                <a:solidFill>
                  <a:srgbClr val="FF0000"/>
                </a:solidFill>
              </a:rPr>
              <a:t>хаотичное</a:t>
            </a:r>
            <a:r>
              <a:rPr lang="ru-RU" dirty="0" smtClean="0"/>
              <a:t> распределение ресурсов устройств.</a:t>
            </a:r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Интеллектуальные пространства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Kaspersky">
      <a:dk1>
        <a:srgbClr val="404040"/>
      </a:dk1>
      <a:lt1>
        <a:sysClr val="window" lastClr="FFFFFF"/>
      </a:lt1>
      <a:dk2>
        <a:srgbClr val="ED2939"/>
      </a:dk2>
      <a:lt2>
        <a:srgbClr val="EEECE1"/>
      </a:lt2>
      <a:accent1>
        <a:srgbClr val="006D55"/>
      </a:accent1>
      <a:accent2>
        <a:srgbClr val="7AB800"/>
      </a:accent2>
      <a:accent3>
        <a:srgbClr val="E98300"/>
      </a:accent3>
      <a:accent4>
        <a:srgbClr val="B11280"/>
      </a:accent4>
      <a:accent5>
        <a:srgbClr val="007AC9"/>
      </a:accent5>
      <a:accent6>
        <a:srgbClr val="002C5F"/>
      </a:accent6>
      <a:hlink>
        <a:srgbClr val="006D55"/>
      </a:hlink>
      <a:folHlink>
        <a:srgbClr val="002C5F"/>
      </a:folHlink>
    </a:clrScheme>
    <a:fontScheme name="Касперский">
      <a:majorFont>
        <a:latin typeface="FranklinGothicMediCondTT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21730</TotalTime>
  <Words>3554</Words>
  <Application>Microsoft Office PowerPoint</Application>
  <PresentationFormat>Экран (4:3)</PresentationFormat>
  <Paragraphs>274</Paragraphs>
  <Slides>33</Slides>
  <Notes>23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FranklinGothicMediCondTT</vt:lpstr>
      <vt:lpstr>Calibri</vt:lpstr>
      <vt:lpstr>Times New Roman</vt:lpstr>
      <vt:lpstr>Franklin Gothic Medium</vt:lpstr>
      <vt:lpstr>Тема Office</vt:lpstr>
      <vt:lpstr>Документ Microsoft Office Visio</vt:lpstr>
      <vt:lpstr>Разработка модели обеспечения безопасности в сервисных средах, наподобие интеллектуальные пространства</vt:lpstr>
      <vt:lpstr>Содержание презентации</vt:lpstr>
      <vt:lpstr>Содержание презентации</vt:lpstr>
      <vt:lpstr>Содержание раздела 7 (список 2 уровня)</vt:lpstr>
      <vt:lpstr>Содержание раздела 7.1 (список 3 уровня)</vt:lpstr>
      <vt:lpstr>Содержание раздела 7.2 (список 3 уровня)</vt:lpstr>
      <vt:lpstr>Мотивация</vt:lpstr>
      <vt:lpstr>Цель и задачи проекта</vt:lpstr>
      <vt:lpstr>Интеллектуальные пространства</vt:lpstr>
      <vt:lpstr>Платформа Smart-M3</vt:lpstr>
      <vt:lpstr>Взгляд на платформу Smart-M3</vt:lpstr>
      <vt:lpstr>Проблемы безопасности в платформе ИП Smart-M3</vt:lpstr>
      <vt:lpstr>Описание модели обеспечения безопасности в ИП</vt:lpstr>
      <vt:lpstr>Создание модели обеспечения безопасности в ИП</vt:lpstr>
      <vt:lpstr>Идентификация и аутентификация клиентов ИП</vt:lpstr>
      <vt:lpstr>Протокол HIP</vt:lpstr>
      <vt:lpstr>HIPL</vt:lpstr>
      <vt:lpstr>Pluggable Authentication Modules</vt:lpstr>
      <vt:lpstr>Авторизация и контроль доступа субъектов ИП</vt:lpstr>
      <vt:lpstr>Дискреционная модель безопасности</vt:lpstr>
      <vt:lpstr>Отображение RDF-графа пространства в виде файловой системы</vt:lpstr>
      <vt:lpstr>Именованные графы</vt:lpstr>
      <vt:lpstr>Онтология ограничения доступа</vt:lpstr>
      <vt:lpstr>Реализация прототипа модели защиты</vt:lpstr>
      <vt:lpstr>Разработка HIP-агента</vt:lpstr>
      <vt:lpstr>Разработка HIP-агента</vt:lpstr>
      <vt:lpstr>Отображение RDF-графа</vt:lpstr>
      <vt:lpstr>Отображение RDF-графа</vt:lpstr>
      <vt:lpstr>Отображение RDF-графа</vt:lpstr>
      <vt:lpstr>Тестирование и анализ характеристик</vt:lpstr>
      <vt:lpstr>Тестирование и анализ характеристик</vt:lpstr>
      <vt:lpstr>Заключение</vt:lpstr>
      <vt:lpstr>Этапы будущей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bazhechkina</dc:creator>
  <cp:lastModifiedBy>host</cp:lastModifiedBy>
  <cp:revision>2183</cp:revision>
  <dcterms:created xsi:type="dcterms:W3CDTF">2011-04-08T08:55:37Z</dcterms:created>
  <dcterms:modified xsi:type="dcterms:W3CDTF">2012-08-16T06:51:35Z</dcterms:modified>
</cp:coreProperties>
</file>