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5" r:id="rId4"/>
    <p:sldId id="260" r:id="rId5"/>
    <p:sldId id="258" r:id="rId6"/>
    <p:sldId id="259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EDB"/>
    <a:srgbClr val="FFE7E5"/>
    <a:srgbClr val="FFCCCC"/>
    <a:srgbClr val="FFFFFF"/>
    <a:srgbClr val="E67F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9" autoAdjust="0"/>
    <p:restoredTop sz="96829" autoAdjust="0"/>
  </p:normalViewPr>
  <p:slideViewPr>
    <p:cSldViewPr>
      <p:cViewPr varScale="1">
        <p:scale>
          <a:sx n="85" d="100"/>
          <a:sy n="85" d="100"/>
        </p:scale>
        <p:origin x="-154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ml\Scrivania\artic%20russi\compare%20(Autosaved)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89750031743075E-2"/>
          <c:y val="2.3847452882921699E-2"/>
          <c:w val="0.93777235182992402"/>
          <c:h val="0.87833461082851405"/>
        </c:manualLayout>
      </c:layout>
      <c:lineChart>
        <c:grouping val="standard"/>
        <c:varyColors val="0"/>
        <c:ser>
          <c:idx val="0"/>
          <c:order val="0"/>
          <c:tx>
            <c:strRef>
              <c:f>'[compare (Autosaved).xls]Foglio1'!$B$3</c:f>
              <c:strCache>
                <c:ptCount val="1"/>
                <c:pt idx="0">
                  <c:v>RedSib on Populated TS</c:v>
                </c:pt>
              </c:strCache>
            </c:strRef>
          </c:tx>
          <c:spPr>
            <a:ln w="12700">
              <a:solidFill>
                <a:schemeClr val="tx1"/>
              </a:solidFill>
              <a:prstDash val="dashDot"/>
            </a:ln>
          </c:spPr>
          <c:marker>
            <c:symbol val="none"/>
          </c:marker>
          <c:cat>
            <c:numRef>
              <c:f>'[compare (Autosaved).xls]Foglio1'!$A$4:$A$104</c:f>
              <c:numCache>
                <c:formatCode>0</c:formatCode>
                <c:ptCount val="10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510</c:v>
                </c:pt>
                <c:pt idx="52">
                  <c:v>520</c:v>
                </c:pt>
                <c:pt idx="53">
                  <c:v>530</c:v>
                </c:pt>
                <c:pt idx="54">
                  <c:v>540</c:v>
                </c:pt>
                <c:pt idx="55">
                  <c:v>550</c:v>
                </c:pt>
                <c:pt idx="56">
                  <c:v>560</c:v>
                </c:pt>
                <c:pt idx="57">
                  <c:v>570</c:v>
                </c:pt>
                <c:pt idx="58">
                  <c:v>580</c:v>
                </c:pt>
                <c:pt idx="59">
                  <c:v>590</c:v>
                </c:pt>
                <c:pt idx="60">
                  <c:v>600</c:v>
                </c:pt>
                <c:pt idx="61">
                  <c:v>610</c:v>
                </c:pt>
                <c:pt idx="62">
                  <c:v>620</c:v>
                </c:pt>
                <c:pt idx="63">
                  <c:v>630</c:v>
                </c:pt>
                <c:pt idx="64">
                  <c:v>640</c:v>
                </c:pt>
                <c:pt idx="65">
                  <c:v>650</c:v>
                </c:pt>
                <c:pt idx="66">
                  <c:v>660</c:v>
                </c:pt>
                <c:pt idx="67">
                  <c:v>670</c:v>
                </c:pt>
                <c:pt idx="68">
                  <c:v>680</c:v>
                </c:pt>
                <c:pt idx="69">
                  <c:v>690</c:v>
                </c:pt>
                <c:pt idx="70">
                  <c:v>700</c:v>
                </c:pt>
                <c:pt idx="71">
                  <c:v>710</c:v>
                </c:pt>
                <c:pt idx="72">
                  <c:v>720</c:v>
                </c:pt>
                <c:pt idx="73">
                  <c:v>730</c:v>
                </c:pt>
                <c:pt idx="74">
                  <c:v>740</c:v>
                </c:pt>
                <c:pt idx="75">
                  <c:v>750</c:v>
                </c:pt>
                <c:pt idx="76">
                  <c:v>760</c:v>
                </c:pt>
                <c:pt idx="77">
                  <c:v>770</c:v>
                </c:pt>
                <c:pt idx="78">
                  <c:v>780</c:v>
                </c:pt>
                <c:pt idx="79">
                  <c:v>790</c:v>
                </c:pt>
                <c:pt idx="80">
                  <c:v>800</c:v>
                </c:pt>
                <c:pt idx="81">
                  <c:v>810</c:v>
                </c:pt>
                <c:pt idx="82">
                  <c:v>820</c:v>
                </c:pt>
                <c:pt idx="83">
                  <c:v>830</c:v>
                </c:pt>
                <c:pt idx="84">
                  <c:v>840</c:v>
                </c:pt>
                <c:pt idx="85">
                  <c:v>850</c:v>
                </c:pt>
                <c:pt idx="86">
                  <c:v>860</c:v>
                </c:pt>
                <c:pt idx="87">
                  <c:v>870</c:v>
                </c:pt>
                <c:pt idx="88">
                  <c:v>880</c:v>
                </c:pt>
                <c:pt idx="89">
                  <c:v>890</c:v>
                </c:pt>
                <c:pt idx="90">
                  <c:v>900</c:v>
                </c:pt>
                <c:pt idx="91">
                  <c:v>910</c:v>
                </c:pt>
                <c:pt idx="92">
                  <c:v>920</c:v>
                </c:pt>
                <c:pt idx="93">
                  <c:v>930</c:v>
                </c:pt>
                <c:pt idx="94">
                  <c:v>940</c:v>
                </c:pt>
                <c:pt idx="95">
                  <c:v>950</c:v>
                </c:pt>
                <c:pt idx="96">
                  <c:v>960</c:v>
                </c:pt>
                <c:pt idx="97">
                  <c:v>970</c:v>
                </c:pt>
                <c:pt idx="98">
                  <c:v>980</c:v>
                </c:pt>
                <c:pt idx="99">
                  <c:v>990</c:v>
                </c:pt>
                <c:pt idx="100">
                  <c:v>1000</c:v>
                </c:pt>
              </c:numCache>
            </c:numRef>
          </c:cat>
          <c:val>
            <c:numRef>
              <c:f>'[compare (Autosaved).xls]Foglio1'!$B$4:$B$104</c:f>
              <c:numCache>
                <c:formatCode>0.0000000</c:formatCode>
                <c:ptCount val="101"/>
                <c:pt idx="0">
                  <c:v>5.80860614777</c:v>
                </c:pt>
                <c:pt idx="1">
                  <c:v>6.11836910248</c:v>
                </c:pt>
                <c:pt idx="2">
                  <c:v>6.4917564392100013</c:v>
                </c:pt>
                <c:pt idx="3">
                  <c:v>6.1174440383899968</c:v>
                </c:pt>
                <c:pt idx="4">
                  <c:v>5.322194099429999</c:v>
                </c:pt>
                <c:pt idx="5">
                  <c:v>6.0947418212900004</c:v>
                </c:pt>
                <c:pt idx="6">
                  <c:v>5.3594446182299977</c:v>
                </c:pt>
                <c:pt idx="7">
                  <c:v>4.5589303970299966</c:v>
                </c:pt>
                <c:pt idx="8">
                  <c:v>4.3335533142099996</c:v>
                </c:pt>
                <c:pt idx="9">
                  <c:v>4.3717575073199981</c:v>
                </c:pt>
                <c:pt idx="10">
                  <c:v>4.3728494644199998</c:v>
                </c:pt>
                <c:pt idx="11">
                  <c:v>4.3714761734000014</c:v>
                </c:pt>
                <c:pt idx="12">
                  <c:v>4.3537998199499981</c:v>
                </c:pt>
                <c:pt idx="13">
                  <c:v>4.3973684310900003</c:v>
                </c:pt>
                <c:pt idx="14">
                  <c:v>4.3765878677399961</c:v>
                </c:pt>
                <c:pt idx="15">
                  <c:v>4.4234466552700002</c:v>
                </c:pt>
                <c:pt idx="16">
                  <c:v>4.5205068588299957</c:v>
                </c:pt>
                <c:pt idx="17">
                  <c:v>4.4123077392600001</c:v>
                </c:pt>
                <c:pt idx="18">
                  <c:v>4.4069242477399966</c:v>
                </c:pt>
                <c:pt idx="19">
                  <c:v>4.43964004517</c:v>
                </c:pt>
                <c:pt idx="20">
                  <c:v>4.5403575897200001</c:v>
                </c:pt>
                <c:pt idx="21">
                  <c:v>4.500350952149998</c:v>
                </c:pt>
                <c:pt idx="22">
                  <c:v>4.5079469680799988</c:v>
                </c:pt>
                <c:pt idx="23">
                  <c:v>4.5572757720899979</c:v>
                </c:pt>
                <c:pt idx="24">
                  <c:v>4.5812273025500003</c:v>
                </c:pt>
                <c:pt idx="25">
                  <c:v>4.652214050289996</c:v>
                </c:pt>
                <c:pt idx="26">
                  <c:v>4.7163391113299999</c:v>
                </c:pt>
                <c:pt idx="27">
                  <c:v>4.7262811660800006</c:v>
                </c:pt>
                <c:pt idx="28">
                  <c:v>4.7570323944099986</c:v>
                </c:pt>
                <c:pt idx="29">
                  <c:v>4.83875274658</c:v>
                </c:pt>
                <c:pt idx="30">
                  <c:v>4.8504638671899967</c:v>
                </c:pt>
                <c:pt idx="31">
                  <c:v>5.2379989623999981</c:v>
                </c:pt>
                <c:pt idx="32">
                  <c:v>5.1230716705299963</c:v>
                </c:pt>
                <c:pt idx="33">
                  <c:v>5.1192617416399999</c:v>
                </c:pt>
                <c:pt idx="34">
                  <c:v>4.9640655517599974</c:v>
                </c:pt>
                <c:pt idx="35">
                  <c:v>5.17589569092</c:v>
                </c:pt>
                <c:pt idx="36">
                  <c:v>5.2095174789399978</c:v>
                </c:pt>
                <c:pt idx="37">
                  <c:v>5.2572727203399996</c:v>
                </c:pt>
                <c:pt idx="38">
                  <c:v>5.32324790955</c:v>
                </c:pt>
                <c:pt idx="39">
                  <c:v>5.4217958450300001</c:v>
                </c:pt>
                <c:pt idx="40">
                  <c:v>5.4763841628999996</c:v>
                </c:pt>
                <c:pt idx="41">
                  <c:v>5.558385848999996</c:v>
                </c:pt>
                <c:pt idx="42">
                  <c:v>5.68001270294</c:v>
                </c:pt>
                <c:pt idx="43">
                  <c:v>5.7870054245000002</c:v>
                </c:pt>
                <c:pt idx="44">
                  <c:v>5.8193445205699978</c:v>
                </c:pt>
                <c:pt idx="45">
                  <c:v>5.8697032928499997</c:v>
                </c:pt>
                <c:pt idx="46">
                  <c:v>5.9985780715899981</c:v>
                </c:pt>
                <c:pt idx="47">
                  <c:v>6.0570240020799977</c:v>
                </c:pt>
                <c:pt idx="48">
                  <c:v>6.0898828506499978</c:v>
                </c:pt>
                <c:pt idx="49">
                  <c:v>6.1795425415</c:v>
                </c:pt>
                <c:pt idx="50">
                  <c:v>6.5830945968599979</c:v>
                </c:pt>
                <c:pt idx="51">
                  <c:v>6.3403129577599957</c:v>
                </c:pt>
                <c:pt idx="52">
                  <c:v>7.2887706756600004</c:v>
                </c:pt>
                <c:pt idx="53">
                  <c:v>6.6453456878699981</c:v>
                </c:pt>
                <c:pt idx="54">
                  <c:v>6.6859340667699962</c:v>
                </c:pt>
                <c:pt idx="55">
                  <c:v>6.670284271239999</c:v>
                </c:pt>
                <c:pt idx="56">
                  <c:v>6.7968940734899981</c:v>
                </c:pt>
                <c:pt idx="57">
                  <c:v>6.8812656402599996</c:v>
                </c:pt>
                <c:pt idx="58">
                  <c:v>6.93760871887</c:v>
                </c:pt>
                <c:pt idx="59">
                  <c:v>7.1138906478899964</c:v>
                </c:pt>
                <c:pt idx="60">
                  <c:v>7.0765733718899986</c:v>
                </c:pt>
                <c:pt idx="61">
                  <c:v>7.2151803970299966</c:v>
                </c:pt>
                <c:pt idx="62">
                  <c:v>7.2618913650500003</c:v>
                </c:pt>
                <c:pt idx="63">
                  <c:v>7.4699640274000014</c:v>
                </c:pt>
                <c:pt idx="64">
                  <c:v>7.4149847030599974</c:v>
                </c:pt>
                <c:pt idx="65">
                  <c:v>7.5632429122899998</c:v>
                </c:pt>
                <c:pt idx="66">
                  <c:v>7.6297712325999987</c:v>
                </c:pt>
                <c:pt idx="67">
                  <c:v>7.7932453155500001</c:v>
                </c:pt>
                <c:pt idx="68">
                  <c:v>7.7620935440099981</c:v>
                </c:pt>
                <c:pt idx="69">
                  <c:v>7.9431772232100002</c:v>
                </c:pt>
                <c:pt idx="70">
                  <c:v>8.1077432632399997</c:v>
                </c:pt>
                <c:pt idx="71">
                  <c:v>9.295315742489997</c:v>
                </c:pt>
                <c:pt idx="72">
                  <c:v>8.0130767822299962</c:v>
                </c:pt>
                <c:pt idx="73">
                  <c:v>8.1433105468699978</c:v>
                </c:pt>
                <c:pt idx="74">
                  <c:v>8.2443952560399971</c:v>
                </c:pt>
                <c:pt idx="75">
                  <c:v>8.4061765670800028</c:v>
                </c:pt>
                <c:pt idx="76">
                  <c:v>8.7456703186000002</c:v>
                </c:pt>
                <c:pt idx="77">
                  <c:v>10.0460863113</c:v>
                </c:pt>
                <c:pt idx="78">
                  <c:v>8.7042188644399978</c:v>
                </c:pt>
                <c:pt idx="79">
                  <c:v>8.5514307022100002</c:v>
                </c:pt>
                <c:pt idx="80">
                  <c:v>8.73596668243</c:v>
                </c:pt>
                <c:pt idx="81">
                  <c:v>9.0075635910000003</c:v>
                </c:pt>
                <c:pt idx="82">
                  <c:v>9.0206623077400003</c:v>
                </c:pt>
                <c:pt idx="83">
                  <c:v>9.129629135130001</c:v>
                </c:pt>
                <c:pt idx="84">
                  <c:v>10.0630092621</c:v>
                </c:pt>
                <c:pt idx="85">
                  <c:v>11.8535423279</c:v>
                </c:pt>
                <c:pt idx="86">
                  <c:v>9.3155813217200052</c:v>
                </c:pt>
                <c:pt idx="87">
                  <c:v>9.2650365829500032</c:v>
                </c:pt>
                <c:pt idx="88">
                  <c:v>9.3299484252900005</c:v>
                </c:pt>
                <c:pt idx="89">
                  <c:v>9.5309925079300015</c:v>
                </c:pt>
                <c:pt idx="90">
                  <c:v>9.7162532806399984</c:v>
                </c:pt>
                <c:pt idx="91">
                  <c:v>9.6158885955799995</c:v>
                </c:pt>
                <c:pt idx="92">
                  <c:v>9.8046016693100011</c:v>
                </c:pt>
                <c:pt idx="93">
                  <c:v>9.7972106933599985</c:v>
                </c:pt>
                <c:pt idx="94">
                  <c:v>9.9867677688600001</c:v>
                </c:pt>
                <c:pt idx="95">
                  <c:v>9.8773717880199978</c:v>
                </c:pt>
                <c:pt idx="96">
                  <c:v>10.1889276505</c:v>
                </c:pt>
                <c:pt idx="97">
                  <c:v>10.3254652023</c:v>
                </c:pt>
                <c:pt idx="98">
                  <c:v>10.380663871799999</c:v>
                </c:pt>
                <c:pt idx="99">
                  <c:v>10.660968303680001</c:v>
                </c:pt>
                <c:pt idx="100">
                  <c:v>10.358061790500001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'[compare (Autosaved).xls]Foglio1'!$E$3</c:f>
              <c:strCache>
                <c:ptCount val="1"/>
                <c:pt idx="0">
                  <c:v>Sib Piglet on Populated TS</c:v>
                </c:pt>
              </c:strCache>
            </c:strRef>
          </c:tx>
          <c:spPr>
            <a:ln w="12700">
              <a:solidFill>
                <a:schemeClr val="tx1"/>
              </a:solidFill>
              <a:prstDash val="dash"/>
            </a:ln>
          </c:spPr>
          <c:marker>
            <c:symbol val="none"/>
          </c:marker>
          <c:cat>
            <c:numRef>
              <c:f>'[compare (Autosaved).xls]Foglio1'!$A$4:$A$104</c:f>
              <c:numCache>
                <c:formatCode>0</c:formatCode>
                <c:ptCount val="10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510</c:v>
                </c:pt>
                <c:pt idx="52">
                  <c:v>520</c:v>
                </c:pt>
                <c:pt idx="53">
                  <c:v>530</c:v>
                </c:pt>
                <c:pt idx="54">
                  <c:v>540</c:v>
                </c:pt>
                <c:pt idx="55">
                  <c:v>550</c:v>
                </c:pt>
                <c:pt idx="56">
                  <c:v>560</c:v>
                </c:pt>
                <c:pt idx="57">
                  <c:v>570</c:v>
                </c:pt>
                <c:pt idx="58">
                  <c:v>580</c:v>
                </c:pt>
                <c:pt idx="59">
                  <c:v>590</c:v>
                </c:pt>
                <c:pt idx="60">
                  <c:v>600</c:v>
                </c:pt>
                <c:pt idx="61">
                  <c:v>610</c:v>
                </c:pt>
                <c:pt idx="62">
                  <c:v>620</c:v>
                </c:pt>
                <c:pt idx="63">
                  <c:v>630</c:v>
                </c:pt>
                <c:pt idx="64">
                  <c:v>640</c:v>
                </c:pt>
                <c:pt idx="65">
                  <c:v>650</c:v>
                </c:pt>
                <c:pt idx="66">
                  <c:v>660</c:v>
                </c:pt>
                <c:pt idx="67">
                  <c:v>670</c:v>
                </c:pt>
                <c:pt idx="68">
                  <c:v>680</c:v>
                </c:pt>
                <c:pt idx="69">
                  <c:v>690</c:v>
                </c:pt>
                <c:pt idx="70">
                  <c:v>700</c:v>
                </c:pt>
                <c:pt idx="71">
                  <c:v>710</c:v>
                </c:pt>
                <c:pt idx="72">
                  <c:v>720</c:v>
                </c:pt>
                <c:pt idx="73">
                  <c:v>730</c:v>
                </c:pt>
                <c:pt idx="74">
                  <c:v>740</c:v>
                </c:pt>
                <c:pt idx="75">
                  <c:v>750</c:v>
                </c:pt>
                <c:pt idx="76">
                  <c:v>760</c:v>
                </c:pt>
                <c:pt idx="77">
                  <c:v>770</c:v>
                </c:pt>
                <c:pt idx="78">
                  <c:v>780</c:v>
                </c:pt>
                <c:pt idx="79">
                  <c:v>790</c:v>
                </c:pt>
                <c:pt idx="80">
                  <c:v>800</c:v>
                </c:pt>
                <c:pt idx="81">
                  <c:v>810</c:v>
                </c:pt>
                <c:pt idx="82">
                  <c:v>820</c:v>
                </c:pt>
                <c:pt idx="83">
                  <c:v>830</c:v>
                </c:pt>
                <c:pt idx="84">
                  <c:v>840</c:v>
                </c:pt>
                <c:pt idx="85">
                  <c:v>850</c:v>
                </c:pt>
                <c:pt idx="86">
                  <c:v>860</c:v>
                </c:pt>
                <c:pt idx="87">
                  <c:v>870</c:v>
                </c:pt>
                <c:pt idx="88">
                  <c:v>880</c:v>
                </c:pt>
                <c:pt idx="89">
                  <c:v>890</c:v>
                </c:pt>
                <c:pt idx="90">
                  <c:v>900</c:v>
                </c:pt>
                <c:pt idx="91">
                  <c:v>910</c:v>
                </c:pt>
                <c:pt idx="92">
                  <c:v>920</c:v>
                </c:pt>
                <c:pt idx="93">
                  <c:v>930</c:v>
                </c:pt>
                <c:pt idx="94">
                  <c:v>940</c:v>
                </c:pt>
                <c:pt idx="95">
                  <c:v>950</c:v>
                </c:pt>
                <c:pt idx="96">
                  <c:v>960</c:v>
                </c:pt>
                <c:pt idx="97">
                  <c:v>970</c:v>
                </c:pt>
                <c:pt idx="98">
                  <c:v>980</c:v>
                </c:pt>
                <c:pt idx="99">
                  <c:v>990</c:v>
                </c:pt>
                <c:pt idx="100">
                  <c:v>1000</c:v>
                </c:pt>
              </c:numCache>
            </c:numRef>
          </c:cat>
          <c:val>
            <c:numRef>
              <c:f>'[compare (Autosaved).xls]Foglio1'!$E$4:$E$104</c:f>
              <c:numCache>
                <c:formatCode>General</c:formatCode>
                <c:ptCount val="101"/>
                <c:pt idx="0">
                  <c:v>8.8964462280300065</c:v>
                </c:pt>
                <c:pt idx="1">
                  <c:v>11.6656303406</c:v>
                </c:pt>
                <c:pt idx="2">
                  <c:v>18.354892730700001</c:v>
                </c:pt>
                <c:pt idx="3">
                  <c:v>24.584770202600001</c:v>
                </c:pt>
                <c:pt idx="4">
                  <c:v>31.071376800500001</c:v>
                </c:pt>
                <c:pt idx="5">
                  <c:v>37.804412841800001</c:v>
                </c:pt>
                <c:pt idx="6">
                  <c:v>48.886394500699993</c:v>
                </c:pt>
                <c:pt idx="7">
                  <c:v>49.005270004300002</c:v>
                </c:pt>
                <c:pt idx="8">
                  <c:v>55.684804916399997</c:v>
                </c:pt>
                <c:pt idx="9">
                  <c:v>62.097167968699999</c:v>
                </c:pt>
                <c:pt idx="10">
                  <c:v>68.077182769800004</c:v>
                </c:pt>
                <c:pt idx="11">
                  <c:v>74.01943206789997</c:v>
                </c:pt>
                <c:pt idx="12">
                  <c:v>80.298757553099946</c:v>
                </c:pt>
                <c:pt idx="13">
                  <c:v>86.309766769399999</c:v>
                </c:pt>
                <c:pt idx="14">
                  <c:v>92.672443389899954</c:v>
                </c:pt>
                <c:pt idx="15">
                  <c:v>98.47078323359996</c:v>
                </c:pt>
                <c:pt idx="16">
                  <c:v>106.450176239</c:v>
                </c:pt>
                <c:pt idx="17">
                  <c:v>112.57734298699999</c:v>
                </c:pt>
                <c:pt idx="18">
                  <c:v>118.004798889</c:v>
                </c:pt>
                <c:pt idx="19">
                  <c:v>124.162960052</c:v>
                </c:pt>
                <c:pt idx="20">
                  <c:v>130.580759048</c:v>
                </c:pt>
                <c:pt idx="21">
                  <c:v>136.69538497900001</c:v>
                </c:pt>
                <c:pt idx="22">
                  <c:v>143.38140487699999</c:v>
                </c:pt>
                <c:pt idx="23">
                  <c:v>149.372577667</c:v>
                </c:pt>
                <c:pt idx="24">
                  <c:v>156.00385665900001</c:v>
                </c:pt>
                <c:pt idx="25">
                  <c:v>165.09156227099999</c:v>
                </c:pt>
                <c:pt idx="26">
                  <c:v>168.17564964300001</c:v>
                </c:pt>
                <c:pt idx="27">
                  <c:v>173.866224289</c:v>
                </c:pt>
                <c:pt idx="28">
                  <c:v>180.37939071700001</c:v>
                </c:pt>
                <c:pt idx="29">
                  <c:v>185.818147659</c:v>
                </c:pt>
                <c:pt idx="30">
                  <c:v>191.65778160100001</c:v>
                </c:pt>
                <c:pt idx="31">
                  <c:v>200.52957534800001</c:v>
                </c:pt>
                <c:pt idx="32">
                  <c:v>205.30872345</c:v>
                </c:pt>
                <c:pt idx="33">
                  <c:v>210.494184494</c:v>
                </c:pt>
                <c:pt idx="34">
                  <c:v>219.05455589300001</c:v>
                </c:pt>
                <c:pt idx="35">
                  <c:v>222.81942367600001</c:v>
                </c:pt>
                <c:pt idx="36">
                  <c:v>228.55725288400001</c:v>
                </c:pt>
                <c:pt idx="37">
                  <c:v>235.40587425199999</c:v>
                </c:pt>
                <c:pt idx="38">
                  <c:v>241.53494834899999</c:v>
                </c:pt>
                <c:pt idx="39">
                  <c:v>248.018169403</c:v>
                </c:pt>
                <c:pt idx="40">
                  <c:v>253.34930419899999</c:v>
                </c:pt>
                <c:pt idx="41">
                  <c:v>259.09442901599999</c:v>
                </c:pt>
                <c:pt idx="42">
                  <c:v>265.82703590399979</c:v>
                </c:pt>
                <c:pt idx="43">
                  <c:v>270.96853256199978</c:v>
                </c:pt>
                <c:pt idx="44">
                  <c:v>278.30390930200002</c:v>
                </c:pt>
                <c:pt idx="45">
                  <c:v>285.46719551099977</c:v>
                </c:pt>
                <c:pt idx="46">
                  <c:v>289.54157829299982</c:v>
                </c:pt>
                <c:pt idx="47">
                  <c:v>300.42638778699978</c:v>
                </c:pt>
                <c:pt idx="48">
                  <c:v>304.58073615999979</c:v>
                </c:pt>
                <c:pt idx="49">
                  <c:v>312.08777427699982</c:v>
                </c:pt>
                <c:pt idx="50">
                  <c:v>317.09170341499981</c:v>
                </c:pt>
                <c:pt idx="51">
                  <c:v>325.42500495899992</c:v>
                </c:pt>
                <c:pt idx="52">
                  <c:v>328.75342369100002</c:v>
                </c:pt>
                <c:pt idx="53">
                  <c:v>333.77957344099991</c:v>
                </c:pt>
                <c:pt idx="54">
                  <c:v>342.23508834799981</c:v>
                </c:pt>
                <c:pt idx="55">
                  <c:v>348.64382743800002</c:v>
                </c:pt>
                <c:pt idx="56">
                  <c:v>354.50453758200001</c:v>
                </c:pt>
                <c:pt idx="57">
                  <c:v>360.57562828099992</c:v>
                </c:pt>
                <c:pt idx="58">
                  <c:v>368.39461326599991</c:v>
                </c:pt>
                <c:pt idx="59">
                  <c:v>376.08695030199982</c:v>
                </c:pt>
                <c:pt idx="60">
                  <c:v>390.04759788500002</c:v>
                </c:pt>
                <c:pt idx="61">
                  <c:v>387.53094673200002</c:v>
                </c:pt>
                <c:pt idx="62">
                  <c:v>408.35757255599998</c:v>
                </c:pt>
                <c:pt idx="63">
                  <c:v>422.90019989000001</c:v>
                </c:pt>
                <c:pt idx="64">
                  <c:v>428.19309234600001</c:v>
                </c:pt>
                <c:pt idx="65">
                  <c:v>418.30387115500002</c:v>
                </c:pt>
                <c:pt idx="66">
                  <c:v>429.37703132600001</c:v>
                </c:pt>
                <c:pt idx="67">
                  <c:v>436.91287040700001</c:v>
                </c:pt>
                <c:pt idx="68">
                  <c:v>428.74507904099983</c:v>
                </c:pt>
                <c:pt idx="69">
                  <c:v>435.70346832299992</c:v>
                </c:pt>
                <c:pt idx="70">
                  <c:v>452.447986603</c:v>
                </c:pt>
                <c:pt idx="71">
                  <c:v>450.71954727199977</c:v>
                </c:pt>
                <c:pt idx="72">
                  <c:v>456.78205490099981</c:v>
                </c:pt>
                <c:pt idx="73">
                  <c:v>459.37380790700001</c:v>
                </c:pt>
                <c:pt idx="74">
                  <c:v>478.38773727400002</c:v>
                </c:pt>
                <c:pt idx="75">
                  <c:v>473.92287254299981</c:v>
                </c:pt>
                <c:pt idx="76">
                  <c:v>478.629922867</c:v>
                </c:pt>
                <c:pt idx="77">
                  <c:v>487.78576850899998</c:v>
                </c:pt>
                <c:pt idx="78">
                  <c:v>494.182825089</c:v>
                </c:pt>
                <c:pt idx="79">
                  <c:v>501.40881538399992</c:v>
                </c:pt>
                <c:pt idx="80">
                  <c:v>506.62961006199998</c:v>
                </c:pt>
                <c:pt idx="81">
                  <c:v>514.96777534500006</c:v>
                </c:pt>
                <c:pt idx="82">
                  <c:v>519.0019607539997</c:v>
                </c:pt>
                <c:pt idx="83">
                  <c:v>539.73803520199999</c:v>
                </c:pt>
                <c:pt idx="84">
                  <c:v>533.47592353799996</c:v>
                </c:pt>
                <c:pt idx="85">
                  <c:v>556.02688789399974</c:v>
                </c:pt>
                <c:pt idx="86">
                  <c:v>548.22840690600003</c:v>
                </c:pt>
                <c:pt idx="87">
                  <c:v>552.34389305100001</c:v>
                </c:pt>
                <c:pt idx="88">
                  <c:v>563.37180137600001</c:v>
                </c:pt>
                <c:pt idx="89">
                  <c:v>564.04500007599972</c:v>
                </c:pt>
                <c:pt idx="90">
                  <c:v>570.04423141499979</c:v>
                </c:pt>
                <c:pt idx="91">
                  <c:v>592.83909797700005</c:v>
                </c:pt>
                <c:pt idx="92">
                  <c:v>585.69097518900003</c:v>
                </c:pt>
                <c:pt idx="93">
                  <c:v>614.46223258999976</c:v>
                </c:pt>
                <c:pt idx="94">
                  <c:v>618.4291934969998</c:v>
                </c:pt>
                <c:pt idx="95">
                  <c:v>615.219211578</c:v>
                </c:pt>
                <c:pt idx="96">
                  <c:v>605.57508468599997</c:v>
                </c:pt>
                <c:pt idx="97">
                  <c:v>628.00478935199999</c:v>
                </c:pt>
                <c:pt idx="98">
                  <c:v>617.55681037900001</c:v>
                </c:pt>
                <c:pt idx="99">
                  <c:v>626.98960304299999</c:v>
                </c:pt>
                <c:pt idx="100">
                  <c:v>627.12283134500001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'[compare (Autosaved).xls]Foglio1'!$C$3</c:f>
              <c:strCache>
                <c:ptCount val="1"/>
                <c:pt idx="0">
                  <c:v>RedSib on Empty TS</c:v>
                </c:pt>
              </c:strCache>
            </c:strRef>
          </c:tx>
          <c:spPr>
            <a:ln w="12700">
              <a:solidFill>
                <a:schemeClr val="tx1"/>
              </a:solidFill>
              <a:prstDash val="solid"/>
            </a:ln>
          </c:spPr>
          <c:marker>
            <c:symbol val="none"/>
          </c:marker>
          <c:val>
            <c:numRef>
              <c:f>'[compare (Autosaved).xls]Foglio1'!$C$4:$C$104</c:f>
              <c:numCache>
                <c:formatCode>General</c:formatCode>
                <c:ptCount val="101"/>
                <c:pt idx="0">
                  <c:v>5.9030055999800002</c:v>
                </c:pt>
                <c:pt idx="1">
                  <c:v>6.213235855099998</c:v>
                </c:pt>
                <c:pt idx="2">
                  <c:v>5.8283329009999978</c:v>
                </c:pt>
                <c:pt idx="3">
                  <c:v>6.8074226379399976</c:v>
                </c:pt>
                <c:pt idx="4">
                  <c:v>7.5452327728300004</c:v>
                </c:pt>
                <c:pt idx="5">
                  <c:v>7.3048114776599959</c:v>
                </c:pt>
                <c:pt idx="6">
                  <c:v>4.8991680145299998</c:v>
                </c:pt>
                <c:pt idx="7">
                  <c:v>7.6858520507799977</c:v>
                </c:pt>
                <c:pt idx="8">
                  <c:v>7.74564743042</c:v>
                </c:pt>
                <c:pt idx="9">
                  <c:v>5.1266193389899977</c:v>
                </c:pt>
                <c:pt idx="10">
                  <c:v>4.98895645142</c:v>
                </c:pt>
                <c:pt idx="11">
                  <c:v>7.1936130523699982</c:v>
                </c:pt>
                <c:pt idx="12">
                  <c:v>7.0660114288299978</c:v>
                </c:pt>
                <c:pt idx="13">
                  <c:v>5.0725936889600014</c:v>
                </c:pt>
                <c:pt idx="14">
                  <c:v>5.0267696380600002</c:v>
                </c:pt>
                <c:pt idx="15">
                  <c:v>5.0915241241500002</c:v>
                </c:pt>
                <c:pt idx="16">
                  <c:v>5.103969573969998</c:v>
                </c:pt>
                <c:pt idx="17">
                  <c:v>5.1054954528799978</c:v>
                </c:pt>
                <c:pt idx="18">
                  <c:v>5.0832271575900014</c:v>
                </c:pt>
                <c:pt idx="19">
                  <c:v>5.0535202026399979</c:v>
                </c:pt>
                <c:pt idx="20">
                  <c:v>5.104923248289996</c:v>
                </c:pt>
                <c:pt idx="21">
                  <c:v>5.2519798278799996</c:v>
                </c:pt>
                <c:pt idx="22">
                  <c:v>5.1579952239999969</c:v>
                </c:pt>
                <c:pt idx="23">
                  <c:v>5.1852226257299998</c:v>
                </c:pt>
                <c:pt idx="24">
                  <c:v>5.2281856536899989</c:v>
                </c:pt>
                <c:pt idx="25">
                  <c:v>5.2769660949699997</c:v>
                </c:pt>
                <c:pt idx="26">
                  <c:v>5.3435802459699966</c:v>
                </c:pt>
                <c:pt idx="27">
                  <c:v>5.3203105926499976</c:v>
                </c:pt>
                <c:pt idx="28">
                  <c:v>5.3591251373299977</c:v>
                </c:pt>
                <c:pt idx="29">
                  <c:v>5.6224346160899961</c:v>
                </c:pt>
                <c:pt idx="30">
                  <c:v>5.3352355957000004</c:v>
                </c:pt>
                <c:pt idx="31">
                  <c:v>5.5980205535899978</c:v>
                </c:pt>
                <c:pt idx="32">
                  <c:v>5.5188179016099967</c:v>
                </c:pt>
                <c:pt idx="33">
                  <c:v>5.6698322296099963</c:v>
                </c:pt>
                <c:pt idx="34">
                  <c:v>5.7038307189899982</c:v>
                </c:pt>
                <c:pt idx="35">
                  <c:v>5.6532382965099996</c:v>
                </c:pt>
                <c:pt idx="36">
                  <c:v>5.724430084229998</c:v>
                </c:pt>
                <c:pt idx="37">
                  <c:v>5.7598114013699986</c:v>
                </c:pt>
                <c:pt idx="38">
                  <c:v>5.7706356048600007</c:v>
                </c:pt>
                <c:pt idx="39">
                  <c:v>5.8667659759499982</c:v>
                </c:pt>
                <c:pt idx="40">
                  <c:v>10.5944633484</c:v>
                </c:pt>
                <c:pt idx="41">
                  <c:v>6.0448169708299968</c:v>
                </c:pt>
                <c:pt idx="42">
                  <c:v>6.1170101165799968</c:v>
                </c:pt>
                <c:pt idx="43">
                  <c:v>6.2304019928000001</c:v>
                </c:pt>
                <c:pt idx="44">
                  <c:v>6.3260078430199966</c:v>
                </c:pt>
                <c:pt idx="45">
                  <c:v>6.3119888305699963</c:v>
                </c:pt>
                <c:pt idx="46">
                  <c:v>6.46867752075</c:v>
                </c:pt>
                <c:pt idx="47">
                  <c:v>6.5289974212599979</c:v>
                </c:pt>
                <c:pt idx="48">
                  <c:v>6.5478324890100001</c:v>
                </c:pt>
                <c:pt idx="49">
                  <c:v>5.8512210845900032</c:v>
                </c:pt>
                <c:pt idx="50">
                  <c:v>6.63003921509</c:v>
                </c:pt>
                <c:pt idx="51">
                  <c:v>6.5519809722899973</c:v>
                </c:pt>
                <c:pt idx="52">
                  <c:v>7.0368289947499996</c:v>
                </c:pt>
                <c:pt idx="53">
                  <c:v>6.9100379943800014</c:v>
                </c:pt>
                <c:pt idx="54">
                  <c:v>6.9379329681399966</c:v>
                </c:pt>
                <c:pt idx="55">
                  <c:v>7.0244312286399957</c:v>
                </c:pt>
                <c:pt idx="56">
                  <c:v>7.0847511291499981</c:v>
                </c:pt>
                <c:pt idx="57">
                  <c:v>7.1625709533699968</c:v>
                </c:pt>
                <c:pt idx="58">
                  <c:v>7.1365833282500004</c:v>
                </c:pt>
                <c:pt idx="59">
                  <c:v>7.2775840759299966</c:v>
                </c:pt>
                <c:pt idx="60">
                  <c:v>7.3698043823199981</c:v>
                </c:pt>
                <c:pt idx="61">
                  <c:v>7.6245784759499964</c:v>
                </c:pt>
                <c:pt idx="62">
                  <c:v>10.8257770538</c:v>
                </c:pt>
                <c:pt idx="63">
                  <c:v>7.5798511505099997</c:v>
                </c:pt>
                <c:pt idx="64">
                  <c:v>7.4917793273899997</c:v>
                </c:pt>
                <c:pt idx="65">
                  <c:v>7.5393676757800003</c:v>
                </c:pt>
                <c:pt idx="66">
                  <c:v>7.7577590942399999</c:v>
                </c:pt>
                <c:pt idx="67">
                  <c:v>7.7707767486600003</c:v>
                </c:pt>
                <c:pt idx="68">
                  <c:v>7.8506469726600008</c:v>
                </c:pt>
                <c:pt idx="69">
                  <c:v>8.01682472229</c:v>
                </c:pt>
                <c:pt idx="70">
                  <c:v>8.0329895019500004</c:v>
                </c:pt>
                <c:pt idx="71">
                  <c:v>7.9768180847200032</c:v>
                </c:pt>
                <c:pt idx="72">
                  <c:v>8.0956459045400049</c:v>
                </c:pt>
                <c:pt idx="73">
                  <c:v>8.166456222530007</c:v>
                </c:pt>
                <c:pt idx="74">
                  <c:v>8.3081722259500008</c:v>
                </c:pt>
                <c:pt idx="75">
                  <c:v>8.0315589904800007</c:v>
                </c:pt>
                <c:pt idx="76">
                  <c:v>8.6375236511199986</c:v>
                </c:pt>
                <c:pt idx="77">
                  <c:v>8.4445476532000008</c:v>
                </c:pt>
                <c:pt idx="78">
                  <c:v>8.2977771758999985</c:v>
                </c:pt>
                <c:pt idx="79">
                  <c:v>8.7817668914800002</c:v>
                </c:pt>
                <c:pt idx="80">
                  <c:v>8.7538242340100023</c:v>
                </c:pt>
                <c:pt idx="81">
                  <c:v>8.8358402252200001</c:v>
                </c:pt>
                <c:pt idx="82">
                  <c:v>8.9112758636499976</c:v>
                </c:pt>
                <c:pt idx="83">
                  <c:v>8.9819908142100005</c:v>
                </c:pt>
                <c:pt idx="84">
                  <c:v>8.9935779571500003</c:v>
                </c:pt>
                <c:pt idx="85">
                  <c:v>9.039402008060005</c:v>
                </c:pt>
                <c:pt idx="86">
                  <c:v>9.3841552734399993</c:v>
                </c:pt>
                <c:pt idx="87">
                  <c:v>9.432411193850001</c:v>
                </c:pt>
                <c:pt idx="88">
                  <c:v>9.2828273773200003</c:v>
                </c:pt>
                <c:pt idx="89">
                  <c:v>9.3482017517099969</c:v>
                </c:pt>
                <c:pt idx="90">
                  <c:v>9.4581604003899962</c:v>
                </c:pt>
                <c:pt idx="91">
                  <c:v>9.2755794525100015</c:v>
                </c:pt>
                <c:pt idx="92">
                  <c:v>9.4979763030999997</c:v>
                </c:pt>
                <c:pt idx="93">
                  <c:v>17.98019409179998</c:v>
                </c:pt>
                <c:pt idx="94">
                  <c:v>11.373128891</c:v>
                </c:pt>
                <c:pt idx="95">
                  <c:v>14.892244338999999</c:v>
                </c:pt>
                <c:pt idx="96">
                  <c:v>23.915481567400001</c:v>
                </c:pt>
                <c:pt idx="97">
                  <c:v>21.152830123899999</c:v>
                </c:pt>
                <c:pt idx="98">
                  <c:v>9.8549842834500012</c:v>
                </c:pt>
                <c:pt idx="99">
                  <c:v>9.9853992462200001</c:v>
                </c:pt>
                <c:pt idx="100">
                  <c:v>10.268354415899999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'[compare (Autosaved).xls]Foglio1'!$F$3</c:f>
              <c:strCache>
                <c:ptCount val="1"/>
                <c:pt idx="0">
                  <c:v>Sib Piglet on Empty TS</c:v>
                </c:pt>
              </c:strCache>
            </c:strRef>
          </c:tx>
          <c:spPr>
            <a:ln w="12700">
              <a:solidFill>
                <a:schemeClr val="tx1"/>
              </a:solidFill>
              <a:prstDash val="sysDot"/>
            </a:ln>
          </c:spPr>
          <c:marker>
            <c:symbol val="none"/>
          </c:marker>
          <c:val>
            <c:numRef>
              <c:f>'[compare (Autosaved).xls]Foglio1'!$F$4:$F$104</c:f>
              <c:numCache>
                <c:formatCode>General</c:formatCode>
                <c:ptCount val="101"/>
                <c:pt idx="0">
                  <c:v>8.6799144744900012</c:v>
                </c:pt>
                <c:pt idx="1">
                  <c:v>11.229991912799999</c:v>
                </c:pt>
                <c:pt idx="2">
                  <c:v>16.9357776642</c:v>
                </c:pt>
                <c:pt idx="3">
                  <c:v>23.022985458400001</c:v>
                </c:pt>
                <c:pt idx="4">
                  <c:v>29.089975357099998</c:v>
                </c:pt>
                <c:pt idx="5">
                  <c:v>34.998226165799998</c:v>
                </c:pt>
                <c:pt idx="6">
                  <c:v>40.965414047200007</c:v>
                </c:pt>
                <c:pt idx="7">
                  <c:v>47.1097946167</c:v>
                </c:pt>
                <c:pt idx="8">
                  <c:v>52.9456138611</c:v>
                </c:pt>
                <c:pt idx="9">
                  <c:v>58.762216567999999</c:v>
                </c:pt>
                <c:pt idx="10">
                  <c:v>65.412855148299982</c:v>
                </c:pt>
                <c:pt idx="11">
                  <c:v>71.142148971599951</c:v>
                </c:pt>
                <c:pt idx="12">
                  <c:v>76.672792434699929</c:v>
                </c:pt>
                <c:pt idx="13">
                  <c:v>83.15162658689998</c:v>
                </c:pt>
                <c:pt idx="14">
                  <c:v>88.603210449200006</c:v>
                </c:pt>
                <c:pt idx="15">
                  <c:v>102.071180344</c:v>
                </c:pt>
                <c:pt idx="16">
                  <c:v>108.24997901899999</c:v>
                </c:pt>
                <c:pt idx="17">
                  <c:v>116.666603088</c:v>
                </c:pt>
                <c:pt idx="18">
                  <c:v>121.86882018999999</c:v>
                </c:pt>
                <c:pt idx="19">
                  <c:v>121.891975403</c:v>
                </c:pt>
                <c:pt idx="20">
                  <c:v>125.764131546</c:v>
                </c:pt>
                <c:pt idx="21">
                  <c:v>138.67655754099999</c:v>
                </c:pt>
                <c:pt idx="22">
                  <c:v>139.435815811</c:v>
                </c:pt>
                <c:pt idx="23">
                  <c:v>143.445253372</c:v>
                </c:pt>
                <c:pt idx="24">
                  <c:v>153.554391861</c:v>
                </c:pt>
                <c:pt idx="25">
                  <c:v>154.81996536299999</c:v>
                </c:pt>
                <c:pt idx="26">
                  <c:v>161.49063110399999</c:v>
                </c:pt>
                <c:pt idx="27">
                  <c:v>170.06351470899989</c:v>
                </c:pt>
                <c:pt idx="28">
                  <c:v>174.728193283</c:v>
                </c:pt>
                <c:pt idx="29">
                  <c:v>180.28607368499999</c:v>
                </c:pt>
                <c:pt idx="30">
                  <c:v>188.676404953</c:v>
                </c:pt>
                <c:pt idx="31">
                  <c:v>190.39335250900001</c:v>
                </c:pt>
                <c:pt idx="32">
                  <c:v>200.32324790999999</c:v>
                </c:pt>
                <c:pt idx="33">
                  <c:v>206.035375595</c:v>
                </c:pt>
                <c:pt idx="34">
                  <c:v>211.615228653</c:v>
                </c:pt>
                <c:pt idx="35">
                  <c:v>216.841173172</c:v>
                </c:pt>
                <c:pt idx="36">
                  <c:v>221.09041214000001</c:v>
                </c:pt>
                <c:pt idx="37">
                  <c:v>230.95703125</c:v>
                </c:pt>
                <c:pt idx="38">
                  <c:v>231.479549408</c:v>
                </c:pt>
                <c:pt idx="39">
                  <c:v>237.57915496800001</c:v>
                </c:pt>
                <c:pt idx="40">
                  <c:v>243.52116584800001</c:v>
                </c:pt>
                <c:pt idx="41">
                  <c:v>253.48005294800001</c:v>
                </c:pt>
                <c:pt idx="42">
                  <c:v>264.85819816599991</c:v>
                </c:pt>
                <c:pt idx="43">
                  <c:v>266.24317169199998</c:v>
                </c:pt>
                <c:pt idx="44">
                  <c:v>273.03876876799978</c:v>
                </c:pt>
                <c:pt idx="45">
                  <c:v>278.17802429199998</c:v>
                </c:pt>
                <c:pt idx="46">
                  <c:v>285.00204086299999</c:v>
                </c:pt>
                <c:pt idx="47">
                  <c:v>289.18519020099978</c:v>
                </c:pt>
                <c:pt idx="48">
                  <c:v>294.99559402499978</c:v>
                </c:pt>
                <c:pt idx="49">
                  <c:v>300.96106529199977</c:v>
                </c:pt>
                <c:pt idx="50">
                  <c:v>313.863706589</c:v>
                </c:pt>
                <c:pt idx="51">
                  <c:v>311.90280914300001</c:v>
                </c:pt>
                <c:pt idx="52">
                  <c:v>325.12345313999998</c:v>
                </c:pt>
                <c:pt idx="53">
                  <c:v>324.50747489899999</c:v>
                </c:pt>
                <c:pt idx="54">
                  <c:v>331.42728805499979</c:v>
                </c:pt>
                <c:pt idx="55">
                  <c:v>346.50359153699992</c:v>
                </c:pt>
                <c:pt idx="56">
                  <c:v>352.014827728</c:v>
                </c:pt>
                <c:pt idx="57">
                  <c:v>349.42398071299982</c:v>
                </c:pt>
                <c:pt idx="58">
                  <c:v>356.86721801799979</c:v>
                </c:pt>
                <c:pt idx="59">
                  <c:v>358.93578529399991</c:v>
                </c:pt>
                <c:pt idx="60">
                  <c:v>365.43860435499982</c:v>
                </c:pt>
                <c:pt idx="61">
                  <c:v>370.587491989</c:v>
                </c:pt>
                <c:pt idx="62">
                  <c:v>374.91407394399982</c:v>
                </c:pt>
                <c:pt idx="63">
                  <c:v>379.42862510699979</c:v>
                </c:pt>
                <c:pt idx="64">
                  <c:v>385.04800796500001</c:v>
                </c:pt>
                <c:pt idx="65">
                  <c:v>396.30155563400001</c:v>
                </c:pt>
                <c:pt idx="66">
                  <c:v>404.85911369299993</c:v>
                </c:pt>
                <c:pt idx="67">
                  <c:v>408.47258567799992</c:v>
                </c:pt>
                <c:pt idx="68">
                  <c:v>407.84077644299981</c:v>
                </c:pt>
                <c:pt idx="69">
                  <c:v>415.115594864</c:v>
                </c:pt>
                <c:pt idx="70">
                  <c:v>424.36757087699999</c:v>
                </c:pt>
                <c:pt idx="71">
                  <c:v>443.54963302599998</c:v>
                </c:pt>
                <c:pt idx="72">
                  <c:v>435.98670959499992</c:v>
                </c:pt>
                <c:pt idx="73">
                  <c:v>441.94402694699983</c:v>
                </c:pt>
                <c:pt idx="74">
                  <c:v>450.36454200700001</c:v>
                </c:pt>
                <c:pt idx="75">
                  <c:v>454.05616760300001</c:v>
                </c:pt>
                <c:pt idx="76">
                  <c:v>455.63354492199983</c:v>
                </c:pt>
                <c:pt idx="77">
                  <c:v>482.81183242799978</c:v>
                </c:pt>
                <c:pt idx="78">
                  <c:v>479.62999343899992</c:v>
                </c:pt>
                <c:pt idx="79">
                  <c:v>481.58760070799991</c:v>
                </c:pt>
                <c:pt idx="80">
                  <c:v>500.64935684199992</c:v>
                </c:pt>
                <c:pt idx="81">
                  <c:v>494.72150802599992</c:v>
                </c:pt>
                <c:pt idx="82">
                  <c:v>492.82274246199978</c:v>
                </c:pt>
                <c:pt idx="83">
                  <c:v>501.54995918300011</c:v>
                </c:pt>
                <c:pt idx="84">
                  <c:v>506.718826294</c:v>
                </c:pt>
                <c:pt idx="85">
                  <c:v>512.49122619599939</c:v>
                </c:pt>
                <c:pt idx="86">
                  <c:v>517.6223754880001</c:v>
                </c:pt>
                <c:pt idx="87">
                  <c:v>540.75522422800009</c:v>
                </c:pt>
                <c:pt idx="88">
                  <c:v>546.76758766199998</c:v>
                </c:pt>
                <c:pt idx="89">
                  <c:v>542.19876289400008</c:v>
                </c:pt>
                <c:pt idx="90">
                  <c:v>547.46780395499979</c:v>
                </c:pt>
                <c:pt idx="91">
                  <c:v>552.42700576799996</c:v>
                </c:pt>
                <c:pt idx="92">
                  <c:v>560.34898757899998</c:v>
                </c:pt>
                <c:pt idx="93">
                  <c:v>567.88516044599976</c:v>
                </c:pt>
                <c:pt idx="94">
                  <c:v>561.28816604600001</c:v>
                </c:pt>
                <c:pt idx="95">
                  <c:v>569.17834281900002</c:v>
                </c:pt>
                <c:pt idx="96">
                  <c:v>597.92480468700001</c:v>
                </c:pt>
                <c:pt idx="97">
                  <c:v>588.64717483499976</c:v>
                </c:pt>
                <c:pt idx="98">
                  <c:v>592.95172691299979</c:v>
                </c:pt>
                <c:pt idx="99">
                  <c:v>603.11880111699998</c:v>
                </c:pt>
                <c:pt idx="100">
                  <c:v>607.79004096999995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0393728"/>
        <c:axId val="120595584"/>
      </c:lineChart>
      <c:catAx>
        <c:axId val="120393728"/>
        <c:scaling>
          <c:orientation val="minMax"/>
        </c:scaling>
        <c:delete val="0"/>
        <c:axPos val="b"/>
        <c:numFmt formatCode="0" sourceLinked="1"/>
        <c:majorTickMark val="out"/>
        <c:minorTickMark val="none"/>
        <c:tickLblPos val="nextTo"/>
        <c:crossAx val="120595584"/>
        <c:crosses val="autoZero"/>
        <c:auto val="1"/>
        <c:lblAlgn val="ctr"/>
        <c:lblOffset val="10"/>
        <c:tickLblSkip val="10"/>
        <c:tickMarkSkip val="10"/>
        <c:noMultiLvlLbl val="0"/>
      </c:catAx>
      <c:valAx>
        <c:axId val="120595584"/>
        <c:scaling>
          <c:orientation val="minMax"/>
          <c:max val="650"/>
        </c:scaling>
        <c:delete val="0"/>
        <c:axPos val="l"/>
        <c:majorGridlines/>
        <c:numFmt formatCode="0" sourceLinked="0"/>
        <c:majorTickMark val="out"/>
        <c:minorTickMark val="none"/>
        <c:tickLblPos val="nextTo"/>
        <c:crossAx val="120393728"/>
        <c:crosses val="autoZero"/>
        <c:crossBetween val="between"/>
        <c:majorUnit val="50"/>
      </c:valAx>
    </c:plotArea>
    <c:legend>
      <c:legendPos val="r"/>
      <c:layout>
        <c:manualLayout>
          <c:xMode val="edge"/>
          <c:yMode val="edge"/>
          <c:x val="6.8875819246566411E-2"/>
          <c:y val="5.2417601560866903E-2"/>
          <c:w val="0.30590025686191252"/>
          <c:h val="0.28693153160799401"/>
        </c:manualLayout>
      </c:layout>
      <c:overlay val="0"/>
      <c:spPr>
        <a:solidFill>
          <a:srgbClr val="FFDEDB"/>
        </a:solidFill>
        <a:ln>
          <a:solidFill>
            <a:schemeClr val="tx1"/>
          </a:solidFill>
        </a:ln>
      </c:spPr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600">
          <a:latin typeface="Times New Roman" pitchFamily="18" charset="0"/>
          <a:cs typeface="Times New Roman" pitchFamily="18" charset="0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2D3AF-B937-4C06-8B5C-9509A4B28D48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5F626-5107-40C9-B7C6-BA3A699D2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80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5F626-5107-40C9-B7C6-BA3A699D28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76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5F626-5107-40C9-B7C6-BA3A699D28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74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5F626-5107-40C9-B7C6-BA3A699D28A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13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5F626-5107-40C9-B7C6-BA3A699D28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81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5F626-5107-40C9-B7C6-BA3A699D28A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86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DE477-F481-49EF-9C40-5D8D3388FB2B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91C5F-8267-477B-B234-EC98C9E9F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39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DE477-F481-49EF-9C40-5D8D3388FB2B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91C5F-8267-477B-B234-EC98C9E9F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74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DE477-F481-49EF-9C40-5D8D3388FB2B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91C5F-8267-477B-B234-EC98C9E9F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7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DE477-F481-49EF-9C40-5D8D3388FB2B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91C5F-8267-477B-B234-EC98C9E9F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34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DE477-F481-49EF-9C40-5D8D3388FB2B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91C5F-8267-477B-B234-EC98C9E9F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38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DE477-F481-49EF-9C40-5D8D3388FB2B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91C5F-8267-477B-B234-EC98C9E9F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23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DE477-F481-49EF-9C40-5D8D3388FB2B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91C5F-8267-477B-B234-EC98C9E9F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60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DE477-F481-49EF-9C40-5D8D3388FB2B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91C5F-8267-477B-B234-EC98C9E9F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05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DE477-F481-49EF-9C40-5D8D3388FB2B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91C5F-8267-477B-B234-EC98C9E9F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4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DE477-F481-49EF-9C40-5D8D3388FB2B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91C5F-8267-477B-B234-EC98C9E9F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768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DE477-F481-49EF-9C40-5D8D3388FB2B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91C5F-8267-477B-B234-EC98C9E9F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29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DE477-F481-49EF-9C40-5D8D3388FB2B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91C5F-8267-477B-B234-EC98C9E9F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75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2190105"/>
          </a:xfrm>
        </p:spPr>
        <p:txBody>
          <a:bodyPr>
            <a:normAutofit fontScale="90000"/>
          </a:bodyPr>
          <a:lstStyle/>
          <a:p>
            <a:r>
              <a:rPr lang="en-GB" dirty="0"/>
              <a:t>RedSib:</a:t>
            </a:r>
            <a:r>
              <a:rPr lang="en-US" dirty="0"/>
              <a:t/>
            </a:r>
            <a:br>
              <a:rPr lang="en-US" dirty="0"/>
            </a:br>
            <a:r>
              <a:rPr lang="en-GB" dirty="0"/>
              <a:t>a Smart-M3 Semantic Information Broker implementation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4628728"/>
            <a:ext cx="8784976" cy="1680592"/>
          </a:xfrm>
        </p:spPr>
        <p:txBody>
          <a:bodyPr>
            <a:normAutofit/>
          </a:bodyPr>
          <a:lstStyle/>
          <a:p>
            <a:r>
              <a:rPr lang="it-IT" sz="2400" b="1" dirty="0" smtClean="0">
                <a:solidFill>
                  <a:schemeClr val="tx1"/>
                </a:solidFill>
              </a:rPr>
              <a:t>F. Morandi, L. Roffia, A. D’Elia, F. Vergari, T. Salmon Cinotti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it-IT" sz="2000" dirty="0" smtClean="0">
                <a:solidFill>
                  <a:schemeClr val="tx1"/>
                </a:solidFill>
              </a:rPr>
              <a:t>Alma Mater Studiorum , Bologna University</a:t>
            </a:r>
          </a:p>
          <a:p>
            <a:endParaRPr lang="it-IT" sz="1800" dirty="0" smtClean="0">
              <a:solidFill>
                <a:schemeClr val="tx1"/>
              </a:solidFill>
            </a:endParaRPr>
          </a:p>
          <a:p>
            <a:r>
              <a:rPr lang="it-IT" sz="2000" dirty="0" smtClean="0">
                <a:solidFill>
                  <a:schemeClr val="tx1"/>
                </a:solidFill>
              </a:rPr>
              <a:t>{fmorandi, lroffia, adelia, fvergari, tsalmon}     arces.unibo.it</a:t>
            </a:r>
            <a:endParaRPr lang="en-US" sz="1400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3923928" y="2924944"/>
            <a:ext cx="1396800" cy="864000"/>
          </a:xfrm>
          <a:prstGeom prst="can">
            <a:avLst/>
          </a:prstGeom>
          <a:solidFill>
            <a:srgbClr val="FF0000"/>
          </a:solidFill>
          <a:ln w="0">
            <a:solidFill>
              <a:srgbClr val="FF0000"/>
            </a:solidFill>
          </a:ln>
          <a:effectLst>
            <a:glow rad="1905000">
              <a:schemeClr val="accent2">
                <a:satMod val="175000"/>
                <a:alpha val="24000"/>
              </a:schemeClr>
            </a:glow>
            <a:outerShdw blurRad="50800" dist="50800" dir="6000000" sx="1000" sy="1000" algn="ctr" rotWithShape="0">
              <a:srgbClr val="000000"/>
            </a:outerShdw>
            <a:reflection endPos="58000" dist="1143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" y="35471"/>
            <a:ext cx="108108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sellaDiTesto 6"/>
          <p:cNvSpPr txBox="1"/>
          <p:nvPr/>
        </p:nvSpPr>
        <p:spPr>
          <a:xfrm>
            <a:off x="3102499" y="6453336"/>
            <a:ext cx="3443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FRUCT12 Oulu, 8 </a:t>
            </a:r>
            <a:r>
              <a:rPr lang="it-IT" dirty="0" err="1" smtClean="0"/>
              <a:t>November</a:t>
            </a:r>
            <a:r>
              <a:rPr lang="it-IT" dirty="0" smtClean="0"/>
              <a:t> 2012</a:t>
            </a:r>
            <a:endParaRPr lang="it-I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5805264"/>
            <a:ext cx="360040" cy="307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0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8345280" y="156770"/>
            <a:ext cx="547200" cy="339739"/>
          </a:xfrm>
          <a:prstGeom prst="can">
            <a:avLst/>
          </a:prstGeom>
          <a:solidFill>
            <a:srgbClr val="FF0000"/>
          </a:solidFill>
          <a:ln w="0">
            <a:solidFill>
              <a:srgbClr val="FF0000"/>
            </a:solidFill>
          </a:ln>
          <a:effectLst>
            <a:glow rad="1905000">
              <a:schemeClr val="accent2">
                <a:satMod val="175000"/>
                <a:alpha val="24000"/>
              </a:schemeClr>
            </a:glow>
            <a:outerShdw blurRad="50800" dist="50800" dir="6000000" sx="1000" sy="1000" algn="ctr" rotWithShape="0">
              <a:srgbClr val="000000"/>
            </a:outerShdw>
            <a:reflection endPos="58000" dist="1143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695" y="116632"/>
            <a:ext cx="2750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 smtClean="0"/>
              <a:t>Conclusions</a:t>
            </a:r>
            <a:endParaRPr lang="en-US" sz="32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51520" y="709136"/>
            <a:ext cx="889248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dirty="0" smtClean="0"/>
              <a:t>The proposed implementation is already used </a:t>
            </a:r>
            <a:r>
              <a:rPr lang="en-GB" dirty="0"/>
              <a:t>by several research </a:t>
            </a:r>
            <a:r>
              <a:rPr lang="en-GB" dirty="0" smtClean="0"/>
              <a:t>projects,  </a:t>
            </a:r>
            <a:r>
              <a:rPr lang="en-GB" dirty="0"/>
              <a:t>e.g. ARTEMIS-CHIRON (Health Care), ARTEMIS Internet of Energy (electric mobility and smart grids) </a:t>
            </a:r>
            <a:endParaRPr lang="en-GB" dirty="0" smtClean="0"/>
          </a:p>
          <a:p>
            <a:pPr>
              <a:spcAft>
                <a:spcPts val="600"/>
              </a:spcAft>
            </a:pPr>
            <a:r>
              <a:rPr lang="en-GB" dirty="0" smtClean="0"/>
              <a:t>Available new features: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GB" dirty="0" smtClean="0"/>
              <a:t>Overall </a:t>
            </a:r>
            <a:r>
              <a:rPr lang="en-GB" dirty="0"/>
              <a:t>maturity increase with respect to previous implementations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GB" dirty="0"/>
              <a:t>SPARQL (and RDF/XML) </a:t>
            </a:r>
            <a:r>
              <a:rPr lang="en-GB" dirty="0" smtClean="0"/>
              <a:t>support</a:t>
            </a:r>
            <a:endParaRPr lang="en-GB" dirty="0"/>
          </a:p>
          <a:p>
            <a:pPr>
              <a:spcAft>
                <a:spcPts val="600"/>
              </a:spcAft>
            </a:pPr>
            <a:r>
              <a:rPr lang="en-GB" dirty="0" smtClean="0"/>
              <a:t>Preliminary </a:t>
            </a:r>
            <a:r>
              <a:rPr lang="en-GB" dirty="0"/>
              <a:t>results </a:t>
            </a:r>
            <a:r>
              <a:rPr lang="en-GB" dirty="0" smtClean="0"/>
              <a:t>show: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GB" dirty="0" smtClean="0"/>
              <a:t>Improved response </a:t>
            </a:r>
            <a:r>
              <a:rPr lang="en-GB" dirty="0"/>
              <a:t>time and number of active </a:t>
            </a:r>
            <a:r>
              <a:rPr lang="en-GB" dirty="0" smtClean="0"/>
              <a:t>subscriptions supported 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GB" dirty="0" smtClean="0"/>
              <a:t>improved </a:t>
            </a:r>
            <a:r>
              <a:rPr lang="en-GB" dirty="0"/>
              <a:t>performance profile </a:t>
            </a:r>
            <a:r>
              <a:rPr lang="en-GB" dirty="0" smtClean="0"/>
              <a:t>and stability  of the subscription checking mechanism </a:t>
            </a:r>
            <a:endParaRPr lang="en-GB" dirty="0"/>
          </a:p>
          <a:p>
            <a:pPr>
              <a:spcAft>
                <a:spcPts val="600"/>
              </a:spcAft>
            </a:pPr>
            <a:r>
              <a:rPr lang="en-GB" sz="1600" b="1" dirty="0" smtClean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MAIN ISSUES:</a:t>
            </a:r>
            <a:endParaRPr lang="en-GB" sz="1400" dirty="0"/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GB" i="1" dirty="0" smtClean="0">
                <a:solidFill>
                  <a:srgbClr val="C00000"/>
                </a:solidFill>
              </a:rPr>
              <a:t>Security</a:t>
            </a:r>
            <a:r>
              <a:rPr lang="en-GB" dirty="0" smtClean="0">
                <a:solidFill>
                  <a:srgbClr val="C00000"/>
                </a:solidFill>
              </a:rPr>
              <a:t> </a:t>
            </a:r>
            <a:r>
              <a:rPr lang="en-GB" dirty="0" smtClean="0"/>
              <a:t>at service and </a:t>
            </a:r>
            <a:r>
              <a:rPr lang="en-GB" dirty="0"/>
              <a:t>triple </a:t>
            </a:r>
            <a:r>
              <a:rPr lang="en-GB" dirty="0" smtClean="0"/>
              <a:t>level entirely missing  from this implementation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GB" dirty="0" smtClean="0"/>
              <a:t>Too much of overhead </a:t>
            </a:r>
            <a:r>
              <a:rPr lang="en-GB" i="1" dirty="0" smtClean="0">
                <a:solidFill>
                  <a:srgbClr val="C00000"/>
                </a:solidFill>
              </a:rPr>
              <a:t>in SSAP Protocol</a:t>
            </a:r>
            <a:r>
              <a:rPr lang="en-GB" dirty="0" smtClean="0">
                <a:solidFill>
                  <a:srgbClr val="C00000"/>
                </a:solidFill>
              </a:rPr>
              <a:t> </a:t>
            </a:r>
            <a:r>
              <a:rPr lang="en-GB" dirty="0" smtClean="0"/>
              <a:t>(based on preliminary tests, performances are strictly dependent on the length of the SSAP messages in TCP, while the SIB is mostly idle. Several SSAP parameters are currently </a:t>
            </a:r>
            <a:r>
              <a:rPr lang="en-GB" i="1" dirty="0" smtClean="0">
                <a:solidFill>
                  <a:srgbClr val="C00000"/>
                </a:solidFill>
              </a:rPr>
              <a:t>unused .</a:t>
            </a:r>
            <a:endParaRPr lang="en-GB" sz="1400" i="1" dirty="0">
              <a:solidFill>
                <a:srgbClr val="C00000"/>
              </a:solidFill>
            </a:endParaRPr>
          </a:p>
          <a:p>
            <a:pPr>
              <a:spcAft>
                <a:spcPts val="600"/>
              </a:spcAft>
            </a:pPr>
            <a:r>
              <a:rPr lang="en-GB" sz="1600" b="1" dirty="0" smtClean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CHALLENGES:</a:t>
            </a:r>
            <a:endParaRPr lang="en-GB" sz="1400" dirty="0"/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GB" dirty="0" smtClean="0"/>
              <a:t>Turning Smart-M3 into a mature implementation in order to become</a:t>
            </a:r>
            <a:br>
              <a:rPr lang="en-GB" dirty="0" smtClean="0"/>
            </a:br>
            <a:r>
              <a:rPr lang="en-GB" dirty="0" smtClean="0"/>
              <a:t>the </a:t>
            </a:r>
            <a:r>
              <a:rPr lang="en-GB" b="1" dirty="0" smtClean="0"/>
              <a:t>best </a:t>
            </a:r>
            <a:r>
              <a:rPr lang="en-GB" dirty="0"/>
              <a:t>interoperability </a:t>
            </a:r>
            <a:r>
              <a:rPr lang="en-GB" b="1" dirty="0" smtClean="0"/>
              <a:t>solution </a:t>
            </a:r>
            <a:r>
              <a:rPr lang="en-GB" dirty="0" smtClean="0"/>
              <a:t>for Smart Environments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GB" dirty="0" smtClean="0"/>
              <a:t>Improve security and use Smart-M3 to support Distributed Smart Space scenarios (e.g. the V SIB considered within an EIT ICT Labs 2012 Task).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76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1144" y="1622439"/>
            <a:ext cx="78941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2400" dirty="0" smtClean="0"/>
              <a:t>A platform supporting environment related co-operative services is needed </a:t>
            </a:r>
            <a:endParaRPr lang="en-GB" sz="2400" dirty="0"/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GB" sz="2400" dirty="0"/>
              <a:t>H</a:t>
            </a:r>
            <a:r>
              <a:rPr lang="en-GB" sz="2400" dirty="0" smtClean="0"/>
              <a:t>eterogeneous devices and data need to be handled 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GB" sz="2400" dirty="0" smtClean="0"/>
              <a:t>Required non-functional qualities are scalability, reliability, security, short reaction time and easy access</a:t>
            </a:r>
          </a:p>
        </p:txBody>
      </p:sp>
      <p:sp>
        <p:nvSpPr>
          <p:cNvPr id="3" name="Can 2"/>
          <p:cNvSpPr/>
          <p:nvPr/>
        </p:nvSpPr>
        <p:spPr>
          <a:xfrm>
            <a:off x="8345280" y="156770"/>
            <a:ext cx="547200" cy="339739"/>
          </a:xfrm>
          <a:prstGeom prst="can">
            <a:avLst/>
          </a:prstGeom>
          <a:solidFill>
            <a:srgbClr val="FF0000"/>
          </a:solidFill>
          <a:ln w="0">
            <a:solidFill>
              <a:srgbClr val="FF0000"/>
            </a:solidFill>
          </a:ln>
          <a:effectLst>
            <a:glow rad="1905000">
              <a:schemeClr val="accent2">
                <a:satMod val="175000"/>
                <a:alpha val="24000"/>
              </a:schemeClr>
            </a:glow>
            <a:outerShdw blurRad="50800" dist="50800" dir="6000000" sx="1000" sy="1000" algn="ctr" rotWithShape="0">
              <a:srgbClr val="000000"/>
            </a:outerShdw>
            <a:reflection endPos="58000" dist="1143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188" y="4079676"/>
            <a:ext cx="2609850" cy="2419350"/>
          </a:xfrm>
          <a:prstGeom prst="rect">
            <a:avLst/>
          </a:prstGeom>
          <a:noFill/>
          <a:ln>
            <a:noFill/>
          </a:ln>
          <a:effectLst>
            <a:outerShdw blurRad="266700" dist="393700" dir="2700000" algn="tl" rotWithShape="0">
              <a:prstClr val="black">
                <a:alpha val="40000"/>
              </a:prstClr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sellaDiTesto 1"/>
          <p:cNvSpPr txBox="1"/>
          <p:nvPr/>
        </p:nvSpPr>
        <p:spPr>
          <a:xfrm>
            <a:off x="1386073" y="156770"/>
            <a:ext cx="60242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GB" sz="3600" b="1" dirty="0">
                <a:solidFill>
                  <a:prstClr val="black"/>
                </a:solidFill>
              </a:rPr>
              <a:t>Motivation for an </a:t>
            </a:r>
          </a:p>
          <a:p>
            <a:pPr lvl="0" algn="ctr"/>
            <a:r>
              <a:rPr lang="en-GB" sz="3600" b="1" dirty="0">
                <a:solidFill>
                  <a:prstClr val="black"/>
                </a:solidFill>
              </a:rPr>
              <a:t>open interoperability platform</a:t>
            </a:r>
            <a:endParaRPr lang="en-US" sz="2400" dirty="0">
              <a:solidFill>
                <a:prstClr val="black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392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6660" y="836712"/>
            <a:ext cx="8280920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SMART-M3 is based </a:t>
            </a:r>
            <a:r>
              <a:rPr lang="en-US" dirty="0"/>
              <a:t>on a blackboard architectural </a:t>
            </a:r>
            <a:r>
              <a:rPr lang="en-US" dirty="0" smtClean="0"/>
              <a:t>model, supports space-based computing and consists </a:t>
            </a:r>
            <a:r>
              <a:rPr lang="en-US" dirty="0"/>
              <a:t>of two main components: semantic information broker (SIB) and knowledge processor (KP). </a:t>
            </a:r>
            <a:endParaRPr lang="en-US" dirty="0" smtClean="0"/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information in the </a:t>
            </a:r>
            <a:r>
              <a:rPr lang="en-US" dirty="0" smtClean="0"/>
              <a:t>SIB is </a:t>
            </a:r>
            <a:r>
              <a:rPr lang="en-US" dirty="0"/>
              <a:t>stored as a RDF </a:t>
            </a:r>
            <a:r>
              <a:rPr lang="en-US" dirty="0" smtClean="0"/>
              <a:t>graph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KPs communicate </a:t>
            </a:r>
            <a:r>
              <a:rPr lang="en-GB" dirty="0"/>
              <a:t>with the </a:t>
            </a:r>
            <a:r>
              <a:rPr lang="en-GB" dirty="0" smtClean="0"/>
              <a:t>SIB </a:t>
            </a:r>
            <a:r>
              <a:rPr lang="en-GB" dirty="0"/>
              <a:t>using an XML based protocol called SSAP (</a:t>
            </a:r>
            <a:r>
              <a:rPr lang="en-GB" i="1" dirty="0"/>
              <a:t>Smart Space Access Protocol</a:t>
            </a:r>
            <a:r>
              <a:rPr lang="en-GB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A </a:t>
            </a:r>
            <a:r>
              <a:rPr lang="en-GB" dirty="0"/>
              <a:t>subscribe-notify mechanism for context </a:t>
            </a:r>
            <a:r>
              <a:rPr lang="en-GB" dirty="0" smtClean="0"/>
              <a:t>reactivity is provided</a:t>
            </a:r>
          </a:p>
          <a:p>
            <a:pPr marL="285750" indent="-285750">
              <a:buFont typeface="Arial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Several </a:t>
            </a:r>
            <a:r>
              <a:rPr lang="ru-RU" dirty="0"/>
              <a:t>"Knowledge Processor Interface" (KPI)</a:t>
            </a:r>
            <a:r>
              <a:rPr lang="en-GB" dirty="0"/>
              <a:t> </a:t>
            </a:r>
            <a:r>
              <a:rPr lang="en-GB" dirty="0" smtClean="0"/>
              <a:t>(developed in </a:t>
            </a:r>
            <a:r>
              <a:rPr lang="en-GB" dirty="0"/>
              <a:t>popular programming languages including C, C#, Java, PHP, JavaScript and Python</a:t>
            </a:r>
            <a:r>
              <a:rPr lang="en-GB" dirty="0" smtClean="0"/>
              <a:t>) can abstract from </a:t>
            </a:r>
            <a:r>
              <a:rPr lang="en-GB" dirty="0"/>
              <a:t>the low-level protocol </a:t>
            </a:r>
            <a:r>
              <a:rPr lang="en-GB" dirty="0" smtClean="0"/>
              <a:t>details.</a:t>
            </a:r>
            <a:endParaRPr lang="en-GB" dirty="0"/>
          </a:p>
          <a:p>
            <a:pPr marL="285750" indent="-285750">
              <a:buFont typeface="Arial" pitchFamily="34" charset="0"/>
              <a:buChar char="•"/>
            </a:pPr>
            <a:endParaRPr lang="en-US" sz="1600" dirty="0"/>
          </a:p>
        </p:txBody>
      </p:sp>
      <p:sp>
        <p:nvSpPr>
          <p:cNvPr id="5" name="Can 4"/>
          <p:cNvSpPr/>
          <p:nvPr/>
        </p:nvSpPr>
        <p:spPr>
          <a:xfrm>
            <a:off x="3490475" y="4869160"/>
            <a:ext cx="1728192" cy="792088"/>
          </a:xfrm>
          <a:prstGeom prst="can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sx="103000" sy="103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SIB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52120" y="5733256"/>
            <a:ext cx="720080" cy="7200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2700000" sx="103000" sy="103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KP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317335" y="6021288"/>
            <a:ext cx="720080" cy="7200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2700000" sx="103000" sy="103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KP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481009" y="5965888"/>
            <a:ext cx="720080" cy="7200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2700000" sx="103000" sy="103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KP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359989" y="5661248"/>
            <a:ext cx="252028" cy="158295"/>
          </a:xfrm>
          <a:prstGeom prst="straightConnector1">
            <a:avLst/>
          </a:prstGeom>
          <a:ln>
            <a:headEnd type="arrow"/>
            <a:tailEnd type="arrow"/>
          </a:ln>
          <a:effectLst>
            <a:outerShdw blurRad="50800" dist="38100" dir="2700000" sx="103000" sy="103000" algn="tl" rotWithShape="0">
              <a:prstClr val="black">
                <a:alpha val="38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156940" y="5661248"/>
            <a:ext cx="360040" cy="360040"/>
          </a:xfrm>
          <a:prstGeom prst="straightConnector1">
            <a:avLst/>
          </a:prstGeom>
          <a:ln>
            <a:headEnd type="arrow"/>
            <a:tailEnd type="arrow"/>
          </a:ln>
          <a:effectLst>
            <a:outerShdw blurRad="50800" dist="38100" dir="2700000" sx="103000" sy="103000" algn="tl" rotWithShape="0">
              <a:prstClr val="black">
                <a:alpha val="38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499992" y="5733256"/>
            <a:ext cx="61638" cy="232630"/>
          </a:xfrm>
          <a:prstGeom prst="straightConnector1">
            <a:avLst/>
          </a:prstGeom>
          <a:ln>
            <a:headEnd type="arrow"/>
            <a:tailEnd type="arrow"/>
          </a:ln>
          <a:effectLst>
            <a:outerShdw blurRad="50800" dist="38100" dir="2700000" sx="103000" sy="103000" algn="tl" rotWithShape="0">
              <a:prstClr val="black">
                <a:alpha val="38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n 11"/>
          <p:cNvSpPr/>
          <p:nvPr/>
        </p:nvSpPr>
        <p:spPr>
          <a:xfrm>
            <a:off x="8345280" y="156770"/>
            <a:ext cx="547200" cy="339739"/>
          </a:xfrm>
          <a:prstGeom prst="can">
            <a:avLst/>
          </a:prstGeom>
          <a:solidFill>
            <a:srgbClr val="FF0000"/>
          </a:solidFill>
          <a:ln w="0">
            <a:solidFill>
              <a:srgbClr val="FF0000"/>
            </a:solidFill>
          </a:ln>
          <a:effectLst>
            <a:glow rad="1905000">
              <a:schemeClr val="accent2">
                <a:satMod val="175000"/>
                <a:alpha val="24000"/>
              </a:schemeClr>
            </a:glow>
            <a:outerShdw blurRad="50800" dist="50800" dir="6000000" sx="1000" sy="1000" algn="ctr" rotWithShape="0">
              <a:srgbClr val="000000"/>
            </a:outerShdw>
            <a:reflection endPos="58000" dist="1143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993960" y="173343"/>
            <a:ext cx="5080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prstClr val="black"/>
                </a:solidFill>
              </a:rPr>
              <a:t>Introduction to Smart </a:t>
            </a:r>
            <a:r>
              <a:rPr lang="en-US" sz="3600" b="1" dirty="0" smtClean="0">
                <a:solidFill>
                  <a:prstClr val="black"/>
                </a:solidFill>
              </a:rPr>
              <a:t>M3</a:t>
            </a:r>
            <a:endParaRPr lang="en-GB" sz="36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10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Straight Arrow Connector 145"/>
          <p:cNvCxnSpPr/>
          <p:nvPr/>
        </p:nvCxnSpPr>
        <p:spPr>
          <a:xfrm>
            <a:off x="5220072" y="4987734"/>
            <a:ext cx="0" cy="146691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37521" y="173343"/>
            <a:ext cx="4498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prstClr val="black"/>
                </a:solidFill>
              </a:rPr>
              <a:t>The original Piglet SIB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134719" y="973396"/>
            <a:ext cx="3829769" cy="1886872"/>
            <a:chOff x="399980" y="755284"/>
            <a:chExt cx="3829769" cy="1886872"/>
          </a:xfrm>
        </p:grpSpPr>
        <p:cxnSp>
          <p:nvCxnSpPr>
            <p:cNvPr id="5" name="Straight Arrow Connector 4"/>
            <p:cNvCxnSpPr>
              <a:cxnSpLocks noChangeShapeType="1"/>
            </p:cNvCxnSpPr>
            <p:nvPr/>
          </p:nvCxnSpPr>
          <p:spPr bwMode="auto">
            <a:xfrm>
              <a:off x="2858899" y="1415837"/>
              <a:ext cx="586740" cy="0"/>
            </a:xfrm>
            <a:prstGeom prst="straightConnector1">
              <a:avLst/>
            </a:prstGeom>
            <a:noFill/>
            <a:ln w="28575" cmpd="sng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496324" y="1987337"/>
              <a:ext cx="733425" cy="220345"/>
            </a:xfrm>
            <a:prstGeom prst="rect">
              <a:avLst/>
            </a:prstGeom>
            <a:solidFill>
              <a:srgbClr val="FFFFFF"/>
            </a:solidFill>
            <a:ln w="254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t-IT" sz="800" kern="1200" dirty="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Times New Roman"/>
                </a:rPr>
                <a:t>Sockets TCP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7" name="Straight Arrow Connector 6"/>
            <p:cNvCxnSpPr>
              <a:cxnSpLocks noChangeShapeType="1"/>
            </p:cNvCxnSpPr>
            <p:nvPr/>
          </p:nvCxnSpPr>
          <p:spPr bwMode="auto">
            <a:xfrm flipV="1">
              <a:off x="3856364" y="1629197"/>
              <a:ext cx="0" cy="34290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Rounded Rectangle 7"/>
            <p:cNvSpPr>
              <a:spLocks noChangeArrowheads="1"/>
            </p:cNvSpPr>
            <p:nvPr/>
          </p:nvSpPr>
          <p:spPr bwMode="auto">
            <a:xfrm>
              <a:off x="439985" y="1873037"/>
              <a:ext cx="1717040" cy="30988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t-IT" sz="800" kern="120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Times New Roman"/>
                </a:rPr>
                <a:t>Piglet ( C++ )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9" name="Rounded Rectangle 8"/>
            <p:cNvSpPr>
              <a:spLocks noChangeArrowheads="1"/>
            </p:cNvSpPr>
            <p:nvPr/>
          </p:nvSpPr>
          <p:spPr bwMode="auto">
            <a:xfrm>
              <a:off x="399980" y="941492"/>
              <a:ext cx="673100" cy="578485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12700" cmpd="sng" algn="ctr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t-IT" sz="800" kern="120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Times New Roman"/>
                </a:rPr>
                <a:t>Wilbur Libraries (Python)</a:t>
              </a:r>
              <a:endParaRPr lang="en-US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0" name="Straight Arrow Connector 9"/>
            <p:cNvCxnSpPr>
              <a:cxnSpLocks noChangeShapeType="1"/>
            </p:cNvCxnSpPr>
            <p:nvPr/>
          </p:nvCxnSpPr>
          <p:spPr bwMode="auto">
            <a:xfrm>
              <a:off x="1086425" y="1230735"/>
              <a:ext cx="263004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prstDash val="dash"/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Can 10"/>
            <p:cNvSpPr>
              <a:spLocks noChangeArrowheads="1"/>
            </p:cNvSpPr>
            <p:nvPr/>
          </p:nvSpPr>
          <p:spPr bwMode="auto">
            <a:xfrm>
              <a:off x="985460" y="2518331"/>
              <a:ext cx="451485" cy="123825"/>
            </a:xfrm>
            <a:prstGeom prst="can">
              <a:avLst>
                <a:gd name="adj" fmla="val 25000"/>
              </a:avLst>
            </a:prstGeom>
            <a:solidFill>
              <a:srgbClr val="D9D9D9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1200">
                  <a:effectLst/>
                  <a:latin typeface="Times New Roman"/>
                  <a:ea typeface="Times New Roman"/>
                </a:rPr>
                <a:t> 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2" name="Can 11"/>
            <p:cNvSpPr>
              <a:spLocks noChangeArrowheads="1"/>
            </p:cNvSpPr>
            <p:nvPr/>
          </p:nvSpPr>
          <p:spPr bwMode="auto">
            <a:xfrm>
              <a:off x="985460" y="2426132"/>
              <a:ext cx="451485" cy="123190"/>
            </a:xfrm>
            <a:prstGeom prst="can">
              <a:avLst>
                <a:gd name="adj" fmla="val 25000"/>
              </a:avLst>
            </a:prstGeom>
            <a:solidFill>
              <a:srgbClr val="D9D9D9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1200">
                  <a:effectLst/>
                  <a:latin typeface="Times New Roman"/>
                  <a:ea typeface="Times New Roman"/>
                </a:rPr>
                <a:t> 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3" name="TextBox 45"/>
            <p:cNvSpPr txBox="1">
              <a:spLocks noChangeArrowheads="1"/>
            </p:cNvSpPr>
            <p:nvPr/>
          </p:nvSpPr>
          <p:spPr bwMode="auto">
            <a:xfrm>
              <a:off x="1402010" y="2426132"/>
              <a:ext cx="598170" cy="215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it-IT" sz="800" kern="1200" dirty="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Times New Roman"/>
                </a:rPr>
                <a:t>Sqlite DB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4" name="Straight Arrow Connector 13"/>
            <p:cNvCxnSpPr>
              <a:cxnSpLocks noChangeShapeType="1"/>
            </p:cNvCxnSpPr>
            <p:nvPr/>
          </p:nvCxnSpPr>
          <p:spPr bwMode="auto">
            <a:xfrm flipV="1">
              <a:off x="2157025" y="1421552"/>
              <a:ext cx="650439" cy="1642"/>
            </a:xfrm>
            <a:prstGeom prst="straightConnector1">
              <a:avLst/>
            </a:prstGeom>
            <a:noFill/>
            <a:ln w="28575" cmpd="sng" algn="ctr">
              <a:solidFill>
                <a:srgbClr val="0000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Rounded Rectangle 14"/>
            <p:cNvSpPr>
              <a:spLocks noChangeArrowheads="1"/>
            </p:cNvSpPr>
            <p:nvPr/>
          </p:nvSpPr>
          <p:spPr bwMode="auto">
            <a:xfrm>
              <a:off x="1370364" y="844337"/>
              <a:ext cx="685800" cy="6858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t-IT" sz="900" kern="1200" dirty="0">
                  <a:effectLst/>
                  <a:latin typeface="Calibri"/>
                  <a:ea typeface="Times New Roman"/>
                  <a:cs typeface="Times New Roman"/>
                </a:rPr>
                <a:t>sib- daemon </a:t>
              </a:r>
              <a:endParaRPr lang="en-US" sz="1400" dirty="0">
                <a:effectLst/>
                <a:latin typeface="Times New Roman"/>
                <a:ea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it-IT" sz="900" kern="1200" dirty="0">
                  <a:effectLst/>
                  <a:latin typeface="Calibri"/>
                  <a:ea typeface="Times New Roman"/>
                  <a:cs typeface="Times New Roman"/>
                </a:rPr>
                <a:t>(C)</a:t>
              </a:r>
              <a:endParaRPr lang="en-US" sz="1400" dirty="0">
                <a:effectLst/>
                <a:latin typeface="Times New Roman"/>
                <a:ea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it-IT" sz="1400" dirty="0">
                  <a:effectLst/>
                  <a:latin typeface="Times New Roman"/>
                  <a:ea typeface="Times New Roman"/>
                </a:rPr>
                <a:t> </a:t>
              </a:r>
              <a:endParaRPr lang="en-US" sz="1400" dirty="0">
                <a:effectLst/>
                <a:latin typeface="Times New Roman"/>
                <a:ea typeface="Times New Roman"/>
              </a:endParaRPr>
            </a:p>
          </p:txBody>
        </p:sp>
        <p:pic>
          <p:nvPicPr>
            <p:cNvPr id="2057" name="Picture 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8668" y="1330325"/>
              <a:ext cx="204023" cy="168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ounded Rectangle 16"/>
            <p:cNvSpPr>
              <a:spLocks noChangeArrowheads="1"/>
            </p:cNvSpPr>
            <p:nvPr/>
          </p:nvSpPr>
          <p:spPr bwMode="auto">
            <a:xfrm>
              <a:off x="3497074" y="1187237"/>
              <a:ext cx="656719" cy="40322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it-IT" sz="900" kern="1200" dirty="0" smtClean="0">
                <a:effectLst/>
                <a:latin typeface="Calibri"/>
                <a:ea typeface="Times New Roman"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it-IT" sz="900" kern="1200" dirty="0" smtClean="0">
                  <a:effectLst/>
                  <a:latin typeface="Calibri"/>
                  <a:ea typeface="Times New Roman"/>
                  <a:cs typeface="Times New Roman"/>
                </a:rPr>
                <a:t>sib-tcp </a:t>
              </a:r>
              <a:endParaRPr lang="en-US" sz="1400" dirty="0">
                <a:effectLst/>
                <a:latin typeface="Times New Roman"/>
                <a:ea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it-IT" sz="900" kern="1200" dirty="0">
                  <a:effectLst/>
                  <a:latin typeface="Calibri"/>
                  <a:ea typeface="Times New Roman"/>
                  <a:cs typeface="Times New Roman"/>
                </a:rPr>
                <a:t>(C)</a:t>
              </a:r>
              <a:endParaRPr lang="en-US" sz="1400" dirty="0">
                <a:effectLst/>
                <a:latin typeface="Times New Roman"/>
                <a:ea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it-IT" sz="1400" dirty="0">
                  <a:effectLst/>
                  <a:latin typeface="Times New Roman"/>
                  <a:ea typeface="Times New Roman"/>
                </a:rPr>
                <a:t> </a:t>
              </a:r>
              <a:endParaRPr lang="en-US" sz="1400" dirty="0">
                <a:effectLst/>
                <a:latin typeface="Times New Roman"/>
                <a:ea typeface="Times New Roman"/>
              </a:endParaRPr>
            </a:p>
          </p:txBody>
        </p:sp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2316" y="1434822"/>
              <a:ext cx="162743" cy="127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Straight Arrow Connector 18"/>
            <p:cNvCxnSpPr>
              <a:cxnSpLocks noChangeShapeType="1"/>
            </p:cNvCxnSpPr>
            <p:nvPr/>
          </p:nvCxnSpPr>
          <p:spPr bwMode="auto">
            <a:xfrm flipV="1">
              <a:off x="1709469" y="1530137"/>
              <a:ext cx="0" cy="34290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Straight Arrow Connector 19"/>
            <p:cNvCxnSpPr>
              <a:cxnSpLocks noChangeShapeType="1"/>
            </p:cNvCxnSpPr>
            <p:nvPr/>
          </p:nvCxnSpPr>
          <p:spPr bwMode="auto">
            <a:xfrm flipV="1">
              <a:off x="1200080" y="2210108"/>
              <a:ext cx="0" cy="18415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Straight Arrow Connector 20"/>
            <p:cNvCxnSpPr>
              <a:cxnSpLocks noChangeShapeType="1"/>
            </p:cNvCxnSpPr>
            <p:nvPr/>
          </p:nvCxnSpPr>
          <p:spPr bwMode="auto">
            <a:xfrm flipV="1">
              <a:off x="742880" y="1530137"/>
              <a:ext cx="0" cy="34290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prstDash val="dash"/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Connettore 1 31"/>
            <p:cNvCxnSpPr/>
            <p:nvPr/>
          </p:nvCxnSpPr>
          <p:spPr>
            <a:xfrm>
              <a:off x="2827784" y="1305516"/>
              <a:ext cx="0" cy="12573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asella di testo 64"/>
            <p:cNvSpPr txBox="1"/>
            <p:nvPr/>
          </p:nvSpPr>
          <p:spPr>
            <a:xfrm>
              <a:off x="2570609" y="1067788"/>
              <a:ext cx="573405" cy="342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a14="http://schemas.microsoft.com/office/mac/drawingml/2011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1200">
                  <a:effectLst/>
                  <a:ea typeface="Times New Roman"/>
                  <a:cs typeface="Times New Roman"/>
                </a:rPr>
                <a:t>D-BUS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4" name="Rounded Rectangle 23"/>
            <p:cNvSpPr>
              <a:spLocks noChangeArrowheads="1"/>
            </p:cNvSpPr>
            <p:nvPr/>
          </p:nvSpPr>
          <p:spPr bwMode="auto">
            <a:xfrm>
              <a:off x="2389545" y="755284"/>
              <a:ext cx="1224135" cy="295364"/>
            </a:xfrm>
            <a:prstGeom prst="roundRect">
              <a:avLst>
                <a:gd name="adj" fmla="val 16667"/>
              </a:avLst>
            </a:prstGeom>
            <a:noFill/>
            <a:ln w="12700" cmpd="sng" algn="ctr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t-IT" sz="800" kern="1200" dirty="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Times New Roman"/>
                </a:rPr>
                <a:t>Parser &amp; </a:t>
              </a:r>
              <a:r>
                <a:rPr lang="it-IT" sz="800" kern="1200" dirty="0" smtClean="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Times New Roman"/>
                </a:rPr>
                <a:t>Utilities </a:t>
              </a:r>
            </a:p>
            <a:p>
              <a:pPr algn="ctr">
                <a:spcAft>
                  <a:spcPts val="0"/>
                </a:spcAft>
              </a:pPr>
              <a:r>
                <a:rPr lang="it-IT" sz="800" kern="1200" dirty="0" smtClean="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Times New Roman"/>
                </a:rPr>
                <a:t>libraries </a:t>
              </a:r>
              <a:r>
                <a:rPr lang="it-IT" sz="800" kern="1200" dirty="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Times New Roman"/>
                </a:rPr>
                <a:t>(C)</a:t>
              </a:r>
              <a:endParaRPr lang="en-US" sz="140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5" name="Connettore 2 67"/>
            <p:cNvCxnSpPr/>
            <p:nvPr/>
          </p:nvCxnSpPr>
          <p:spPr>
            <a:xfrm flipH="1">
              <a:off x="2114481" y="951936"/>
              <a:ext cx="243061" cy="9871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dash"/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2 68"/>
            <p:cNvCxnSpPr/>
            <p:nvPr/>
          </p:nvCxnSpPr>
          <p:spPr>
            <a:xfrm>
              <a:off x="3657955" y="902966"/>
              <a:ext cx="211754" cy="284271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dash"/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23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25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x-none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x-none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it-IT" altLang="x-none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x-non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35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52400" y="1244337"/>
            <a:ext cx="48013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The </a:t>
            </a:r>
            <a:r>
              <a:rPr lang="en-US" sz="1600" i="1" dirty="0"/>
              <a:t>Piglet SIB</a:t>
            </a:r>
            <a:r>
              <a:rPr lang="en-US" sz="1600" dirty="0"/>
              <a:t> is composed of two </a:t>
            </a:r>
            <a:r>
              <a:rPr lang="en-US" sz="1600" dirty="0" smtClean="0"/>
              <a:t>daemons and </a:t>
            </a:r>
            <a:r>
              <a:rPr lang="en-US" sz="1600" dirty="0"/>
              <a:t>a set of libraries (e.g. Piglet RDF </a:t>
            </a:r>
            <a:r>
              <a:rPr lang="en-US" sz="1600" dirty="0" smtClean="0"/>
              <a:t>store, </a:t>
            </a:r>
            <a:r>
              <a:rPr lang="en-US" sz="1600" dirty="0"/>
              <a:t>Wilbur query engine </a:t>
            </a:r>
            <a:r>
              <a:rPr lang="en-US" sz="1600" dirty="0" smtClean="0"/>
              <a:t>).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The daemons are seen from the operating system (i.e. a </a:t>
            </a:r>
            <a:r>
              <a:rPr lang="en-US" sz="1600" i="1" dirty="0"/>
              <a:t>Linux</a:t>
            </a:r>
            <a:r>
              <a:rPr lang="en-US" sz="1600" dirty="0"/>
              <a:t> based system) as independent processes that exchange content through the D-Bus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74723" y="3356992"/>
            <a:ext cx="3361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SIB-Daemon Implementation:</a:t>
            </a:r>
            <a:endParaRPr lang="en-US" sz="2000" i="1" dirty="0"/>
          </a:p>
        </p:txBody>
      </p:sp>
      <p:sp>
        <p:nvSpPr>
          <p:cNvPr id="63" name="TextBox 62"/>
          <p:cNvSpPr txBox="1"/>
          <p:nvPr/>
        </p:nvSpPr>
        <p:spPr>
          <a:xfrm>
            <a:off x="296144" y="769938"/>
            <a:ext cx="2144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SIB Architecture:</a:t>
            </a:r>
            <a:endParaRPr lang="en-US" sz="2000" i="1" dirty="0"/>
          </a:p>
        </p:txBody>
      </p:sp>
      <p:grpSp>
        <p:nvGrpSpPr>
          <p:cNvPr id="2079" name="Group 2078"/>
          <p:cNvGrpSpPr/>
          <p:nvPr/>
        </p:nvGrpSpPr>
        <p:grpSpPr>
          <a:xfrm>
            <a:off x="4499992" y="3284984"/>
            <a:ext cx="4464496" cy="3313683"/>
            <a:chOff x="997442" y="2827455"/>
            <a:chExt cx="6057050" cy="4567755"/>
          </a:xfrm>
        </p:grpSpPr>
        <p:sp>
          <p:nvSpPr>
            <p:cNvPr id="65" name="Rectangle 64"/>
            <p:cNvSpPr/>
            <p:nvPr/>
          </p:nvSpPr>
          <p:spPr>
            <a:xfrm>
              <a:off x="1066800" y="4723131"/>
              <a:ext cx="5213349" cy="2672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300">
                  <a:effectLst/>
                  <a:latin typeface="Times New Roman"/>
                  <a:ea typeface="Times New Roman"/>
                </a:rPr>
                <a:t> </a:t>
              </a:r>
              <a:endParaRPr lang="en-US" sz="10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 flipH="1">
              <a:off x="5592658" y="3448049"/>
              <a:ext cx="3249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1041400" y="3150872"/>
              <a:ext cx="5515567" cy="1054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300">
                  <a:effectLst/>
                  <a:latin typeface="Times New Roman"/>
                  <a:ea typeface="Times New Roman"/>
                </a:rPr>
                <a:t> </a:t>
              </a:r>
              <a:endParaRPr lang="en-US" sz="10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886748" y="3252470"/>
              <a:ext cx="619202" cy="8769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t" anchorCtr="0"/>
            <a:lstStyle/>
            <a:p>
              <a:pPr algn="ctr">
                <a:spcAft>
                  <a:spcPts val="0"/>
                </a:spcAft>
              </a:pPr>
              <a:r>
                <a:rPr lang="it-IT" sz="700" b="1" kern="1200" dirty="0" smtClean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Un-</a:t>
              </a:r>
            </a:p>
            <a:p>
              <a:pPr algn="ctr">
                <a:spcAft>
                  <a:spcPts val="0"/>
                </a:spcAft>
              </a:pPr>
              <a:r>
                <a:rPr lang="it-IT" sz="700" b="1" kern="1200" dirty="0" smtClean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subscribe</a:t>
              </a:r>
              <a:endParaRPr lang="en-US" sz="7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497455" y="5110426"/>
              <a:ext cx="897256" cy="4987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t-IT" sz="700" b="1" kern="1200" dirty="0" smtClean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Asyncronus </a:t>
              </a:r>
              <a:r>
                <a:rPr lang="it-IT" sz="700" b="1" kern="12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Ins/Rem Queue</a:t>
              </a:r>
              <a:endParaRPr lang="en-US" sz="11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494915" y="5721587"/>
              <a:ext cx="897256" cy="4806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0"/>
                </a:spcAft>
              </a:pPr>
              <a:r>
                <a:rPr lang="it-IT" sz="700" b="1" kern="1200" dirty="0" smtClean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AsyncronusQuery </a:t>
              </a:r>
              <a:r>
                <a:rPr lang="it-IT" sz="700" b="1" kern="12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Queue </a:t>
              </a:r>
              <a:endParaRPr lang="en-US" sz="110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H="1">
              <a:off x="3392170" y="5463540"/>
              <a:ext cx="460375" cy="254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3853180" y="4451985"/>
              <a:ext cx="0" cy="101092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1865630" y="4451985"/>
              <a:ext cx="1986915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4131310" y="4458335"/>
              <a:ext cx="165100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4721225" y="3579495"/>
              <a:ext cx="0" cy="873125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5791200" y="3594735"/>
              <a:ext cx="0" cy="857885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78"/>
            <p:cNvSpPr txBox="1"/>
            <p:nvPr/>
          </p:nvSpPr>
          <p:spPr>
            <a:xfrm>
              <a:off x="1430655" y="4715201"/>
              <a:ext cx="1075056" cy="406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t-IT" sz="700" b="1" kern="12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Main Loop 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it-IT" sz="700" b="1" kern="12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Scheduler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1864360" y="3594735"/>
              <a:ext cx="0" cy="85788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2785745" y="3579495"/>
              <a:ext cx="0" cy="87312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3756025" y="3585845"/>
              <a:ext cx="0" cy="85788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endCxn id="90" idx="1"/>
            </p:cNvCxnSpPr>
            <p:nvPr/>
          </p:nvCxnSpPr>
          <p:spPr>
            <a:xfrm>
              <a:off x="4119880" y="6013449"/>
              <a:ext cx="43878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endCxn id="89" idx="1"/>
            </p:cNvCxnSpPr>
            <p:nvPr/>
          </p:nvCxnSpPr>
          <p:spPr>
            <a:xfrm>
              <a:off x="2361565" y="6430011"/>
              <a:ext cx="22059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endCxn id="91" idx="1"/>
            </p:cNvCxnSpPr>
            <p:nvPr/>
          </p:nvCxnSpPr>
          <p:spPr>
            <a:xfrm>
              <a:off x="2369821" y="6835775"/>
              <a:ext cx="2213609" cy="317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/>
            <p:cNvSpPr/>
            <p:nvPr/>
          </p:nvSpPr>
          <p:spPr>
            <a:xfrm>
              <a:off x="4567554" y="6275070"/>
              <a:ext cx="1184910" cy="309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0"/>
                </a:spcAft>
              </a:pPr>
              <a:r>
                <a:rPr lang="it-IT" sz="900" b="1" kern="12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Rdf_writer</a:t>
              </a:r>
              <a:endParaRPr lang="en-US" sz="11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558665" y="5858510"/>
              <a:ext cx="1184910" cy="309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0"/>
                </a:spcAft>
              </a:pPr>
              <a:r>
                <a:rPr lang="it-IT" sz="900" b="1" kern="12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Rdf_retractor</a:t>
              </a:r>
              <a:endParaRPr lang="en-US" sz="11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583429" y="6684010"/>
              <a:ext cx="1184910" cy="309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0"/>
                </a:spcAft>
              </a:pPr>
              <a:r>
                <a:rPr lang="it-IT" sz="900" b="1" kern="12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Rdf_reader</a:t>
              </a:r>
              <a:endParaRPr lang="en-US" sz="11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92" name="Straight Connector 91"/>
            <p:cNvCxnSpPr/>
            <p:nvPr/>
          </p:nvCxnSpPr>
          <p:spPr>
            <a:xfrm>
              <a:off x="4118610" y="6030595"/>
              <a:ext cx="0" cy="399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149"/>
            <p:cNvSpPr txBox="1"/>
            <p:nvPr/>
          </p:nvSpPr>
          <p:spPr>
            <a:xfrm>
              <a:off x="997442" y="4433457"/>
              <a:ext cx="1744980" cy="245110"/>
            </a:xfrm>
            <a:prstGeom prst="rect">
              <a:avLst/>
            </a:prstGeom>
            <a:noFill/>
            <a:ln w="0">
              <a:noFill/>
            </a:ln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it-IT" sz="1000" b="1" kern="12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Sequential</a:t>
              </a:r>
              <a:r>
                <a:rPr lang="it-IT" sz="1000" b="1" i="1" kern="12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 </a:t>
              </a:r>
              <a:r>
                <a:rPr lang="it-IT" sz="1000" b="1" kern="12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Process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94" name="Straight Connector 93"/>
            <p:cNvCxnSpPr/>
            <p:nvPr/>
          </p:nvCxnSpPr>
          <p:spPr>
            <a:xfrm flipV="1">
              <a:off x="6035675" y="4351655"/>
              <a:ext cx="0" cy="202755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>
              <a:off x="5736518" y="5956826"/>
              <a:ext cx="29654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>
              <a:off x="5743575" y="6379845"/>
              <a:ext cx="29146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5768975" y="6784975"/>
              <a:ext cx="43624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6205220" y="4250055"/>
              <a:ext cx="0" cy="253492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98"/>
            <p:cNvSpPr/>
            <p:nvPr/>
          </p:nvSpPr>
          <p:spPr>
            <a:xfrm>
              <a:off x="1089025" y="3267075"/>
              <a:ext cx="622935" cy="8616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pPr algn="ctr">
                <a:spcAft>
                  <a:spcPts val="0"/>
                </a:spcAft>
              </a:pPr>
              <a:r>
                <a:rPr lang="it-IT" sz="700" b="1" kern="12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Insert</a:t>
              </a:r>
              <a:endParaRPr lang="en-US" sz="105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946909" y="3267075"/>
              <a:ext cx="681990" cy="8616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pPr algn="ctr">
                <a:spcAft>
                  <a:spcPts val="0"/>
                </a:spcAft>
              </a:pPr>
              <a:r>
                <a:rPr lang="it-IT" sz="700" b="1" kern="12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Remove</a:t>
              </a:r>
              <a:endParaRPr lang="en-US" sz="105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985135" y="3249930"/>
              <a:ext cx="622935" cy="8616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pPr algn="ctr">
                <a:spcAft>
                  <a:spcPts val="0"/>
                </a:spcAft>
              </a:pPr>
              <a:r>
                <a:rPr lang="it-IT" sz="700" b="1" kern="12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Update</a:t>
              </a:r>
              <a:endParaRPr lang="en-US" sz="105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950335" y="3267075"/>
              <a:ext cx="622935" cy="8616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pPr algn="ctr">
                <a:spcAft>
                  <a:spcPts val="0"/>
                </a:spcAft>
              </a:pPr>
              <a:r>
                <a:rPr lang="it-IT" sz="700" b="1" kern="12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Query</a:t>
              </a:r>
              <a:endParaRPr lang="en-US" sz="105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925502" y="3267077"/>
              <a:ext cx="663575" cy="8616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t" anchorCtr="0"/>
            <a:lstStyle/>
            <a:p>
              <a:pPr algn="ctr">
                <a:spcAft>
                  <a:spcPts val="0"/>
                </a:spcAft>
              </a:pPr>
              <a:r>
                <a:rPr lang="it-IT" sz="700" b="1" kern="12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Subscribe</a:t>
              </a:r>
              <a:endParaRPr lang="en-US" sz="105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04" name="TextBox 11"/>
            <p:cNvSpPr txBox="1"/>
            <p:nvPr/>
          </p:nvSpPr>
          <p:spPr>
            <a:xfrm>
              <a:off x="1041400" y="2827455"/>
              <a:ext cx="3183256" cy="262958"/>
            </a:xfrm>
            <a:prstGeom prst="rect">
              <a:avLst/>
            </a:prstGeom>
            <a:noFill/>
            <a:ln w="0">
              <a:noFill/>
            </a:ln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000" b="1" kern="12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Threads</a:t>
              </a:r>
              <a:r>
                <a:rPr lang="en-US" sz="1000" b="1" i="1" kern="12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 </a:t>
              </a:r>
              <a:r>
                <a:rPr lang="en-US" sz="1000" b="1" kern="12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activated by D-Bus requests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05" name="Straight Connector 104"/>
            <p:cNvCxnSpPr/>
            <p:nvPr/>
          </p:nvCxnSpPr>
          <p:spPr>
            <a:xfrm>
              <a:off x="1819910" y="4354195"/>
              <a:ext cx="421703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1822450" y="3742690"/>
              <a:ext cx="0" cy="60833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2734945" y="3742690"/>
              <a:ext cx="0" cy="60833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3707765" y="3742690"/>
              <a:ext cx="0" cy="60833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>
              <a:off x="4677410" y="4250055"/>
              <a:ext cx="152717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4673600" y="3741420"/>
              <a:ext cx="0" cy="50673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5740400" y="3741420"/>
              <a:ext cx="0" cy="50673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Can 111"/>
            <p:cNvSpPr/>
            <p:nvPr/>
          </p:nvSpPr>
          <p:spPr>
            <a:xfrm>
              <a:off x="6470292" y="6884670"/>
              <a:ext cx="584200" cy="510540"/>
            </a:xfrm>
            <a:prstGeom prst="can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t-IT" sz="800" b="1" kern="1200" dirty="0">
                  <a:solidFill>
                    <a:srgbClr val="FFFFFF"/>
                  </a:solidFill>
                  <a:effectLst/>
                  <a:latin typeface="Times New Roman"/>
                  <a:ea typeface="Times New Roman"/>
                </a:rPr>
                <a:t>Piglet</a:t>
              </a:r>
              <a:endParaRPr lang="en-US" sz="800" b="1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>
              <a:off x="5917567" y="7095618"/>
              <a:ext cx="550759" cy="63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5904865" y="6075045"/>
              <a:ext cx="0" cy="1013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 flipH="1">
              <a:off x="5744210" y="6075045"/>
              <a:ext cx="1600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 flipH="1">
              <a:off x="5743575" y="6480810"/>
              <a:ext cx="1600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flipH="1">
              <a:off x="5779770" y="6884670"/>
              <a:ext cx="12255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1282700" y="5174614"/>
              <a:ext cx="691686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1282700" y="5174614"/>
              <a:ext cx="0" cy="20202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1282700" y="7194878"/>
              <a:ext cx="691686" cy="1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 flipH="1">
              <a:off x="2362200" y="5481955"/>
              <a:ext cx="13525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H="1">
              <a:off x="2362200" y="5890895"/>
              <a:ext cx="13525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 flipH="1" flipV="1">
              <a:off x="3411855" y="5894705"/>
              <a:ext cx="719455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V="1">
              <a:off x="4123055" y="4455160"/>
              <a:ext cx="0" cy="143891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/>
            <p:nvPr/>
          </p:nvCxnSpPr>
          <p:spPr>
            <a:xfrm flipH="1">
              <a:off x="1710055" y="3744595"/>
              <a:ext cx="10985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>
            <a:xfrm flipH="1">
              <a:off x="2620010" y="3743960"/>
              <a:ext cx="10985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/>
            <p:nvPr/>
          </p:nvCxnSpPr>
          <p:spPr>
            <a:xfrm flipH="1">
              <a:off x="3595370" y="3743325"/>
              <a:ext cx="10985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 flipH="1">
              <a:off x="4558665" y="3741420"/>
              <a:ext cx="10985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 flipH="1">
              <a:off x="5589078" y="3741420"/>
              <a:ext cx="151323" cy="127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>
              <a:off x="2647315" y="3579495"/>
              <a:ext cx="14351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>
              <a:off x="3613785" y="3579495"/>
              <a:ext cx="14351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>
              <a:off x="4573905" y="3580130"/>
              <a:ext cx="1473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>
              <a:off x="5589077" y="3592197"/>
              <a:ext cx="20212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>
              <a:off x="1724025" y="3594100"/>
              <a:ext cx="14351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Down Arrow 134"/>
            <p:cNvSpPr/>
            <p:nvPr/>
          </p:nvSpPr>
          <p:spPr>
            <a:xfrm>
              <a:off x="1337310" y="3495675"/>
              <a:ext cx="135255" cy="516255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200"/>
            </a:p>
          </p:txBody>
        </p:sp>
        <p:sp>
          <p:nvSpPr>
            <p:cNvPr id="136" name="Down Arrow 135"/>
            <p:cNvSpPr/>
            <p:nvPr/>
          </p:nvSpPr>
          <p:spPr>
            <a:xfrm>
              <a:off x="2229908" y="3522272"/>
              <a:ext cx="135255" cy="516255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200"/>
            </a:p>
          </p:txBody>
        </p:sp>
        <p:sp>
          <p:nvSpPr>
            <p:cNvPr id="137" name="Down Arrow 136"/>
            <p:cNvSpPr/>
            <p:nvPr/>
          </p:nvSpPr>
          <p:spPr>
            <a:xfrm>
              <a:off x="3237230" y="3495675"/>
              <a:ext cx="135255" cy="516255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200"/>
            </a:p>
          </p:txBody>
        </p:sp>
        <p:sp>
          <p:nvSpPr>
            <p:cNvPr id="138" name="Down Arrow 137"/>
            <p:cNvSpPr/>
            <p:nvPr/>
          </p:nvSpPr>
          <p:spPr>
            <a:xfrm>
              <a:off x="4218305" y="3495040"/>
              <a:ext cx="135255" cy="516255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200"/>
            </a:p>
          </p:txBody>
        </p:sp>
        <p:sp>
          <p:nvSpPr>
            <p:cNvPr id="139" name="Down Arrow 138"/>
            <p:cNvSpPr/>
            <p:nvPr/>
          </p:nvSpPr>
          <p:spPr>
            <a:xfrm>
              <a:off x="5198299" y="3503295"/>
              <a:ext cx="135255" cy="516255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200"/>
            </a:p>
          </p:txBody>
        </p:sp>
        <p:sp>
          <p:nvSpPr>
            <p:cNvPr id="140" name="Down Arrow 139"/>
            <p:cNvSpPr/>
            <p:nvPr/>
          </p:nvSpPr>
          <p:spPr>
            <a:xfrm>
              <a:off x="6137682" y="3623345"/>
              <a:ext cx="135255" cy="414655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20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522730" y="5316220"/>
              <a:ext cx="846455" cy="309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0"/>
                </a:spcAft>
              </a:pPr>
              <a:r>
                <a:rPr lang="it-IT" sz="700" b="1" kern="12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Load Ins/Rem</a:t>
              </a:r>
              <a:endParaRPr lang="en-US" sz="11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524635" y="5744845"/>
              <a:ext cx="844550" cy="309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0"/>
                </a:spcAft>
              </a:pPr>
              <a:r>
                <a:rPr lang="it-IT" sz="700" b="1" kern="12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Load Query</a:t>
              </a:r>
              <a:endParaRPr lang="en-US" sz="105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524634" y="6185535"/>
              <a:ext cx="844550" cy="3759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0"/>
                </a:spcAft>
              </a:pPr>
              <a:r>
                <a:rPr lang="it-IT" sz="700" b="1" kern="12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Execute Ins/Rem</a:t>
              </a:r>
              <a:endParaRPr lang="en-US" sz="105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524634" y="6670675"/>
              <a:ext cx="844550" cy="354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0"/>
                </a:spcAft>
              </a:pPr>
              <a:r>
                <a:rPr lang="it-IT" sz="700" b="1" kern="12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Execute Query/Sub </a:t>
              </a:r>
              <a:endParaRPr lang="en-US" sz="1100" dirty="0">
                <a:effectLst/>
                <a:latin typeface="Times New Roman"/>
                <a:ea typeface="Times New Roman"/>
              </a:endParaRPr>
            </a:p>
          </p:txBody>
        </p:sp>
      </p:grpSp>
      <p:sp>
        <p:nvSpPr>
          <p:cNvPr id="2078" name="Rectangle 135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323528" y="3140968"/>
            <a:ext cx="8690433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83435" y="3846527"/>
            <a:ext cx="434454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1600" dirty="0"/>
              <a:t>The </a:t>
            </a:r>
            <a:r>
              <a:rPr lang="en-GB" sz="1600" i="1" dirty="0"/>
              <a:t>sib-daemon</a:t>
            </a:r>
            <a:r>
              <a:rPr lang="en-GB" sz="1600" dirty="0"/>
              <a:t> is implemented as a multithreading application where the scheduler is the main loop thread. Every time a request operation (i.e. remove, insert, update, query, subscribe, unsubscribe) comes from the D-Bus, a new thread is </a:t>
            </a:r>
            <a:r>
              <a:rPr lang="en-GB" sz="1600" dirty="0" smtClean="0"/>
              <a:t>allocated.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GB" sz="1600" dirty="0" smtClean="0"/>
              <a:t>Subscriptions implemented </a:t>
            </a:r>
            <a:r>
              <a:rPr lang="en-GB" sz="1600" dirty="0"/>
              <a:t>as </a:t>
            </a:r>
            <a:r>
              <a:rPr lang="en-GB" sz="1600" dirty="0" smtClean="0"/>
              <a:t>queries threads </a:t>
            </a:r>
            <a:r>
              <a:rPr lang="en-GB" sz="1600" dirty="0"/>
              <a:t>that constantly reload themselves into the query queue until the corresponding </a:t>
            </a:r>
            <a:r>
              <a:rPr lang="en-GB" sz="1600" dirty="0" err="1"/>
              <a:t>unsubscription</a:t>
            </a:r>
            <a:r>
              <a:rPr lang="en-GB" sz="1600" dirty="0"/>
              <a:t> </a:t>
            </a:r>
            <a:r>
              <a:rPr lang="en-GB" sz="1600" dirty="0" smtClean="0"/>
              <a:t>occurs.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141" name="Can 140"/>
          <p:cNvSpPr/>
          <p:nvPr/>
        </p:nvSpPr>
        <p:spPr>
          <a:xfrm>
            <a:off x="8345280" y="156770"/>
            <a:ext cx="547200" cy="339739"/>
          </a:xfrm>
          <a:prstGeom prst="can">
            <a:avLst/>
          </a:prstGeom>
          <a:solidFill>
            <a:srgbClr val="FF0000"/>
          </a:solidFill>
          <a:ln w="0">
            <a:solidFill>
              <a:srgbClr val="FF0000"/>
            </a:solidFill>
          </a:ln>
          <a:effectLst>
            <a:glow rad="1905000">
              <a:schemeClr val="accent2">
                <a:satMod val="175000"/>
                <a:alpha val="24000"/>
              </a:schemeClr>
            </a:glow>
            <a:outerShdw blurRad="50800" dist="50800" dir="6000000" sx="1000" sy="1000" algn="ctr" rotWithShape="0">
              <a:srgbClr val="000000"/>
            </a:outerShdw>
            <a:reflection endPos="58000" dist="1143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0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569354" y="3653730"/>
            <a:ext cx="4574646" cy="3200876"/>
          </a:xfrm>
          <a:prstGeom prst="rect">
            <a:avLst/>
          </a:prstGeom>
          <a:gradFill flip="none" rotWithShape="1">
            <a:gsLst>
              <a:gs pos="0">
                <a:srgbClr val="FFC000">
                  <a:alpha val="49000"/>
                </a:srgbClr>
              </a:gs>
              <a:gs pos="100000">
                <a:srgbClr val="FFDEDB"/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T</a:t>
            </a:r>
            <a:r>
              <a:rPr lang="en-US" sz="1600" dirty="0" smtClean="0"/>
              <a:t>hreats</a:t>
            </a:r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 smtClean="0"/>
          </a:p>
          <a:p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/>
          </a:p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51519" y="136371"/>
            <a:ext cx="6605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prstClr val="black"/>
                </a:solidFill>
              </a:rPr>
              <a:t>Piglet SIB SWOT </a:t>
            </a:r>
            <a:r>
              <a:rPr lang="en-US" sz="3600" b="1" dirty="0">
                <a:solidFill>
                  <a:prstClr val="black"/>
                </a:solidFill>
              </a:rPr>
              <a:t>Analysis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782702"/>
            <a:ext cx="4569354" cy="2862322"/>
          </a:xfrm>
          <a:prstGeom prst="rect">
            <a:avLst/>
          </a:prstGeom>
          <a:gradFill flip="none" rotWithShape="1">
            <a:gsLst>
              <a:gs pos="0">
                <a:srgbClr val="00B050">
                  <a:lumMod val="90000"/>
                  <a:lumOff val="10000"/>
                  <a:alpha val="44000"/>
                </a:srgbClr>
              </a:gs>
              <a:gs pos="100000">
                <a:srgbClr val="FFDEDB"/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	</a:t>
            </a:r>
          </a:p>
          <a:p>
            <a:pPr algn="ctr"/>
            <a:endParaRPr lang="en-US" dirty="0"/>
          </a:p>
          <a:p>
            <a:pPr algn="r"/>
            <a:endParaRPr lang="en-US" dirty="0" smtClean="0"/>
          </a:p>
          <a:p>
            <a:pPr algn="ctr"/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/>
              <a:t> </a:t>
            </a:r>
            <a:r>
              <a:rPr lang="en-US" dirty="0" smtClean="0"/>
              <a:t>                  			  </a:t>
            </a:r>
            <a:r>
              <a:rPr lang="en-US" sz="3600" dirty="0" smtClean="0"/>
              <a:t>S</a:t>
            </a:r>
            <a:r>
              <a:rPr lang="en-US" sz="1600" dirty="0" smtClean="0"/>
              <a:t>trengths</a:t>
            </a:r>
            <a:r>
              <a:rPr lang="en-US" sz="1400" dirty="0" smtClean="0"/>
              <a:t> </a:t>
            </a:r>
            <a:endParaRPr lang="en-US" sz="24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572000" y="782702"/>
            <a:ext cx="4572000" cy="2862322"/>
          </a:xfrm>
          <a:prstGeom prst="rect">
            <a:avLst/>
          </a:prstGeom>
          <a:gradFill flip="none" rotWithShape="1">
            <a:gsLst>
              <a:gs pos="0">
                <a:srgbClr val="FF0000">
                  <a:alpha val="51000"/>
                </a:srgbClr>
              </a:gs>
              <a:gs pos="100000">
                <a:srgbClr val="FFDEDB"/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1600" dirty="0" smtClean="0"/>
          </a:p>
          <a:p>
            <a:endParaRPr lang="en-US" sz="32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3200" dirty="0" smtClean="0"/>
              <a:t>W</a:t>
            </a:r>
            <a:r>
              <a:rPr lang="en-US" sz="1600" dirty="0" smtClean="0"/>
              <a:t>eaknesses</a:t>
            </a:r>
            <a:endParaRPr lang="en-US" sz="1050" dirty="0" smtClean="0"/>
          </a:p>
        </p:txBody>
      </p:sp>
      <p:cxnSp>
        <p:nvCxnSpPr>
          <p:cNvPr id="6" name="Straight Connector 5"/>
          <p:cNvCxnSpPr/>
          <p:nvPr/>
        </p:nvCxnSpPr>
        <p:spPr>
          <a:xfrm flipH="1" flipV="1">
            <a:off x="4569354" y="764704"/>
            <a:ext cx="2646" cy="60924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0" y="3653730"/>
            <a:ext cx="4572000" cy="3200876"/>
          </a:xfrm>
          <a:prstGeom prst="rect">
            <a:avLst/>
          </a:prstGeom>
          <a:gradFill flip="none" rotWithShape="1">
            <a:gsLst>
              <a:gs pos="0">
                <a:srgbClr val="00B0F0">
                  <a:lumMod val="99000"/>
                  <a:lumOff val="1000"/>
                  <a:alpha val="54000"/>
                </a:srgbClr>
              </a:gs>
              <a:gs pos="100000">
                <a:srgbClr val="FFDEDB"/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/>
              <a:t>O</a:t>
            </a:r>
            <a:r>
              <a:rPr lang="en-US" sz="1600" dirty="0" smtClean="0"/>
              <a:t>pportunities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1200" dirty="0"/>
          </a:p>
          <a:p>
            <a:endParaRPr lang="en-US" dirty="0" smtClean="0"/>
          </a:p>
          <a:p>
            <a:endParaRPr lang="en-US" sz="1200" dirty="0" smtClean="0"/>
          </a:p>
          <a:p>
            <a:endParaRPr lang="en-US" sz="12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364502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16" y="764704"/>
            <a:ext cx="4642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600" b="1" dirty="0" smtClean="0"/>
              <a:t>C </a:t>
            </a:r>
            <a:r>
              <a:rPr lang="en-US" sz="1600" b="1" dirty="0"/>
              <a:t>core </a:t>
            </a:r>
            <a:r>
              <a:rPr lang="en-US" sz="1600" b="1" dirty="0" smtClean="0"/>
              <a:t>implementation:</a:t>
            </a:r>
          </a:p>
          <a:p>
            <a:r>
              <a:rPr lang="en-US" sz="1400" dirty="0" smtClean="0"/>
              <a:t>Native </a:t>
            </a:r>
            <a:r>
              <a:rPr lang="en-US" sz="1400" dirty="0"/>
              <a:t>C implementation of daemons and support libraries </a:t>
            </a:r>
            <a:r>
              <a:rPr lang="en-US" sz="1400" dirty="0" smtClean="0"/>
              <a:t>optimizes: </a:t>
            </a:r>
          </a:p>
          <a:p>
            <a:r>
              <a:rPr lang="en-US" sz="1400" dirty="0" smtClean="0"/>
              <a:t>&gt;  Optimize </a:t>
            </a:r>
            <a:r>
              <a:rPr lang="en-US" sz="1400" dirty="0"/>
              <a:t>performances </a:t>
            </a:r>
            <a:r>
              <a:rPr lang="en-US" sz="1400" dirty="0" smtClean="0"/>
              <a:t> </a:t>
            </a:r>
          </a:p>
          <a:p>
            <a:r>
              <a:rPr lang="en-US" sz="1400" dirty="0" smtClean="0"/>
              <a:t>&gt;  Memory usage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16" y="2060848"/>
            <a:ext cx="45683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600" b="1" dirty="0" smtClean="0"/>
              <a:t>Separate processes:</a:t>
            </a:r>
          </a:p>
          <a:p>
            <a:r>
              <a:rPr lang="en-US" sz="1400" dirty="0" smtClean="0"/>
              <a:t>D-Bus (originally designed for X Windows ) acts </a:t>
            </a:r>
            <a:r>
              <a:rPr lang="en-US" sz="1400" dirty="0"/>
              <a:t>as an inter-process communication (IPC) </a:t>
            </a:r>
            <a:r>
              <a:rPr lang="en-US" sz="1400" dirty="0" smtClean="0"/>
              <a:t>mechanism.</a:t>
            </a:r>
          </a:p>
          <a:p>
            <a:r>
              <a:rPr lang="en-US" sz="1400" dirty="0" smtClean="0"/>
              <a:t>&gt;  Load independently connectivity modules and the sib core.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0" y="3711223"/>
            <a:ext cx="45720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600" b="1" dirty="0" smtClean="0"/>
              <a:t>RDF</a:t>
            </a:r>
            <a:r>
              <a:rPr lang="en-US" sz="1600" b="1" dirty="0"/>
              <a:t>++ materialization</a:t>
            </a:r>
            <a:r>
              <a:rPr lang="en-US" sz="1600" b="1" dirty="0" smtClean="0"/>
              <a:t>: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600" b="1" dirty="0" smtClean="0"/>
          </a:p>
          <a:p>
            <a:r>
              <a:rPr lang="en-US" sz="1400" dirty="0" smtClean="0"/>
              <a:t>Starting </a:t>
            </a:r>
            <a:r>
              <a:rPr lang="en-US" sz="1400" dirty="0"/>
              <a:t>from the asserted triples and applying the rules defining the RDF++ semantics </a:t>
            </a:r>
            <a:r>
              <a:rPr lang="en-US" sz="1400" dirty="0" smtClean="0"/>
              <a:t>it </a:t>
            </a:r>
            <a:r>
              <a:rPr lang="en-US" sz="1400" dirty="0"/>
              <a:t>is possible to infer new information. </a:t>
            </a:r>
            <a:endParaRPr lang="en-US" sz="1400" dirty="0" smtClean="0"/>
          </a:p>
          <a:p>
            <a:r>
              <a:rPr lang="en-US" sz="1400" dirty="0" smtClean="0"/>
              <a:t>&gt; Inferred </a:t>
            </a:r>
            <a:r>
              <a:rPr lang="en-US" sz="1400" dirty="0"/>
              <a:t>triples are automatically inserted into the store, augmenting the </a:t>
            </a:r>
            <a:r>
              <a:rPr lang="en-US" sz="1400" dirty="0" smtClean="0"/>
              <a:t>knowledge.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0" y="5372779"/>
            <a:ext cx="45693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600" b="1" dirty="0"/>
              <a:t>Synchronization at triple level</a:t>
            </a:r>
            <a:r>
              <a:rPr lang="en-US" sz="1600" b="1" dirty="0" smtClean="0"/>
              <a:t>: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600" b="1" dirty="0" smtClean="0"/>
          </a:p>
          <a:p>
            <a:r>
              <a:rPr lang="en-US" sz="1400" dirty="0" smtClean="0"/>
              <a:t>The </a:t>
            </a:r>
            <a:r>
              <a:rPr lang="en-US" sz="1400" dirty="0"/>
              <a:t>need to control concurrent access on shared RDF sub-graphs is an important feature in a multi agent scenario. </a:t>
            </a:r>
            <a:endParaRPr lang="en-US" sz="1400" dirty="0" smtClean="0"/>
          </a:p>
          <a:p>
            <a:r>
              <a:rPr lang="en-US" sz="1400" dirty="0" smtClean="0"/>
              <a:t>In </a:t>
            </a:r>
            <a:r>
              <a:rPr lang="en-US" sz="1400" dirty="0"/>
              <a:t>the Piglet SIB implementation a prototype of access control was </a:t>
            </a:r>
            <a:r>
              <a:rPr lang="en-US" sz="1400" dirty="0" smtClean="0"/>
              <a:t>implemented.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4572000" y="728117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Font typeface="Arial" pitchFamily="34" charset="0"/>
              <a:buChar char="•"/>
            </a:pPr>
            <a:r>
              <a:rPr lang="en-US" sz="1600" b="1" dirty="0"/>
              <a:t>Diverging DB size and performance</a:t>
            </a:r>
            <a:r>
              <a:rPr lang="en-US" sz="1600" b="1" dirty="0" smtClean="0"/>
              <a:t>:</a:t>
            </a:r>
          </a:p>
          <a:p>
            <a:r>
              <a:rPr lang="en-US" sz="1400" dirty="0"/>
              <a:t>Piglet RDF store </a:t>
            </a:r>
            <a:r>
              <a:rPr lang="en-US" sz="1400" dirty="0" smtClean="0"/>
              <a:t>is an </a:t>
            </a:r>
            <a:r>
              <a:rPr lang="en-US" sz="1400" dirty="0"/>
              <a:t>experimental software </a:t>
            </a:r>
            <a:r>
              <a:rPr lang="en-US" sz="1400" dirty="0" smtClean="0"/>
              <a:t>with some issues left:</a:t>
            </a:r>
          </a:p>
          <a:p>
            <a:r>
              <a:rPr lang="en-US" sz="1400" dirty="0" smtClean="0"/>
              <a:t>&gt;  </a:t>
            </a:r>
            <a:r>
              <a:rPr lang="en-US" sz="1400" dirty="0"/>
              <a:t>Continuous increase of the DB size even upon removes </a:t>
            </a:r>
            <a:endParaRPr lang="en-US" sz="1400" dirty="0" smtClean="0"/>
          </a:p>
          <a:p>
            <a:r>
              <a:rPr lang="en-US" sz="1400" dirty="0" smtClean="0"/>
              <a:t>&gt;  Persistent SQL </a:t>
            </a:r>
            <a:r>
              <a:rPr lang="en-US" sz="1400" dirty="0"/>
              <a:t>Lite implementation only 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69354" y="2060848"/>
            <a:ext cx="4611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Font typeface="Arial" pitchFamily="34" charset="0"/>
              <a:buChar char="•"/>
            </a:pPr>
            <a:r>
              <a:rPr lang="en-US" sz="1600" b="1" dirty="0"/>
              <a:t>Subscription performance impact and stability</a:t>
            </a:r>
            <a:r>
              <a:rPr lang="en-US" sz="1600" b="1" dirty="0" smtClean="0"/>
              <a:t>:</a:t>
            </a:r>
          </a:p>
          <a:p>
            <a:r>
              <a:rPr lang="en-US" sz="1400" dirty="0" smtClean="0"/>
              <a:t>&gt;   Subscriptions </a:t>
            </a:r>
            <a:r>
              <a:rPr lang="en-US" sz="1400" dirty="0"/>
              <a:t>are managed by the SIB as </a:t>
            </a:r>
            <a:r>
              <a:rPr lang="en-US" sz="1400" dirty="0" smtClean="0"/>
              <a:t>slow recursive </a:t>
            </a:r>
            <a:r>
              <a:rPr lang="en-US" sz="1400" dirty="0"/>
              <a:t>queries on the triple </a:t>
            </a:r>
            <a:r>
              <a:rPr lang="en-US" sz="1400" dirty="0" smtClean="0"/>
              <a:t>store.</a:t>
            </a:r>
          </a:p>
          <a:p>
            <a:r>
              <a:rPr lang="en-US" sz="1400" dirty="0" smtClean="0"/>
              <a:t>&gt;   The </a:t>
            </a:r>
            <a:r>
              <a:rPr lang="en-US" sz="1400" dirty="0"/>
              <a:t>SIB does not detect lost </a:t>
            </a:r>
            <a:r>
              <a:rPr lang="en-US" sz="1400" dirty="0" smtClean="0"/>
              <a:t>connections and </a:t>
            </a:r>
            <a:r>
              <a:rPr lang="en-US" sz="1400" dirty="0"/>
              <a:t>it continues </a:t>
            </a:r>
            <a:endParaRPr lang="en-US" sz="1400" dirty="0" smtClean="0"/>
          </a:p>
          <a:p>
            <a:pPr algn="r"/>
            <a:r>
              <a:rPr lang="en-US" sz="1400" dirty="0" smtClean="0"/>
              <a:t>                                                            to </a:t>
            </a:r>
            <a:r>
              <a:rPr lang="en-US" sz="1400" dirty="0"/>
              <a:t>perform useless </a:t>
            </a:r>
            <a:r>
              <a:rPr lang="en-US" sz="1400" dirty="0" smtClean="0"/>
              <a:t>queries.</a:t>
            </a:r>
            <a:endParaRPr lang="en-US" sz="14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16" y="764704"/>
            <a:ext cx="91429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572508" y="3814008"/>
            <a:ext cx="45714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Font typeface="Arial" pitchFamily="34" charset="0"/>
              <a:buChar char="•"/>
            </a:pPr>
            <a:r>
              <a:rPr lang="en-US" sz="1600" b="1" dirty="0"/>
              <a:t>Absence of SPARQL support</a:t>
            </a:r>
            <a:r>
              <a:rPr lang="en-US" sz="1600" b="1" dirty="0" smtClean="0"/>
              <a:t>:</a:t>
            </a:r>
          </a:p>
          <a:p>
            <a:endParaRPr lang="en-US" sz="1400" dirty="0" smtClean="0"/>
          </a:p>
          <a:p>
            <a:r>
              <a:rPr lang="en-US" sz="1400" dirty="0" smtClean="0"/>
              <a:t>Wilbur queries are not maintained anymore and the only implementation is a Python based library that works strictly connected with the Piglet RDF store. </a:t>
            </a:r>
          </a:p>
          <a:p>
            <a:r>
              <a:rPr lang="en-US" sz="1400" dirty="0" smtClean="0"/>
              <a:t>&gt; Furthermore, the W3C recommended query method for RDF since 2008 is SPARQL 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4572000" y="5445224"/>
            <a:ext cx="45720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Font typeface="Arial" pitchFamily="34" charset="0"/>
              <a:buChar char="•"/>
            </a:pPr>
            <a:r>
              <a:rPr lang="en-US" sz="1600" b="1" dirty="0"/>
              <a:t>Lack of support for RDF/XML triple encoding</a:t>
            </a:r>
            <a:r>
              <a:rPr lang="en-US" sz="1600" b="1" dirty="0" smtClean="0"/>
              <a:t>:</a:t>
            </a:r>
          </a:p>
          <a:p>
            <a:endParaRPr lang="en-US" sz="1400" dirty="0" smtClean="0"/>
          </a:p>
          <a:p>
            <a:r>
              <a:rPr lang="en-US" sz="1400" dirty="0" smtClean="0"/>
              <a:t>RDF/XML </a:t>
            </a:r>
            <a:r>
              <a:rPr lang="en-US" sz="1400" dirty="0"/>
              <a:t>is one of the most common syntaxes for serializing RDF knowledge and OWL ontologies. </a:t>
            </a:r>
          </a:p>
          <a:p>
            <a:r>
              <a:rPr lang="en-US" sz="1400" dirty="0" smtClean="0"/>
              <a:t>&gt; According </a:t>
            </a:r>
            <a:r>
              <a:rPr lang="en-US" sz="1400" dirty="0"/>
              <a:t>to the Semantic Web stack, the ontology layer is based on RDF and on XML 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21" name="Can 20"/>
          <p:cNvSpPr/>
          <p:nvPr/>
        </p:nvSpPr>
        <p:spPr>
          <a:xfrm>
            <a:off x="8345280" y="156770"/>
            <a:ext cx="547200" cy="339739"/>
          </a:xfrm>
          <a:prstGeom prst="can">
            <a:avLst/>
          </a:prstGeom>
          <a:solidFill>
            <a:srgbClr val="FF0000"/>
          </a:solidFill>
          <a:ln w="0">
            <a:solidFill>
              <a:srgbClr val="FF0000"/>
            </a:solidFill>
          </a:ln>
          <a:effectLst>
            <a:glow rad="1905000">
              <a:schemeClr val="accent2">
                <a:satMod val="175000"/>
                <a:alpha val="24000"/>
              </a:schemeClr>
            </a:glow>
            <a:outerShdw blurRad="50800" dist="50800" dir="6000000" sx="1000" sy="1000" algn="ctr" rotWithShape="0">
              <a:srgbClr val="000000"/>
            </a:outerShdw>
            <a:reflection endPos="58000" dist="1143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78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116632"/>
            <a:ext cx="405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RedSib</a:t>
            </a:r>
            <a:r>
              <a:rPr lang="en-US" dirty="0" smtClean="0"/>
              <a:t> implementation: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4932040" y="404664"/>
            <a:ext cx="3450709" cy="2054422"/>
            <a:chOff x="1376635" y="332656"/>
            <a:chExt cx="3450709" cy="2054422"/>
          </a:xfrm>
        </p:grpSpPr>
        <p:cxnSp>
          <p:nvCxnSpPr>
            <p:cNvPr id="4" name="Straight Arrow Connector 3"/>
            <p:cNvCxnSpPr>
              <a:cxnSpLocks noChangeShapeType="1"/>
            </p:cNvCxnSpPr>
            <p:nvPr/>
          </p:nvCxnSpPr>
          <p:spPr bwMode="auto">
            <a:xfrm>
              <a:off x="3638287" y="1181780"/>
              <a:ext cx="413340" cy="0"/>
            </a:xfrm>
            <a:prstGeom prst="straightConnector1">
              <a:avLst/>
            </a:prstGeom>
            <a:noFill/>
            <a:ln w="28575" cmpd="sng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979619" y="1776775"/>
              <a:ext cx="847725" cy="219075"/>
            </a:xfrm>
            <a:prstGeom prst="rect">
              <a:avLst/>
            </a:prstGeom>
            <a:solidFill>
              <a:srgbClr val="FFFFFF"/>
            </a:solidFill>
            <a:ln w="254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t-IT" sz="900" kern="1200" dirty="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Times New Roman"/>
                </a:rPr>
                <a:t>Sockets TCP</a:t>
              </a:r>
              <a:endParaRPr lang="en-US" sz="140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6" name="Straight Arrow Connector 5"/>
            <p:cNvCxnSpPr>
              <a:cxnSpLocks noChangeShapeType="1"/>
            </p:cNvCxnSpPr>
            <p:nvPr/>
          </p:nvCxnSpPr>
          <p:spPr bwMode="auto">
            <a:xfrm flipV="1">
              <a:off x="4411667" y="1418635"/>
              <a:ext cx="0" cy="34290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" name="Can 6"/>
            <p:cNvSpPr>
              <a:spLocks noChangeArrowheads="1"/>
            </p:cNvSpPr>
            <p:nvPr/>
          </p:nvSpPr>
          <p:spPr bwMode="auto">
            <a:xfrm>
              <a:off x="1520800" y="2143805"/>
              <a:ext cx="442595" cy="123825"/>
            </a:xfrm>
            <a:prstGeom prst="can">
              <a:avLst>
                <a:gd name="adj" fmla="val 25000"/>
              </a:avLst>
            </a:prstGeom>
            <a:solidFill>
              <a:srgbClr val="D9D9D9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 </a:t>
              </a:r>
              <a:endParaRPr lang="en-US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8" name="Can 7"/>
            <p:cNvSpPr>
              <a:spLocks noChangeArrowheads="1"/>
            </p:cNvSpPr>
            <p:nvPr/>
          </p:nvSpPr>
          <p:spPr bwMode="auto">
            <a:xfrm>
              <a:off x="1511910" y="2006010"/>
              <a:ext cx="451485" cy="123190"/>
            </a:xfrm>
            <a:prstGeom prst="can">
              <a:avLst>
                <a:gd name="adj" fmla="val 25000"/>
              </a:avLst>
            </a:prstGeom>
            <a:solidFill>
              <a:srgbClr val="D9D9D9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 </a:t>
              </a:r>
              <a:endParaRPr lang="en-US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9" name="TextBox 45"/>
            <p:cNvSpPr txBox="1">
              <a:spLocks noChangeArrowheads="1"/>
            </p:cNvSpPr>
            <p:nvPr/>
          </p:nvSpPr>
          <p:spPr bwMode="auto">
            <a:xfrm>
              <a:off x="1952491" y="1979548"/>
              <a:ext cx="13790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it-IT" sz="900" kern="1200" dirty="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Times New Roman"/>
                </a:rPr>
                <a:t>Berkley DB, persistent or volatile</a:t>
              </a:r>
              <a:endParaRPr lang="en-US" sz="140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0" name="Straight Arrow Connector 9"/>
            <p:cNvCxnSpPr>
              <a:cxnSpLocks noChangeShapeType="1"/>
            </p:cNvCxnSpPr>
            <p:nvPr/>
          </p:nvCxnSpPr>
          <p:spPr bwMode="auto">
            <a:xfrm>
              <a:off x="3097267" y="851580"/>
              <a:ext cx="502920" cy="0"/>
            </a:xfrm>
            <a:prstGeom prst="straightConnector1">
              <a:avLst/>
            </a:prstGeom>
            <a:noFill/>
            <a:ln w="28575" cmpd="sng" algn="ctr">
              <a:solidFill>
                <a:srgbClr val="0000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Rounded Rectangle 10"/>
            <p:cNvSpPr>
              <a:spLocks noChangeArrowheads="1"/>
            </p:cNvSpPr>
            <p:nvPr/>
          </p:nvSpPr>
          <p:spPr bwMode="auto">
            <a:xfrm>
              <a:off x="1376635" y="711880"/>
              <a:ext cx="1678940" cy="279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t-IT" sz="900" kern="1200" dirty="0">
                  <a:effectLst/>
                  <a:latin typeface="Calibri"/>
                  <a:ea typeface="Times New Roman"/>
                  <a:cs typeface="Times New Roman"/>
                </a:rPr>
                <a:t>RedSib-daemon (C)</a:t>
              </a:r>
              <a:endParaRPr lang="en-US" sz="1400" dirty="0">
                <a:effectLst/>
                <a:latin typeface="Times New Roman"/>
                <a:ea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it-IT" sz="1400" dirty="0">
                  <a:effectLst/>
                  <a:latin typeface="Times New Roman"/>
                  <a:ea typeface="Times New Roman"/>
                </a:rPr>
                <a:t> </a:t>
              </a:r>
              <a:endParaRPr lang="en-US" sz="1400" dirty="0">
                <a:effectLst/>
                <a:latin typeface="Times New Roman"/>
                <a:ea typeface="Times New Roman"/>
              </a:endParaRPr>
            </a:p>
          </p:txBody>
        </p:sp>
        <p:pic>
          <p:nvPicPr>
            <p:cNvPr id="3083" name="Picture 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5483" y="764704"/>
              <a:ext cx="225425" cy="185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ounded Rectangle 12"/>
            <p:cNvSpPr>
              <a:spLocks noChangeArrowheads="1"/>
            </p:cNvSpPr>
            <p:nvPr/>
          </p:nvSpPr>
          <p:spPr bwMode="auto">
            <a:xfrm>
              <a:off x="4051627" y="976675"/>
              <a:ext cx="741932" cy="40322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it-IT" sz="900" kern="1200" dirty="0" smtClean="0">
                <a:effectLst/>
                <a:latin typeface="Calibri"/>
                <a:ea typeface="Times New Roman"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it-IT" sz="900" kern="1200" dirty="0" smtClean="0">
                  <a:effectLst/>
                  <a:latin typeface="Calibri"/>
                  <a:ea typeface="Times New Roman"/>
                  <a:cs typeface="Times New Roman"/>
                </a:rPr>
                <a:t>sib-tcp </a:t>
              </a:r>
              <a:endParaRPr lang="en-US" sz="1400" dirty="0">
                <a:effectLst/>
                <a:latin typeface="Times New Roman"/>
                <a:ea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it-IT" sz="900" kern="1200" dirty="0">
                  <a:effectLst/>
                  <a:latin typeface="Calibri"/>
                  <a:ea typeface="Times New Roman"/>
                  <a:cs typeface="Times New Roman"/>
                </a:rPr>
                <a:t>(C)</a:t>
              </a:r>
              <a:endParaRPr lang="en-US" sz="1400" dirty="0">
                <a:effectLst/>
                <a:latin typeface="Times New Roman"/>
                <a:ea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it-IT" sz="1400" dirty="0">
                  <a:effectLst/>
                  <a:latin typeface="Times New Roman"/>
                  <a:ea typeface="Times New Roman"/>
                </a:rPr>
                <a:t> </a:t>
              </a:r>
              <a:endParaRPr lang="en-US" sz="1400" dirty="0">
                <a:effectLst/>
                <a:latin typeface="Times New Roman"/>
                <a:ea typeface="Times New Roman"/>
              </a:endParaRPr>
            </a:p>
          </p:txBody>
        </p:sp>
        <p:pic>
          <p:nvPicPr>
            <p:cNvPr id="3081" name="Picture 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3675" y="1164556"/>
              <a:ext cx="225425" cy="176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5" name="Straight Arrow Connector 14"/>
            <p:cNvCxnSpPr>
              <a:cxnSpLocks noChangeShapeType="1"/>
            </p:cNvCxnSpPr>
            <p:nvPr/>
          </p:nvCxnSpPr>
          <p:spPr bwMode="auto">
            <a:xfrm flipV="1">
              <a:off x="1747371" y="1776140"/>
              <a:ext cx="0" cy="21971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Connettore 1 31"/>
            <p:cNvCxnSpPr/>
            <p:nvPr/>
          </p:nvCxnSpPr>
          <p:spPr>
            <a:xfrm>
              <a:off x="3625587" y="749980"/>
              <a:ext cx="0" cy="135255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sella di testo 64"/>
            <p:cNvSpPr txBox="1"/>
            <p:nvPr/>
          </p:nvSpPr>
          <p:spPr>
            <a:xfrm>
              <a:off x="3338884" y="2044178"/>
              <a:ext cx="573405" cy="342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a14="http://schemas.microsoft.com/office/mac/drawingml/2011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1400" dirty="0">
                  <a:effectLst/>
                  <a:ea typeface="Times New Roman"/>
                  <a:cs typeface="Times New Roman"/>
                </a:rPr>
                <a:t>D-BUS</a:t>
              </a:r>
              <a:endParaRPr lang="en-US" sz="14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8" name="Rounded Rectangle 17"/>
            <p:cNvSpPr>
              <a:spLocks noChangeArrowheads="1"/>
            </p:cNvSpPr>
            <p:nvPr/>
          </p:nvSpPr>
          <p:spPr bwMode="auto">
            <a:xfrm>
              <a:off x="3097267" y="332656"/>
              <a:ext cx="1276985" cy="324272"/>
            </a:xfrm>
            <a:prstGeom prst="roundRect">
              <a:avLst>
                <a:gd name="adj" fmla="val 16667"/>
              </a:avLst>
            </a:prstGeom>
            <a:noFill/>
            <a:ln w="12700" cmpd="sng" algn="ctr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t-IT" sz="800" kern="1200" dirty="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Times New Roman"/>
                </a:rPr>
                <a:t>Parser &amp; Utilities libraries (C)</a:t>
              </a:r>
              <a:endParaRPr lang="en-US" sz="140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9" name="Connettore 2 67"/>
            <p:cNvCxnSpPr/>
            <p:nvPr/>
          </p:nvCxnSpPr>
          <p:spPr>
            <a:xfrm flipH="1">
              <a:off x="2827491" y="494792"/>
              <a:ext cx="247329" cy="16213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dash"/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2 68"/>
            <p:cNvCxnSpPr/>
            <p:nvPr/>
          </p:nvCxnSpPr>
          <p:spPr>
            <a:xfrm>
              <a:off x="4051627" y="711880"/>
              <a:ext cx="185483" cy="238561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dash"/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ounded Rectangle 20"/>
            <p:cNvSpPr>
              <a:spLocks noChangeArrowheads="1"/>
            </p:cNvSpPr>
            <p:nvPr/>
          </p:nvSpPr>
          <p:spPr bwMode="auto">
            <a:xfrm>
              <a:off x="2322785" y="1511980"/>
              <a:ext cx="725170" cy="2667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900" kern="120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Times New Roman"/>
                </a:rPr>
                <a:t>Rasqal (C)</a:t>
              </a:r>
              <a:endParaRPr lang="en-US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2" name="Rounded Rectangle 21"/>
            <p:cNvSpPr>
              <a:spLocks noChangeArrowheads="1"/>
            </p:cNvSpPr>
            <p:nvPr/>
          </p:nvSpPr>
          <p:spPr bwMode="auto">
            <a:xfrm>
              <a:off x="1382985" y="1219880"/>
              <a:ext cx="692150" cy="5461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900" kern="120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Times New Roman"/>
                </a:rPr>
                <a:t>Redland (C)</a:t>
              </a:r>
              <a:endParaRPr lang="en-US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3" name="Rounded Rectangle 22"/>
            <p:cNvSpPr>
              <a:spLocks noChangeArrowheads="1"/>
            </p:cNvSpPr>
            <p:nvPr/>
          </p:nvSpPr>
          <p:spPr bwMode="auto">
            <a:xfrm>
              <a:off x="2322785" y="1207180"/>
              <a:ext cx="712470" cy="263525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900" kern="120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Times New Roman"/>
                </a:rPr>
                <a:t>Raptor (C)</a:t>
              </a:r>
              <a:endParaRPr lang="en-US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4" name="Straight Arrow Connector 23"/>
            <p:cNvCxnSpPr>
              <a:cxnSpLocks noChangeShapeType="1"/>
            </p:cNvCxnSpPr>
            <p:nvPr/>
          </p:nvCxnSpPr>
          <p:spPr bwMode="auto">
            <a:xfrm flipH="1">
              <a:off x="2081485" y="1340530"/>
              <a:ext cx="222250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Straight Arrow Connector 24"/>
            <p:cNvCxnSpPr>
              <a:cxnSpLocks noChangeShapeType="1"/>
            </p:cNvCxnSpPr>
            <p:nvPr/>
          </p:nvCxnSpPr>
          <p:spPr bwMode="auto">
            <a:xfrm flipH="1">
              <a:off x="2075770" y="1626280"/>
              <a:ext cx="222250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Straight Arrow Connector 25"/>
            <p:cNvCxnSpPr>
              <a:cxnSpLocks noChangeShapeType="1"/>
            </p:cNvCxnSpPr>
            <p:nvPr/>
          </p:nvCxnSpPr>
          <p:spPr bwMode="auto">
            <a:xfrm flipV="1">
              <a:off x="1763688" y="997630"/>
              <a:ext cx="0" cy="21590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2" name="Rectangle 24"/>
          <p:cNvSpPr>
            <a:spLocks noChangeArrowheads="1"/>
          </p:cNvSpPr>
          <p:nvPr/>
        </p:nvSpPr>
        <p:spPr bwMode="auto">
          <a:xfrm>
            <a:off x="152400" y="4462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26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x-none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x-none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it-IT" altLang="x-none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x-non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38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496" y="548680"/>
            <a:ext cx="508175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i="1" dirty="0" smtClean="0"/>
              <a:t>   Main Changes in overall </a:t>
            </a:r>
            <a:r>
              <a:rPr lang="en-GB" sz="2000" i="1" dirty="0" smtClean="0"/>
              <a:t>Sib </a:t>
            </a:r>
            <a:r>
              <a:rPr lang="en-GB" sz="2000" i="1" dirty="0"/>
              <a:t>Architecture </a:t>
            </a:r>
            <a:r>
              <a:rPr lang="it-IT" sz="2000" i="1" dirty="0" smtClean="0"/>
              <a:t>:</a:t>
            </a:r>
          </a:p>
          <a:p>
            <a:endParaRPr lang="it-IT" i="1" dirty="0" smtClean="0"/>
          </a:p>
          <a:p>
            <a:r>
              <a:rPr lang="en-US" dirty="0" smtClean="0"/>
              <a:t>   </a:t>
            </a:r>
            <a:r>
              <a:rPr lang="en-US" dirty="0"/>
              <a:t> Redland replaced Piglet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&gt;   Native support for SPARQL (1.0 , 1.1 partial)</a:t>
            </a:r>
          </a:p>
          <a:p>
            <a:r>
              <a:rPr lang="en-US" dirty="0"/>
              <a:t> </a:t>
            </a:r>
            <a:r>
              <a:rPr lang="en-US" dirty="0" smtClean="0"/>
              <a:t>       (implemented in </a:t>
            </a:r>
            <a:r>
              <a:rPr lang="en-US" dirty="0" err="1" smtClean="0"/>
              <a:t>Rasqal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</a:t>
            </a:r>
            <a:r>
              <a:rPr lang="en-US" dirty="0"/>
              <a:t>&gt; </a:t>
            </a:r>
            <a:r>
              <a:rPr lang="en-US" dirty="0" smtClean="0"/>
              <a:t>  Native </a:t>
            </a:r>
            <a:r>
              <a:rPr lang="en-US" dirty="0"/>
              <a:t>support </a:t>
            </a:r>
            <a:r>
              <a:rPr lang="en-US" dirty="0" smtClean="0"/>
              <a:t>for RDF/XML syntax  </a:t>
            </a:r>
            <a:endParaRPr lang="en-US" dirty="0"/>
          </a:p>
        </p:txBody>
      </p:sp>
      <p:grpSp>
        <p:nvGrpSpPr>
          <p:cNvPr id="162" name="Group 161"/>
          <p:cNvGrpSpPr/>
          <p:nvPr/>
        </p:nvGrpSpPr>
        <p:grpSpPr>
          <a:xfrm>
            <a:off x="3807885" y="2628233"/>
            <a:ext cx="5228611" cy="3969119"/>
            <a:chOff x="3807885" y="2484218"/>
            <a:chExt cx="5228611" cy="3969119"/>
          </a:xfrm>
        </p:grpSpPr>
        <p:cxnSp>
          <p:nvCxnSpPr>
            <p:cNvPr id="139" name="Straight Arrow Connector 138"/>
            <p:cNvCxnSpPr/>
            <p:nvPr/>
          </p:nvCxnSpPr>
          <p:spPr>
            <a:xfrm>
              <a:off x="4572000" y="4293096"/>
              <a:ext cx="0" cy="1590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82" name="Group 3081"/>
            <p:cNvGrpSpPr/>
            <p:nvPr/>
          </p:nvGrpSpPr>
          <p:grpSpPr>
            <a:xfrm>
              <a:off x="3807885" y="2484218"/>
              <a:ext cx="5228611" cy="3969119"/>
              <a:chOff x="963410" y="426278"/>
              <a:chExt cx="6172085" cy="5127105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041400" y="721360"/>
                <a:ext cx="5613400" cy="10541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300">
                    <a:effectLst/>
                    <a:latin typeface="Times New Roman"/>
                    <a:ea typeface="Times New Roman"/>
                  </a:rPr>
                  <a:t> </a:t>
                </a:r>
                <a:endParaRPr lang="en-US" sz="100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218414" y="2454581"/>
                <a:ext cx="4800750" cy="30988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300">
                    <a:effectLst/>
                    <a:latin typeface="Times New Roman"/>
                    <a:ea typeface="Times New Roman"/>
                  </a:rPr>
                  <a:t> </a:t>
                </a:r>
                <a:endParaRPr lang="en-US" sz="100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045200" y="2454580"/>
                <a:ext cx="1057275" cy="3098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300">
                    <a:effectLst/>
                    <a:latin typeface="Times New Roman"/>
                    <a:ea typeface="Times New Roman"/>
                  </a:rPr>
                  <a:t> </a:t>
                </a:r>
                <a:endParaRPr lang="en-US" sz="100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497455" y="2864485"/>
                <a:ext cx="897255" cy="3606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it-IT" sz="700" b="1" kern="1200">
                    <a:solidFill>
                      <a:srgbClr val="000000"/>
                    </a:solidFill>
                    <a:effectLst/>
                    <a:latin typeface="Times New Roman"/>
                    <a:ea typeface="Times New Roman"/>
                  </a:rPr>
                  <a:t>Async Ins/Rem Queue</a:t>
                </a:r>
                <a:endParaRPr lang="en-US" sz="110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494915" y="3296285"/>
                <a:ext cx="897255" cy="354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Aft>
                    <a:spcPts val="0"/>
                  </a:spcAft>
                </a:pPr>
                <a:r>
                  <a:rPr lang="it-IT" sz="700" b="1" kern="1200">
                    <a:solidFill>
                      <a:srgbClr val="000000"/>
                    </a:solidFill>
                    <a:effectLst/>
                    <a:latin typeface="Times New Roman"/>
                    <a:ea typeface="Times New Roman"/>
                  </a:rPr>
                  <a:t>Async Query Queue </a:t>
                </a:r>
                <a:endParaRPr lang="en-US" sz="1100">
                  <a:effectLst/>
                  <a:latin typeface="Times New Roman"/>
                  <a:ea typeface="Times New Roman"/>
                </a:endParaRPr>
              </a:p>
            </p:txBody>
          </p:sp>
          <p:cxnSp>
            <p:nvCxnSpPr>
              <p:cNvPr id="51" name="Straight Arrow Connector 50"/>
              <p:cNvCxnSpPr/>
              <p:nvPr/>
            </p:nvCxnSpPr>
            <p:spPr>
              <a:xfrm flipH="1">
                <a:off x="3394710" y="3053715"/>
                <a:ext cx="4229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1905000" y="2098675"/>
                <a:ext cx="191135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78"/>
              <p:cNvSpPr txBox="1"/>
              <p:nvPr/>
            </p:nvSpPr>
            <p:spPr>
              <a:xfrm>
                <a:off x="1218416" y="2483845"/>
                <a:ext cx="1677083" cy="20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it-IT" sz="700" b="1" kern="1200" dirty="0">
                    <a:solidFill>
                      <a:srgbClr val="000000"/>
                    </a:solidFill>
                    <a:effectLst/>
                    <a:latin typeface="Times New Roman"/>
                    <a:ea typeface="Times New Roman"/>
                  </a:rPr>
                  <a:t>Main </a:t>
                </a:r>
                <a:r>
                  <a:rPr lang="it-IT" sz="700" b="1" kern="1200" dirty="0" smtClean="0">
                    <a:solidFill>
                      <a:srgbClr val="000000"/>
                    </a:solidFill>
                    <a:effectLst/>
                    <a:latin typeface="Times New Roman"/>
                    <a:ea typeface="Times New Roman"/>
                  </a:rPr>
                  <a:t>Loop Scheduler</a:t>
                </a:r>
                <a:endParaRPr lang="en-US" sz="1000" dirty="0">
                  <a:effectLst/>
                  <a:latin typeface="Times New Roman"/>
                  <a:ea typeface="Times New Roman"/>
                </a:endParaRPr>
              </a:p>
            </p:txBody>
          </p:sp>
          <p:cxnSp>
            <p:nvCxnSpPr>
              <p:cNvPr id="56" name="Straight Connector 55"/>
              <p:cNvCxnSpPr/>
              <p:nvPr/>
            </p:nvCxnSpPr>
            <p:spPr>
              <a:xfrm>
                <a:off x="1905000" y="1296670"/>
                <a:ext cx="0" cy="80327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2844800" y="1280160"/>
                <a:ext cx="0" cy="82042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3818255" y="1288415"/>
                <a:ext cx="0" cy="176085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>
                <a:off x="4123055" y="3589020"/>
                <a:ext cx="28765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2362200" y="3973830"/>
                <a:ext cx="20485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>
                <a:off x="2370455" y="4349750"/>
                <a:ext cx="203962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Rectangle 61"/>
              <p:cNvSpPr/>
              <p:nvPr/>
            </p:nvSpPr>
            <p:spPr>
              <a:xfrm>
                <a:off x="4432300" y="3825875"/>
                <a:ext cx="1089025" cy="3098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Aft>
                    <a:spcPts val="0"/>
                  </a:spcAft>
                </a:pPr>
                <a:r>
                  <a:rPr lang="it-IT" sz="800" b="1" kern="1200">
                    <a:solidFill>
                      <a:srgbClr val="000000"/>
                    </a:solidFill>
                    <a:effectLst/>
                    <a:latin typeface="Times New Roman"/>
                    <a:ea typeface="Times New Roman"/>
                  </a:rPr>
                  <a:t>Rdf_writer</a:t>
                </a:r>
                <a:endParaRPr lang="en-US" sz="105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427220" y="3430905"/>
                <a:ext cx="1089025" cy="3098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Aft>
                    <a:spcPts val="0"/>
                  </a:spcAft>
                </a:pPr>
                <a:r>
                  <a:rPr lang="it-IT" sz="800" b="1" kern="1200">
                    <a:solidFill>
                      <a:srgbClr val="000000"/>
                    </a:solidFill>
                    <a:effectLst/>
                    <a:latin typeface="Times New Roman"/>
                    <a:ea typeface="Times New Roman"/>
                  </a:rPr>
                  <a:t>Rdf_retractor</a:t>
                </a:r>
                <a:endParaRPr lang="en-US" sz="105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4431030" y="4202430"/>
                <a:ext cx="1089025" cy="3098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Aft>
                    <a:spcPts val="0"/>
                  </a:spcAft>
                </a:pPr>
                <a:r>
                  <a:rPr lang="it-IT" sz="800" b="1" kern="1200">
                    <a:solidFill>
                      <a:srgbClr val="000000"/>
                    </a:solidFill>
                    <a:effectLst/>
                    <a:latin typeface="Times New Roman"/>
                    <a:ea typeface="Times New Roman"/>
                  </a:rPr>
                  <a:t>Rdf_reader</a:t>
                </a:r>
                <a:endParaRPr lang="en-US" sz="1050">
                  <a:effectLst/>
                  <a:latin typeface="Times New Roman"/>
                  <a:ea typeface="Times New Roman"/>
                </a:endParaRPr>
              </a:p>
            </p:txBody>
          </p:sp>
          <p:cxnSp>
            <p:nvCxnSpPr>
              <p:cNvPr id="65" name="Straight Connector 64"/>
              <p:cNvCxnSpPr/>
              <p:nvPr/>
            </p:nvCxnSpPr>
            <p:spPr>
              <a:xfrm>
                <a:off x="4114800" y="3591560"/>
                <a:ext cx="0" cy="381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149"/>
              <p:cNvSpPr txBox="1"/>
              <p:nvPr/>
            </p:nvSpPr>
            <p:spPr>
              <a:xfrm>
                <a:off x="1112804" y="2152312"/>
                <a:ext cx="1772619" cy="210777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it-IT" sz="1050" b="1" kern="1200" dirty="0">
                    <a:solidFill>
                      <a:srgbClr val="000000"/>
                    </a:solidFill>
                    <a:effectLst/>
                    <a:latin typeface="Times New Roman"/>
                    <a:ea typeface="Times New Roman"/>
                  </a:rPr>
                  <a:t>Sequential</a:t>
                </a:r>
                <a:r>
                  <a:rPr lang="it-IT" sz="1050" b="1" i="1" kern="1200" dirty="0">
                    <a:solidFill>
                      <a:srgbClr val="000000"/>
                    </a:solidFill>
                    <a:effectLst/>
                    <a:latin typeface="Times New Roman"/>
                    <a:ea typeface="Times New Roman"/>
                  </a:rPr>
                  <a:t> </a:t>
                </a:r>
                <a:r>
                  <a:rPr lang="it-IT" sz="1050" b="1" kern="1200" dirty="0">
                    <a:solidFill>
                      <a:srgbClr val="000000"/>
                    </a:solidFill>
                    <a:effectLst/>
                    <a:latin typeface="Times New Roman"/>
                    <a:ea typeface="Times New Roman"/>
                  </a:rPr>
                  <a:t>Processes</a:t>
                </a:r>
                <a:endParaRPr lang="en-US" sz="1400" dirty="0">
                  <a:effectLst/>
                  <a:latin typeface="Times New Roman"/>
                  <a:ea typeface="Times New Roman"/>
                </a:endParaRPr>
              </a:p>
            </p:txBody>
          </p:sp>
          <p:cxnSp>
            <p:nvCxnSpPr>
              <p:cNvPr id="67" name="Straight Connector 66"/>
              <p:cNvCxnSpPr/>
              <p:nvPr/>
            </p:nvCxnSpPr>
            <p:spPr>
              <a:xfrm flipV="1">
                <a:off x="5824220" y="2177415"/>
                <a:ext cx="0" cy="173545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>
                <a:off x="5528310" y="3538220"/>
                <a:ext cx="29591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H="1">
                <a:off x="5528310" y="3914140"/>
                <a:ext cx="29591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>
                <a:off x="5528310" y="4298950"/>
                <a:ext cx="3810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5918200" y="2042795"/>
                <a:ext cx="0" cy="225425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Rectangle 71"/>
              <p:cNvSpPr/>
              <p:nvPr/>
            </p:nvSpPr>
            <p:spPr>
              <a:xfrm>
                <a:off x="1089025" y="837565"/>
                <a:ext cx="622935" cy="8616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 anchorCtr="0"/>
              <a:lstStyle/>
              <a:p>
                <a:pPr algn="ctr">
                  <a:spcAft>
                    <a:spcPts val="0"/>
                  </a:spcAft>
                </a:pPr>
                <a:r>
                  <a:rPr lang="it-IT" sz="700" b="1" kern="1200">
                    <a:solidFill>
                      <a:srgbClr val="000000"/>
                    </a:solidFill>
                    <a:effectLst/>
                    <a:latin typeface="Times New Roman"/>
                    <a:ea typeface="Times New Roman"/>
                  </a:rPr>
                  <a:t>Insert</a:t>
                </a:r>
                <a:endParaRPr lang="en-US" sz="105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2006600" y="837565"/>
                <a:ext cx="622300" cy="8616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 anchorCtr="0"/>
              <a:lstStyle/>
              <a:p>
                <a:pPr algn="ctr">
                  <a:spcAft>
                    <a:spcPts val="0"/>
                  </a:spcAft>
                </a:pPr>
                <a:r>
                  <a:rPr lang="it-IT" sz="700" b="1" kern="1200">
                    <a:solidFill>
                      <a:srgbClr val="000000"/>
                    </a:solidFill>
                    <a:effectLst/>
                    <a:latin typeface="Times New Roman"/>
                    <a:ea typeface="Times New Roman"/>
                  </a:rPr>
                  <a:t>Remove</a:t>
                </a:r>
                <a:endParaRPr lang="en-US" sz="105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2985135" y="820420"/>
                <a:ext cx="622935" cy="8616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 anchorCtr="0"/>
              <a:lstStyle/>
              <a:p>
                <a:pPr algn="ctr">
                  <a:spcAft>
                    <a:spcPts val="0"/>
                  </a:spcAft>
                </a:pPr>
                <a:r>
                  <a:rPr lang="it-IT" sz="700" b="1" kern="1200">
                    <a:solidFill>
                      <a:srgbClr val="000000"/>
                    </a:solidFill>
                    <a:effectLst/>
                    <a:latin typeface="Times New Roman"/>
                    <a:ea typeface="Times New Roman"/>
                  </a:rPr>
                  <a:t>Update</a:t>
                </a:r>
                <a:endParaRPr lang="en-US" sz="105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950335" y="837565"/>
                <a:ext cx="622935" cy="8616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 anchorCtr="0"/>
              <a:lstStyle/>
              <a:p>
                <a:pPr algn="ctr">
                  <a:spcAft>
                    <a:spcPts val="0"/>
                  </a:spcAft>
                </a:pPr>
                <a:r>
                  <a:rPr lang="it-IT" sz="700" b="1" kern="1200">
                    <a:solidFill>
                      <a:srgbClr val="000000"/>
                    </a:solidFill>
                    <a:effectLst/>
                    <a:latin typeface="Times New Roman"/>
                    <a:ea typeface="Times New Roman"/>
                  </a:rPr>
                  <a:t>Query</a:t>
                </a:r>
                <a:endParaRPr lang="en-US" sz="105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4918710" y="837565"/>
                <a:ext cx="701675" cy="8616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 anchorCtr="0"/>
              <a:lstStyle/>
              <a:p>
                <a:pPr algn="ctr">
                  <a:spcAft>
                    <a:spcPts val="0"/>
                  </a:spcAft>
                </a:pPr>
                <a:r>
                  <a:rPr lang="it-IT" sz="700" b="1" kern="1200" dirty="0">
                    <a:solidFill>
                      <a:srgbClr val="000000"/>
                    </a:solidFill>
                    <a:effectLst/>
                    <a:latin typeface="Times New Roman"/>
                    <a:ea typeface="Times New Roman"/>
                  </a:rPr>
                  <a:t>Subscribe</a:t>
                </a:r>
                <a:endParaRPr lang="en-US" sz="1050" dirty="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77" name="TextBox 11"/>
              <p:cNvSpPr txBox="1"/>
              <p:nvPr/>
            </p:nvSpPr>
            <p:spPr>
              <a:xfrm>
                <a:off x="963410" y="426278"/>
                <a:ext cx="3183255" cy="313055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050" b="1" kern="1200" dirty="0">
                    <a:solidFill>
                      <a:srgbClr val="000000"/>
                    </a:solidFill>
                    <a:effectLst/>
                    <a:latin typeface="Times New Roman"/>
                    <a:ea typeface="Times New Roman"/>
                  </a:rPr>
                  <a:t>Threads</a:t>
                </a:r>
                <a:r>
                  <a:rPr lang="en-US" sz="1050" b="1" i="1" kern="1200" dirty="0">
                    <a:solidFill>
                      <a:srgbClr val="000000"/>
                    </a:solidFill>
                    <a:effectLst/>
                    <a:latin typeface="Times New Roman"/>
                    <a:ea typeface="Times New Roman"/>
                  </a:rPr>
                  <a:t> </a:t>
                </a:r>
                <a:r>
                  <a:rPr lang="en-US" sz="1050" b="1" kern="1200" dirty="0">
                    <a:solidFill>
                      <a:srgbClr val="000000"/>
                    </a:solidFill>
                    <a:effectLst/>
                    <a:latin typeface="Times New Roman"/>
                    <a:ea typeface="Times New Roman"/>
                  </a:rPr>
                  <a:t>activated by D-Bus requests</a:t>
                </a:r>
                <a:endParaRPr lang="en-US" sz="1400" dirty="0">
                  <a:effectLst/>
                  <a:latin typeface="Times New Roman"/>
                  <a:ea typeface="Times New Roman"/>
                </a:endParaRPr>
              </a:p>
            </p:txBody>
          </p:sp>
          <p:cxnSp>
            <p:nvCxnSpPr>
              <p:cNvPr id="78" name="Straight Connector 77"/>
              <p:cNvCxnSpPr/>
              <p:nvPr/>
            </p:nvCxnSpPr>
            <p:spPr>
              <a:xfrm>
                <a:off x="1819910" y="2176780"/>
                <a:ext cx="400431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V="1">
                <a:off x="1819910" y="1432560"/>
                <a:ext cx="0" cy="74485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V="1">
                <a:off x="2734310" y="1432560"/>
                <a:ext cx="0" cy="74485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flipV="1">
                <a:off x="3708400" y="1432560"/>
                <a:ext cx="0" cy="74485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H="1">
                <a:off x="4673600" y="2043430"/>
                <a:ext cx="124396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4673600" y="1432560"/>
                <a:ext cx="0" cy="60960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5740400" y="1432560"/>
                <a:ext cx="0" cy="60960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>
                <a:off x="5697855" y="4584065"/>
                <a:ext cx="3213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5697220" y="3633470"/>
                <a:ext cx="635" cy="11849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 flipH="1">
                <a:off x="5539740" y="3636645"/>
                <a:ext cx="16002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/>
              <p:nvPr/>
            </p:nvCxnSpPr>
            <p:spPr>
              <a:xfrm flipH="1">
                <a:off x="5539105" y="4042410"/>
                <a:ext cx="16002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 flipH="1">
                <a:off x="5551805" y="4393565"/>
                <a:ext cx="13589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>
                <a:off x="1430655" y="2762894"/>
                <a:ext cx="43475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1440398" y="2764093"/>
                <a:ext cx="0" cy="204515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1430655" y="4798847"/>
                <a:ext cx="43475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 flipH="1">
                <a:off x="2362200" y="3075940"/>
                <a:ext cx="13525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 flipH="1">
                <a:off x="2362200" y="3463290"/>
                <a:ext cx="13525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 flipH="1" flipV="1">
                <a:off x="3411855" y="3467100"/>
                <a:ext cx="71945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V="1">
                <a:off x="4123055" y="2101215"/>
                <a:ext cx="0" cy="136271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/>
              <p:nvPr/>
            </p:nvCxnSpPr>
            <p:spPr>
              <a:xfrm flipH="1">
                <a:off x="1710055" y="1435100"/>
                <a:ext cx="10985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 flipH="1">
                <a:off x="2620010" y="1434465"/>
                <a:ext cx="10985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 flipH="1">
                <a:off x="3595370" y="1433830"/>
                <a:ext cx="10985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H="1">
                <a:off x="4558665" y="1431925"/>
                <a:ext cx="10985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/>
              <p:nvPr/>
            </p:nvCxnSpPr>
            <p:spPr>
              <a:xfrm flipH="1">
                <a:off x="5623560" y="1433195"/>
                <a:ext cx="10985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 flipV="1">
                <a:off x="2632710" y="1289685"/>
                <a:ext cx="2070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/>
              <p:nvPr/>
            </p:nvCxnSpPr>
            <p:spPr>
              <a:xfrm>
                <a:off x="3615055" y="1281430"/>
                <a:ext cx="203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/>
              <p:nvPr/>
            </p:nvCxnSpPr>
            <p:spPr>
              <a:xfrm>
                <a:off x="4572000" y="1281430"/>
                <a:ext cx="1943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/>
              <p:nvPr/>
            </p:nvCxnSpPr>
            <p:spPr>
              <a:xfrm>
                <a:off x="5621655" y="1290320"/>
                <a:ext cx="203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/>
              <p:nvPr/>
            </p:nvCxnSpPr>
            <p:spPr>
              <a:xfrm>
                <a:off x="1727200" y="1298575"/>
                <a:ext cx="1778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Down Arrow 106"/>
              <p:cNvSpPr/>
              <p:nvPr/>
            </p:nvSpPr>
            <p:spPr>
              <a:xfrm>
                <a:off x="1337310" y="1077595"/>
                <a:ext cx="135255" cy="516255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/>
              </a:p>
            </p:txBody>
          </p:sp>
          <p:sp>
            <p:nvSpPr>
              <p:cNvPr id="108" name="Down Arrow 107"/>
              <p:cNvSpPr/>
              <p:nvPr/>
            </p:nvSpPr>
            <p:spPr>
              <a:xfrm>
                <a:off x="2254885" y="1077595"/>
                <a:ext cx="135255" cy="516255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/>
              </a:p>
            </p:txBody>
          </p:sp>
          <p:sp>
            <p:nvSpPr>
              <p:cNvPr id="109" name="Down Arrow 108"/>
              <p:cNvSpPr/>
              <p:nvPr/>
            </p:nvSpPr>
            <p:spPr>
              <a:xfrm>
                <a:off x="3237230" y="1077595"/>
                <a:ext cx="135255" cy="516255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/>
              </a:p>
            </p:txBody>
          </p:sp>
          <p:sp>
            <p:nvSpPr>
              <p:cNvPr id="110" name="Down Arrow 109"/>
              <p:cNvSpPr/>
              <p:nvPr/>
            </p:nvSpPr>
            <p:spPr>
              <a:xfrm>
                <a:off x="4218305" y="1076960"/>
                <a:ext cx="135255" cy="516255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/>
              </a:p>
            </p:txBody>
          </p:sp>
          <p:sp>
            <p:nvSpPr>
              <p:cNvPr id="111" name="Down Arrow 110"/>
              <p:cNvSpPr/>
              <p:nvPr/>
            </p:nvSpPr>
            <p:spPr>
              <a:xfrm>
                <a:off x="5200015" y="1085215"/>
                <a:ext cx="135255" cy="516255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/>
              </a:p>
            </p:txBody>
          </p:sp>
          <p:sp>
            <p:nvSpPr>
              <p:cNvPr id="112" name="Flowchart: Magnetic Disk 111"/>
              <p:cNvSpPr/>
              <p:nvPr/>
            </p:nvSpPr>
            <p:spPr>
              <a:xfrm>
                <a:off x="6141720" y="2771104"/>
                <a:ext cx="888365" cy="363855"/>
              </a:xfrm>
              <a:prstGeom prst="flowChartMagneticDisk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it-IT" sz="900" dirty="0">
                    <a:solidFill>
                      <a:srgbClr val="000000"/>
                    </a:solidFill>
                    <a:effectLst/>
                    <a:latin typeface="Times New Roman"/>
                    <a:ea typeface="Times New Roman"/>
                  </a:rPr>
                  <a:t>Main TS</a:t>
                </a:r>
                <a:endParaRPr lang="en-US" sz="1000" dirty="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113" name="Can 112"/>
              <p:cNvSpPr/>
              <p:nvPr/>
            </p:nvSpPr>
            <p:spPr>
              <a:xfrm>
                <a:off x="6131560" y="4137331"/>
                <a:ext cx="896620" cy="1323033"/>
              </a:xfrm>
              <a:prstGeom prst="can">
                <a:avLst>
                  <a:gd name="adj" fmla="val 14613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it-IT" sz="1050" dirty="0">
                    <a:solidFill>
                      <a:srgbClr val="000000"/>
                    </a:solidFill>
                    <a:effectLst/>
                    <a:latin typeface="Times New Roman"/>
                    <a:ea typeface="Times New Roman"/>
                  </a:rPr>
                  <a:t>Context Status TS</a:t>
                </a:r>
                <a:endParaRPr lang="en-US" sz="1100" dirty="0">
                  <a:effectLst/>
                  <a:latin typeface="Times New Roman"/>
                  <a:ea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it-IT" sz="1400" b="1" dirty="0">
                    <a:solidFill>
                      <a:srgbClr val="000000"/>
                    </a:solidFill>
                    <a:effectLst/>
                    <a:latin typeface="Times New Roman"/>
                    <a:ea typeface="Times New Roman"/>
                  </a:rPr>
                  <a:t> </a:t>
                </a:r>
                <a:endParaRPr lang="en-US" sz="1100" dirty="0">
                  <a:effectLst/>
                  <a:latin typeface="Times New Roman"/>
                  <a:ea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it-IT" sz="1100" dirty="0">
                    <a:effectLst/>
                    <a:latin typeface="Times New Roman"/>
                    <a:ea typeface="Times New Roman"/>
                  </a:rPr>
                  <a:t> </a:t>
                </a:r>
                <a:endParaRPr lang="en-US" sz="1100" dirty="0">
                  <a:effectLst/>
                  <a:latin typeface="Times New Roman"/>
                  <a:ea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it-IT" sz="1100" dirty="0">
                    <a:effectLst/>
                    <a:latin typeface="Times New Roman"/>
                    <a:ea typeface="Times New Roman"/>
                  </a:rPr>
                  <a:t> </a:t>
                </a:r>
                <a:endParaRPr lang="en-US" sz="1100" dirty="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6250304" y="4829835"/>
                <a:ext cx="694055" cy="1606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700" b="1">
                    <a:solidFill>
                      <a:srgbClr val="000000"/>
                    </a:solidFill>
                    <a:effectLst/>
                    <a:latin typeface="Times New Roman"/>
                    <a:ea typeface="Times New Roman"/>
                  </a:rPr>
                  <a:t>Sub </a:t>
                </a:r>
                <a:r>
                  <a:rPr lang="it-IT" sz="700" b="1">
                    <a:solidFill>
                      <a:srgbClr val="000000"/>
                    </a:solidFill>
                    <a:effectLst/>
                    <a:latin typeface="Times New Roman"/>
                    <a:ea typeface="Times New Roman"/>
                  </a:rPr>
                  <a:t>2 SB</a:t>
                </a:r>
                <a:endParaRPr lang="en-US" sz="110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115" name="Flowchart: Magnetic Disk 114"/>
              <p:cNvSpPr/>
              <p:nvPr/>
            </p:nvSpPr>
            <p:spPr>
              <a:xfrm>
                <a:off x="6139815" y="3789988"/>
                <a:ext cx="888365" cy="397510"/>
              </a:xfrm>
              <a:prstGeom prst="flowChartMagneticDisk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it-IT" sz="900">
                    <a:solidFill>
                      <a:srgbClr val="000000"/>
                    </a:solidFill>
                    <a:effectLst/>
                    <a:latin typeface="Times New Roman"/>
                    <a:ea typeface="Times New Roman"/>
                  </a:rPr>
                  <a:t>Temp Rm TS</a:t>
                </a:r>
                <a:endParaRPr lang="en-US" sz="100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116" name="Flowchart: Magnetic Disk 115"/>
              <p:cNvSpPr/>
              <p:nvPr/>
            </p:nvSpPr>
            <p:spPr>
              <a:xfrm>
                <a:off x="6139815" y="3419783"/>
                <a:ext cx="888365" cy="414655"/>
              </a:xfrm>
              <a:prstGeom prst="flowChartMagneticDisk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it-IT" sz="900">
                    <a:solidFill>
                      <a:srgbClr val="000000"/>
                    </a:solidFill>
                    <a:effectLst/>
                    <a:latin typeface="Times New Roman"/>
                    <a:ea typeface="Times New Roman"/>
                  </a:rPr>
                  <a:t>Temp Ins TS</a:t>
                </a:r>
                <a:endParaRPr lang="en-US" sz="100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6250304" y="4688228"/>
                <a:ext cx="694055" cy="1435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700" b="1" dirty="0">
                    <a:solidFill>
                      <a:srgbClr val="000000"/>
                    </a:solidFill>
                    <a:effectLst/>
                    <a:latin typeface="Times New Roman"/>
                    <a:ea typeface="Times New Roman"/>
                  </a:rPr>
                  <a:t>Sub </a:t>
                </a:r>
                <a:r>
                  <a:rPr lang="it-IT" sz="700" b="1" dirty="0">
                    <a:solidFill>
                      <a:srgbClr val="000000"/>
                    </a:solidFill>
                    <a:effectLst/>
                    <a:latin typeface="Times New Roman"/>
                    <a:ea typeface="Times New Roman"/>
                  </a:rPr>
                  <a:t>1 SB</a:t>
                </a:r>
                <a:endParaRPr lang="en-US" sz="1100" dirty="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118" name="TextBox 149"/>
              <p:cNvSpPr txBox="1"/>
              <p:nvPr/>
            </p:nvSpPr>
            <p:spPr>
              <a:xfrm>
                <a:off x="6073775" y="2390830"/>
                <a:ext cx="964565" cy="388620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wrap="square" rtlCol="0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it-IT" sz="800" kern="1200" dirty="0">
                    <a:solidFill>
                      <a:srgbClr val="000000"/>
                    </a:solidFill>
                    <a:effectLst/>
                    <a:latin typeface="Times New Roman"/>
                    <a:ea typeface="Times New Roman"/>
                  </a:rPr>
                  <a:t>Persistent or Volatile</a:t>
                </a:r>
                <a:endParaRPr lang="en-US" sz="1050" dirty="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119" name="TextBox 149"/>
              <p:cNvSpPr txBox="1"/>
              <p:nvPr/>
            </p:nvSpPr>
            <p:spPr>
              <a:xfrm>
                <a:off x="6097906" y="3163625"/>
                <a:ext cx="922020" cy="245111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wrap="square" rtlCol="0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it-IT" sz="800" kern="1200" dirty="0">
                    <a:solidFill>
                      <a:srgbClr val="000000"/>
                    </a:solidFill>
                    <a:effectLst/>
                    <a:latin typeface="Times New Roman"/>
                    <a:ea typeface="Times New Roman"/>
                  </a:rPr>
                  <a:t>Volatile</a:t>
                </a:r>
                <a:endParaRPr lang="en-US" sz="1050" dirty="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120" name="Text Box 53"/>
              <p:cNvSpPr txBox="1"/>
              <p:nvPr/>
            </p:nvSpPr>
            <p:spPr>
              <a:xfrm>
                <a:off x="6069331" y="1925748"/>
                <a:ext cx="1066164" cy="389256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it-IT" sz="1000" b="1" kern="1200" dirty="0">
                    <a:solidFill>
                      <a:srgbClr val="000000"/>
                    </a:solidFill>
                    <a:effectLst/>
                    <a:latin typeface="Times New Roman"/>
                    <a:ea typeface="Times New Roman"/>
                  </a:rPr>
                  <a:t>Redland Triplestores</a:t>
                </a:r>
                <a:endParaRPr lang="en-US" sz="1200" dirty="0">
                  <a:effectLst/>
                  <a:latin typeface="Times New Roman"/>
                  <a:ea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ru-RU" sz="1200" dirty="0">
                    <a:effectLst/>
                    <a:latin typeface="Times New Roman"/>
                    <a:ea typeface="Times New Roman"/>
                  </a:rPr>
                  <a:t> </a:t>
                </a:r>
                <a:endParaRPr lang="en-US" sz="1200" dirty="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6250304" y="5130824"/>
                <a:ext cx="694055" cy="1435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it-IT" sz="700" b="1">
                    <a:solidFill>
                      <a:srgbClr val="000000"/>
                    </a:solidFill>
                    <a:effectLst/>
                    <a:latin typeface="Times New Roman"/>
                    <a:ea typeface="Times New Roman"/>
                  </a:rPr>
                  <a:t>Sub N SB</a:t>
                </a:r>
                <a:endParaRPr lang="en-US" sz="1100">
                  <a:effectLst/>
                  <a:latin typeface="Times New Roman"/>
                  <a:ea typeface="Times New Roman"/>
                </a:endParaRPr>
              </a:p>
            </p:txBody>
          </p:sp>
          <p:cxnSp>
            <p:nvCxnSpPr>
              <p:cNvPr id="122" name="Straight Connector 121"/>
              <p:cNvCxnSpPr/>
              <p:nvPr/>
            </p:nvCxnSpPr>
            <p:spPr>
              <a:xfrm flipH="1">
                <a:off x="6236335" y="3229282"/>
                <a:ext cx="641985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/>
              <p:cNvSpPr/>
              <p:nvPr/>
            </p:nvSpPr>
            <p:spPr>
              <a:xfrm>
                <a:off x="6250304" y="4967628"/>
                <a:ext cx="694055" cy="1606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t" anchorCtr="0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it-IT" sz="900" b="1">
                    <a:solidFill>
                      <a:srgbClr val="000000"/>
                    </a:solidFill>
                    <a:effectLst/>
                    <a:latin typeface="Times New Roman"/>
                    <a:ea typeface="Times New Roman"/>
                  </a:rPr>
                  <a:t>...</a:t>
                </a:r>
                <a:endParaRPr lang="en-US" sz="110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4460240" y="4658360"/>
                <a:ext cx="1063625" cy="3975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it-IT" sz="800" b="1" kern="1200" dirty="0">
                    <a:solidFill>
                      <a:srgbClr val="000000"/>
                    </a:solidFill>
                    <a:effectLst/>
                    <a:latin typeface="Times New Roman"/>
                    <a:ea typeface="Times New Roman"/>
                  </a:rPr>
                  <a:t>Persistent </a:t>
                </a:r>
                <a:r>
                  <a:rPr lang="it-IT" sz="800" b="1" kern="1200" dirty="0" smtClean="0">
                    <a:solidFill>
                      <a:srgbClr val="000000"/>
                    </a:solidFill>
                    <a:effectLst/>
                    <a:latin typeface="Times New Roman"/>
                    <a:ea typeface="Times New Roman"/>
                  </a:rPr>
                  <a:t> query </a:t>
                </a:r>
                <a:r>
                  <a:rPr lang="it-IT" sz="800" b="1" kern="1200" dirty="0">
                    <a:solidFill>
                      <a:srgbClr val="000000"/>
                    </a:solidFill>
                    <a:effectLst/>
                    <a:latin typeface="Times New Roman"/>
                    <a:ea typeface="Times New Roman"/>
                  </a:rPr>
                  <a:t>emulator</a:t>
                </a:r>
                <a:endParaRPr lang="en-US" sz="1050" dirty="0">
                  <a:effectLst/>
                  <a:latin typeface="Times New Roman"/>
                  <a:ea typeface="Times New Roman"/>
                </a:endParaRPr>
              </a:p>
            </p:txBody>
          </p:sp>
          <p:cxnSp>
            <p:nvCxnSpPr>
              <p:cNvPr id="125" name="Straight Arrow Connector 124"/>
              <p:cNvCxnSpPr/>
              <p:nvPr/>
            </p:nvCxnSpPr>
            <p:spPr>
              <a:xfrm>
                <a:off x="4994275" y="4500245"/>
                <a:ext cx="0" cy="1619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 flipH="1">
                <a:off x="5551170" y="4826000"/>
                <a:ext cx="13589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/>
              <p:nvPr/>
            </p:nvCxnSpPr>
            <p:spPr>
              <a:xfrm flipH="1">
                <a:off x="5619750" y="1148715"/>
                <a:ext cx="29845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Rectangle 127"/>
              <p:cNvSpPr/>
              <p:nvPr/>
            </p:nvSpPr>
            <p:spPr>
              <a:xfrm>
                <a:off x="5917565" y="822960"/>
                <a:ext cx="685165" cy="8769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 anchorCtr="0"/>
              <a:lstStyle/>
              <a:p>
                <a:pPr algn="ctr">
                  <a:spcAft>
                    <a:spcPts val="0"/>
                  </a:spcAft>
                </a:pPr>
                <a:r>
                  <a:rPr lang="it-IT" sz="700" b="1" kern="1200" dirty="0">
                    <a:solidFill>
                      <a:srgbClr val="000000"/>
                    </a:solidFill>
                    <a:effectLst/>
                    <a:latin typeface="Times New Roman"/>
                    <a:ea typeface="Times New Roman"/>
                  </a:rPr>
                  <a:t>Un</a:t>
                </a:r>
                <a:endParaRPr lang="en-US" sz="1050" dirty="0">
                  <a:effectLst/>
                  <a:latin typeface="Times New Roman"/>
                  <a:ea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it-IT" sz="700" b="1" kern="1200" dirty="0">
                    <a:solidFill>
                      <a:srgbClr val="000000"/>
                    </a:solidFill>
                    <a:effectLst/>
                    <a:latin typeface="Times New Roman"/>
                    <a:ea typeface="Times New Roman"/>
                  </a:rPr>
                  <a:t>subscribe</a:t>
                </a:r>
                <a:endParaRPr lang="en-US" sz="1050" dirty="0">
                  <a:effectLst/>
                  <a:latin typeface="Times New Roman"/>
                  <a:ea typeface="Times New Roman"/>
                </a:endParaRPr>
              </a:p>
            </p:txBody>
          </p:sp>
          <p:cxnSp>
            <p:nvCxnSpPr>
              <p:cNvPr id="129" name="Straight Connector 128"/>
              <p:cNvCxnSpPr/>
              <p:nvPr/>
            </p:nvCxnSpPr>
            <p:spPr>
              <a:xfrm>
                <a:off x="4766310" y="1280160"/>
                <a:ext cx="0" cy="82105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5824855" y="1296670"/>
                <a:ext cx="0" cy="80391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H="1">
                <a:off x="4121150" y="2098675"/>
                <a:ext cx="17018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Down Arrow 131"/>
              <p:cNvSpPr/>
              <p:nvPr/>
            </p:nvSpPr>
            <p:spPr>
              <a:xfrm>
                <a:off x="6178550" y="1181735"/>
                <a:ext cx="135255" cy="414655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/>
              </a:p>
            </p:txBody>
          </p:sp>
          <p:cxnSp>
            <p:nvCxnSpPr>
              <p:cNvPr id="133" name="Straight Arrow Connector 132"/>
              <p:cNvCxnSpPr/>
              <p:nvPr/>
            </p:nvCxnSpPr>
            <p:spPr>
              <a:xfrm>
                <a:off x="4121150" y="4832350"/>
                <a:ext cx="34480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4121150" y="4349750"/>
                <a:ext cx="0" cy="4826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ectangle 46"/>
              <p:cNvSpPr/>
              <p:nvPr/>
            </p:nvSpPr>
            <p:spPr>
              <a:xfrm>
                <a:off x="1529080" y="2921000"/>
                <a:ext cx="846455" cy="3098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Aft>
                    <a:spcPts val="0"/>
                  </a:spcAft>
                </a:pPr>
                <a:r>
                  <a:rPr lang="it-IT" sz="700" b="1" kern="1200">
                    <a:solidFill>
                      <a:srgbClr val="000000"/>
                    </a:solidFill>
                    <a:effectLst/>
                    <a:latin typeface="Times New Roman"/>
                    <a:ea typeface="Times New Roman"/>
                  </a:rPr>
                  <a:t>Load Ins/Rem</a:t>
                </a:r>
                <a:endParaRPr lang="en-US" sz="110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524635" y="3328035"/>
                <a:ext cx="844550" cy="3098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Aft>
                    <a:spcPts val="0"/>
                  </a:spcAft>
                </a:pPr>
                <a:r>
                  <a:rPr lang="it-IT" sz="800" b="1" kern="1200" dirty="0">
                    <a:solidFill>
                      <a:srgbClr val="000000"/>
                    </a:solidFill>
                    <a:effectLst/>
                    <a:latin typeface="Times New Roman"/>
                    <a:ea typeface="Times New Roman"/>
                  </a:rPr>
                  <a:t>Load Query</a:t>
                </a:r>
                <a:endParaRPr lang="en-US" sz="1100" dirty="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1524635" y="3736340"/>
                <a:ext cx="844550" cy="375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Aft>
                    <a:spcPts val="0"/>
                  </a:spcAft>
                </a:pPr>
                <a:r>
                  <a:rPr lang="it-IT" sz="900" b="1" kern="1200">
                    <a:solidFill>
                      <a:srgbClr val="000000"/>
                    </a:solidFill>
                    <a:effectLst/>
                    <a:latin typeface="Times New Roman"/>
                    <a:ea typeface="Times New Roman"/>
                  </a:rPr>
                  <a:t>Execute Ins/Rem</a:t>
                </a:r>
                <a:endParaRPr lang="en-US" sz="120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1524635" y="4208145"/>
                <a:ext cx="844550" cy="354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Aft>
                    <a:spcPts val="0"/>
                  </a:spcAft>
                </a:pPr>
                <a:r>
                  <a:rPr lang="it-IT" sz="800" b="1" kern="1200" dirty="0">
                    <a:solidFill>
                      <a:srgbClr val="000000"/>
                    </a:solidFill>
                    <a:effectLst/>
                    <a:latin typeface="Times New Roman"/>
                    <a:ea typeface="Times New Roman"/>
                  </a:rPr>
                  <a:t>Execute Query/Sub </a:t>
                </a:r>
                <a:endParaRPr lang="en-US" sz="1200" dirty="0">
                  <a:effectLst/>
                  <a:latin typeface="Times New Roman"/>
                  <a:ea typeface="Times New Roman"/>
                </a:endParaRPr>
              </a:p>
            </p:txBody>
          </p:sp>
        </p:grpSp>
      </p:grpSp>
      <p:sp>
        <p:nvSpPr>
          <p:cNvPr id="3079" name="Rectangle 13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80" name="Rectangle 16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8" name="Straight Connector 137"/>
          <p:cNvCxnSpPr/>
          <p:nvPr/>
        </p:nvCxnSpPr>
        <p:spPr>
          <a:xfrm>
            <a:off x="323528" y="2564904"/>
            <a:ext cx="8690433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Can 201"/>
          <p:cNvSpPr/>
          <p:nvPr/>
        </p:nvSpPr>
        <p:spPr>
          <a:xfrm>
            <a:off x="8345280" y="156770"/>
            <a:ext cx="547200" cy="339739"/>
          </a:xfrm>
          <a:prstGeom prst="can">
            <a:avLst/>
          </a:prstGeom>
          <a:solidFill>
            <a:srgbClr val="FF0000"/>
          </a:solidFill>
          <a:ln w="0">
            <a:solidFill>
              <a:srgbClr val="FF0000"/>
            </a:solidFill>
          </a:ln>
          <a:effectLst>
            <a:glow rad="1905000">
              <a:schemeClr val="accent2">
                <a:satMod val="175000"/>
                <a:alpha val="24000"/>
              </a:schemeClr>
            </a:glow>
            <a:outerShdw blurRad="50800" dist="50800" dir="6000000" sx="1000" sy="1000" algn="ctr" rotWithShape="0">
              <a:srgbClr val="000000"/>
            </a:outerShdw>
            <a:reflection endPos="58000" dist="1143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179512" y="2780927"/>
            <a:ext cx="3528392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i="1" dirty="0" smtClean="0"/>
              <a:t> Main Changes in </a:t>
            </a:r>
            <a:r>
              <a:rPr lang="en-GB" sz="2000" i="1" dirty="0" smtClean="0"/>
              <a:t>Sib Daemon</a:t>
            </a:r>
            <a:endParaRPr lang="it-IT" sz="2000" i="1" dirty="0" smtClean="0"/>
          </a:p>
          <a:p>
            <a:endParaRPr lang="it-IT" i="1" dirty="0"/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Subscription </a:t>
            </a:r>
            <a:r>
              <a:rPr lang="en-US" dirty="0"/>
              <a:t>related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triple </a:t>
            </a:r>
            <a:r>
              <a:rPr lang="en-US" dirty="0"/>
              <a:t>patterns </a:t>
            </a:r>
            <a:r>
              <a:rPr lang="en-US" dirty="0" smtClean="0"/>
              <a:t>are cached in RAM to avoid the need for disk queries when an insert </a:t>
            </a:r>
            <a:r>
              <a:rPr lang="en-US" dirty="0"/>
              <a:t>or remove primitive is </a:t>
            </a:r>
            <a:r>
              <a:rPr lang="en-US" dirty="0" smtClean="0"/>
              <a:t>performed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N</a:t>
            </a:r>
            <a:r>
              <a:rPr lang="en-US" dirty="0" smtClean="0"/>
              <a:t>ew </a:t>
            </a:r>
            <a:r>
              <a:rPr lang="en-US" dirty="0"/>
              <a:t>subscription mechanism based on the </a:t>
            </a:r>
            <a:r>
              <a:rPr lang="en-US" i="1" dirty="0" smtClean="0"/>
              <a:t>state buffer </a:t>
            </a:r>
            <a:r>
              <a:rPr lang="en-US" dirty="0" smtClean="0"/>
              <a:t>concept,  implemented </a:t>
            </a:r>
            <a:r>
              <a:rPr lang="en-US" dirty="0"/>
              <a:t>adding a new method (</a:t>
            </a:r>
            <a:r>
              <a:rPr lang="en-US" i="1" dirty="0"/>
              <a:t>Persistent query emulation</a:t>
            </a:r>
            <a:r>
              <a:rPr lang="en-US" dirty="0" smtClean="0"/>
              <a:t>)</a:t>
            </a:r>
            <a:endParaRPr lang="it-IT" i="1" dirty="0" smtClean="0"/>
          </a:p>
        </p:txBody>
      </p:sp>
    </p:spTree>
    <p:extLst>
      <p:ext uri="{BB962C8B-B14F-4D97-AF65-F5344CB8AC3E}">
        <p14:creationId xmlns:p14="http://schemas.microsoft.com/office/powerpoint/2010/main" val="58866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695" y="116632"/>
            <a:ext cx="82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RedSib</a:t>
            </a:r>
            <a:r>
              <a:rPr lang="en-US" dirty="0" smtClean="0"/>
              <a:t> implementation, </a:t>
            </a:r>
            <a:r>
              <a:rPr lang="it-IT" dirty="0"/>
              <a:t>Additional </a:t>
            </a:r>
            <a:r>
              <a:rPr lang="it-IT" dirty="0" smtClean="0"/>
              <a:t>features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404664"/>
            <a:ext cx="8856984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b="1" i="1" dirty="0" smtClean="0"/>
              <a:t>Garbage collector for subscriptions both in sib-</a:t>
            </a:r>
            <a:r>
              <a:rPr lang="en-US" sz="1600" b="1" i="1" dirty="0" err="1" smtClean="0"/>
              <a:t>tcp</a:t>
            </a:r>
            <a:r>
              <a:rPr lang="en-US" sz="1600" b="1" i="1" dirty="0" smtClean="0"/>
              <a:t> and RedSib-daemon:</a:t>
            </a:r>
          </a:p>
          <a:p>
            <a:r>
              <a:rPr lang="en-US" sz="1600" dirty="0" smtClean="0"/>
              <a:t>       &gt;   Automatically unsubscribe with subscriptions “broken” sockets.</a:t>
            </a:r>
          </a:p>
          <a:p>
            <a:r>
              <a:rPr lang="en-US" sz="1600" dirty="0" smtClean="0"/>
              <a:t>       &gt;   Tests </a:t>
            </a:r>
            <a:r>
              <a:rPr lang="en-US" sz="1600" dirty="0"/>
              <a:t>socket status transmitting </a:t>
            </a:r>
            <a:r>
              <a:rPr lang="en-US" sz="1600" dirty="0" smtClean="0"/>
              <a:t>a periodically </a:t>
            </a:r>
            <a:r>
              <a:rPr lang="en-US" sz="1600" dirty="0"/>
              <a:t>“space” character (US-ASCII </a:t>
            </a:r>
            <a:r>
              <a:rPr lang="en-US" sz="1600" dirty="0" smtClean="0"/>
              <a:t> 32</a:t>
            </a:r>
            <a:r>
              <a:rPr lang="en-US" sz="1600" dirty="0"/>
              <a:t>) on all </a:t>
            </a:r>
            <a:r>
              <a:rPr lang="en-US" sz="1600" dirty="0" smtClean="0"/>
              <a:t>subscription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sockets.</a:t>
            </a:r>
          </a:p>
          <a:p>
            <a:pPr marL="285750" indent="-285750">
              <a:buFont typeface="Arial" pitchFamily="34" charset="0"/>
              <a:buChar char="•"/>
            </a:pPr>
            <a:endParaRPr lang="it-IT" sz="1600" b="1" i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it-IT" sz="1600" b="1" i="1" dirty="0" smtClean="0"/>
              <a:t> SSAP extensions:</a:t>
            </a:r>
          </a:p>
          <a:p>
            <a:pPr lvl="0"/>
            <a:r>
              <a:rPr lang="it-IT" sz="1600" i="1" dirty="0"/>
              <a:t> </a:t>
            </a:r>
            <a:r>
              <a:rPr lang="it-IT" sz="1600" i="1" dirty="0" smtClean="0"/>
              <a:t>      &gt;    </a:t>
            </a:r>
            <a:r>
              <a:rPr lang="en-US" sz="1600" dirty="0" smtClean="0"/>
              <a:t>SPARQL </a:t>
            </a:r>
            <a:r>
              <a:rPr lang="en-US" sz="1600" dirty="0"/>
              <a:t>query request and response.</a:t>
            </a:r>
          </a:p>
          <a:p>
            <a:pPr lvl="0"/>
            <a:r>
              <a:rPr lang="it-IT" sz="1600" i="1" dirty="0"/>
              <a:t> </a:t>
            </a:r>
            <a:r>
              <a:rPr lang="it-IT" sz="1600" i="1" dirty="0" smtClean="0"/>
              <a:t>      &gt;    </a:t>
            </a:r>
            <a:r>
              <a:rPr lang="en-US" sz="1600" dirty="0"/>
              <a:t>RDF/XML insert, remove and update. </a:t>
            </a:r>
            <a:endParaRPr lang="en-US" sz="1600" dirty="0" smtClean="0"/>
          </a:p>
          <a:p>
            <a:pPr lvl="0"/>
            <a:endParaRPr lang="en-US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i="1" dirty="0"/>
              <a:t>RDF/XML insert, remove and update.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Below </a:t>
            </a:r>
            <a:r>
              <a:rPr lang="en-US" sz="1600" dirty="0"/>
              <a:t>are reported the rules implemented in the RDF++ module. If a rule is satisfied, the 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  corresponding </a:t>
            </a:r>
            <a:r>
              <a:rPr lang="en-US" sz="1600" dirty="0"/>
              <a:t>inferred triples are added to the triple store, increasing the semantic knowledge</a:t>
            </a:r>
            <a:r>
              <a:rPr lang="en-US" sz="1600" dirty="0" smtClean="0"/>
              <a:t>.</a:t>
            </a:r>
          </a:p>
          <a:p>
            <a:pPr marL="269875" lvl="0"/>
            <a:endParaRPr lang="en-US" sz="1600" dirty="0" smtClean="0"/>
          </a:p>
          <a:p>
            <a:pPr marL="269875" lvl="0"/>
            <a:endParaRPr lang="en-US" sz="1600" dirty="0"/>
          </a:p>
          <a:p>
            <a:pPr marL="269875" lvl="0"/>
            <a:endParaRPr lang="en-US" sz="1600" dirty="0" smtClean="0"/>
          </a:p>
          <a:p>
            <a:pPr marL="269875" lvl="0"/>
            <a:endParaRPr lang="en-US" sz="1600" dirty="0" smtClean="0"/>
          </a:p>
          <a:p>
            <a:pPr marL="269875" lvl="0"/>
            <a:endParaRPr lang="en-US" sz="1600" dirty="0"/>
          </a:p>
          <a:p>
            <a:pPr lvl="0"/>
            <a:r>
              <a:rPr lang="en-US" sz="1600" dirty="0" smtClean="0"/>
              <a:t>      </a:t>
            </a:r>
            <a:r>
              <a:rPr lang="en-US" sz="1600" dirty="0" smtClean="0"/>
              <a:t>The </a:t>
            </a:r>
            <a:r>
              <a:rPr lang="en-US" sz="1600" dirty="0"/>
              <a:t>following rules have not been included in the RDF++ </a:t>
            </a:r>
            <a:r>
              <a:rPr lang="en-US" sz="1600" dirty="0" err="1"/>
              <a:t>reasoner</a:t>
            </a:r>
            <a:r>
              <a:rPr lang="en-US" sz="1600" dirty="0"/>
              <a:t> </a:t>
            </a:r>
            <a:r>
              <a:rPr lang="en-US" sz="1600" dirty="0" smtClean="0"/>
              <a:t>because they would </a:t>
            </a:r>
            <a:r>
              <a:rPr lang="en-US" sz="1600" dirty="0"/>
              <a:t>introduce </a:t>
            </a:r>
            <a:r>
              <a:rPr lang="en-US" sz="1600" dirty="0" smtClean="0"/>
              <a:t>to </a:t>
            </a:r>
          </a:p>
          <a:p>
            <a:pPr lvl="0"/>
            <a:r>
              <a:rPr lang="en-US" sz="1600" dirty="0"/>
              <a:t> </a:t>
            </a:r>
            <a:r>
              <a:rPr lang="en-US" sz="1600" dirty="0" smtClean="0"/>
              <a:t>      much overhead:</a:t>
            </a:r>
            <a:endParaRPr lang="en-US" sz="1400" dirty="0" smtClean="0"/>
          </a:p>
          <a:p>
            <a:pPr marL="269875" lvl="0"/>
            <a:endParaRPr lang="en-US" sz="1400" b="1" dirty="0" smtClean="0"/>
          </a:p>
          <a:p>
            <a:pPr marL="269875" lvl="0"/>
            <a:endParaRPr lang="en-US" sz="1400" b="1" dirty="0" smtClean="0"/>
          </a:p>
          <a:p>
            <a:pPr marL="269875" lvl="0"/>
            <a:endParaRPr lang="en-US" sz="1400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sz="1600" b="1" i="1" dirty="0"/>
              <a:t>Synchronization at triple </a:t>
            </a:r>
            <a:r>
              <a:rPr lang="en-GB" sz="1600" b="1" i="1" dirty="0" smtClean="0"/>
              <a:t>level</a:t>
            </a:r>
            <a:r>
              <a:rPr lang="en-US" sz="1600" b="1" i="1" dirty="0" smtClean="0"/>
              <a:t>.</a:t>
            </a:r>
          </a:p>
          <a:p>
            <a:pPr marL="269875"/>
            <a:r>
              <a:rPr lang="en-US" sz="1600" dirty="0" smtClean="0"/>
              <a:t>Data access control at triple level is a feature implemented in the </a:t>
            </a:r>
            <a:r>
              <a:rPr lang="en-US" sz="1600" i="1" dirty="0" smtClean="0"/>
              <a:t>Piglet SIB</a:t>
            </a:r>
            <a:r>
              <a:rPr lang="en-US" sz="1600" dirty="0" smtClean="0"/>
              <a:t> and all the functionalities have been maintained on the </a:t>
            </a:r>
            <a:r>
              <a:rPr lang="en-US" sz="1600" i="1" dirty="0" smtClean="0"/>
              <a:t>RedSib</a:t>
            </a:r>
            <a:r>
              <a:rPr lang="en-US" sz="1600" dirty="0" smtClean="0"/>
              <a:t>. Furthermore, the </a:t>
            </a:r>
            <a:r>
              <a:rPr lang="en-US" sz="1600" i="1" dirty="0" smtClean="0"/>
              <a:t>RedSib</a:t>
            </a:r>
            <a:r>
              <a:rPr lang="en-US" sz="1600" dirty="0" smtClean="0"/>
              <a:t> also support this mechanism with the new RDF/XML triples encoding.</a:t>
            </a:r>
          </a:p>
        </p:txBody>
      </p:sp>
      <p:sp>
        <p:nvSpPr>
          <p:cNvPr id="10" name="Can 9"/>
          <p:cNvSpPr/>
          <p:nvPr/>
        </p:nvSpPr>
        <p:spPr>
          <a:xfrm>
            <a:off x="8345280" y="156770"/>
            <a:ext cx="547200" cy="339739"/>
          </a:xfrm>
          <a:prstGeom prst="can">
            <a:avLst/>
          </a:prstGeom>
          <a:solidFill>
            <a:srgbClr val="FF0000"/>
          </a:solidFill>
          <a:ln w="0">
            <a:solidFill>
              <a:srgbClr val="FF0000"/>
            </a:solidFill>
          </a:ln>
          <a:effectLst>
            <a:glow rad="1905000">
              <a:schemeClr val="accent2">
                <a:satMod val="175000"/>
                <a:alpha val="24000"/>
              </a:schemeClr>
            </a:glow>
            <a:outerShdw blurRad="50800" dist="50800" dir="6000000" sx="1000" sy="1000" algn="ctr" rotWithShape="0">
              <a:srgbClr val="000000"/>
            </a:outerShdw>
            <a:reflection endPos="58000" dist="1143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56992"/>
            <a:ext cx="8040898" cy="126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5101048"/>
            <a:ext cx="7992889" cy="536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08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695" y="116632"/>
            <a:ext cx="829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RedSib, Evaluation of the subscription algoritm</a:t>
            </a:r>
            <a:r>
              <a:rPr lang="en-US" dirty="0" smtClean="0"/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548680"/>
            <a:ext cx="8928992" cy="6494085"/>
          </a:xfrm>
          <a:prstGeom prst="rect">
            <a:avLst/>
          </a:prstGeom>
          <a:noFill/>
          <a:effectLst>
            <a:outerShdw blurRad="76200" dist="127000" dir="2700000" sx="101000" sy="101000" kx="-800400" algn="b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To validate the proposed subscription algorithm some performance comparison between the RedSib and the Piglet SIB were carried out</a:t>
            </a:r>
            <a:r>
              <a:rPr lang="en-US" dirty="0" smtClean="0"/>
              <a:t>. </a:t>
            </a:r>
            <a:endParaRPr lang="en-US" dirty="0"/>
          </a:p>
          <a:p>
            <a:pPr lvl="0"/>
            <a:endParaRPr lang="en-US" dirty="0" smtClean="0"/>
          </a:p>
          <a:p>
            <a:pPr lvl="0"/>
            <a:r>
              <a:rPr lang="en-US" i="1" dirty="0" smtClean="0"/>
              <a:t>Chosen Device:</a:t>
            </a:r>
          </a:p>
          <a:p>
            <a:pPr lvl="0"/>
            <a:endParaRPr lang="en-US" i="1" dirty="0"/>
          </a:p>
          <a:p>
            <a:pPr lvl="1"/>
            <a:r>
              <a:rPr lang="en-US" sz="1600" dirty="0" smtClean="0"/>
              <a:t>(HW)  -   Fit-PC2, i.e. an embedded PC based on a 1600 MHz, </a:t>
            </a:r>
          </a:p>
          <a:p>
            <a:pPr lvl="1"/>
            <a:r>
              <a:rPr lang="en-US" sz="1600" dirty="0" smtClean="0"/>
              <a:t>                dual core Intel</a:t>
            </a:r>
            <a:r>
              <a:rPr lang="en-US" sz="1600" baseline="30000" dirty="0" smtClean="0"/>
              <a:t>®</a:t>
            </a:r>
            <a:r>
              <a:rPr lang="en-US" sz="1600" dirty="0" smtClean="0"/>
              <a:t>   Atom™ Processor with 1 GB RAM.</a:t>
            </a:r>
          </a:p>
          <a:p>
            <a:pPr lvl="1"/>
            <a:r>
              <a:rPr lang="en-US" sz="1600" dirty="0" smtClean="0"/>
              <a:t>(SW)  -    Linux Mint , 32 bit distribution.</a:t>
            </a:r>
            <a:endParaRPr lang="en-US" sz="1600" i="1" dirty="0" smtClean="0"/>
          </a:p>
          <a:p>
            <a:pPr lvl="0"/>
            <a:endParaRPr lang="en-US" i="1" dirty="0" smtClean="0"/>
          </a:p>
          <a:p>
            <a:r>
              <a:rPr lang="en-US" i="1" dirty="0" smtClean="0"/>
              <a:t>Test Description: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The two </a:t>
            </a:r>
            <a:r>
              <a:rPr lang="en-US" sz="1600" dirty="0"/>
              <a:t>implementations </a:t>
            </a:r>
            <a:r>
              <a:rPr lang="en-US" sz="1600" dirty="0" smtClean="0"/>
              <a:t>(RedSib and Piglet SIB) are compared with </a:t>
            </a:r>
            <a:r>
              <a:rPr lang="en-US" sz="1600" dirty="0"/>
              <a:t>their RDF store entirely located in non-persistent memory (RAM). 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At </a:t>
            </a:r>
            <a:r>
              <a:rPr lang="en-US" sz="1600" dirty="0"/>
              <a:t>any iteration (until a maximum of 1000 iterations) a subscription to a single random triple is added, and several (in our case 50) </a:t>
            </a:r>
            <a:r>
              <a:rPr lang="en-US" sz="1600" i="1" dirty="0"/>
              <a:t>inserts</a:t>
            </a:r>
            <a:r>
              <a:rPr lang="en-US" sz="1600" dirty="0"/>
              <a:t> and </a:t>
            </a:r>
            <a:r>
              <a:rPr lang="en-US" sz="1600" i="1" dirty="0"/>
              <a:t>removes</a:t>
            </a:r>
            <a:r>
              <a:rPr lang="en-US" sz="1600" dirty="0"/>
              <a:t> of single random triples which do not trigger any notification are </a:t>
            </a:r>
            <a:r>
              <a:rPr lang="en-US" sz="1600" dirty="0" smtClean="0"/>
              <a:t>repeated.</a:t>
            </a:r>
          </a:p>
          <a:p>
            <a:pPr marL="265113"/>
            <a:r>
              <a:rPr lang="en-US" sz="1600" dirty="0" smtClean="0"/>
              <a:t>Every </a:t>
            </a:r>
            <a:r>
              <a:rPr lang="en-US" sz="1600" dirty="0"/>
              <a:t>time a new triple is inserted or removed both SIBs check, each one using its own implementation, if some notification messages have to be delivered</a:t>
            </a:r>
            <a:r>
              <a:rPr lang="en-US" sz="1600" dirty="0" smtClean="0"/>
              <a:t>.</a:t>
            </a:r>
          </a:p>
          <a:p>
            <a:pPr marL="265113"/>
            <a:r>
              <a:rPr lang="en-US" sz="1600" dirty="0"/>
              <a:t>In this way the average insert (and remove) time as a function of pending subscriptions may be estimated</a:t>
            </a:r>
            <a:r>
              <a:rPr lang="en-US" sz="1600" dirty="0" smtClean="0"/>
              <a:t>.</a:t>
            </a:r>
          </a:p>
          <a:p>
            <a:pPr marL="265113"/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This test was repeated twice for each SIB, once with an initially empty store and once with nearly 15000 triples sitting in the RDF store.</a:t>
            </a:r>
          </a:p>
          <a:p>
            <a:pPr lvl="0"/>
            <a:endParaRPr lang="en-US" i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028" y="1974372"/>
            <a:ext cx="1293364" cy="734548"/>
          </a:xfrm>
          <a:prstGeom prst="rect">
            <a:avLst/>
          </a:prstGeom>
          <a:noFill/>
          <a:ln>
            <a:noFill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n 9"/>
          <p:cNvSpPr/>
          <p:nvPr/>
        </p:nvSpPr>
        <p:spPr>
          <a:xfrm>
            <a:off x="8345280" y="156770"/>
            <a:ext cx="547200" cy="339739"/>
          </a:xfrm>
          <a:prstGeom prst="can">
            <a:avLst/>
          </a:prstGeom>
          <a:solidFill>
            <a:srgbClr val="FF0000"/>
          </a:solidFill>
          <a:ln w="0">
            <a:solidFill>
              <a:srgbClr val="FF0000"/>
            </a:solidFill>
          </a:ln>
          <a:effectLst>
            <a:glow rad="1905000">
              <a:schemeClr val="accent2">
                <a:satMod val="175000"/>
                <a:alpha val="24000"/>
              </a:schemeClr>
            </a:glow>
            <a:outerShdw blurRad="50800" dist="50800" dir="6000000" sx="1000" sy="1000" algn="ctr" rotWithShape="0">
              <a:srgbClr val="000000"/>
            </a:outerShdw>
            <a:reflection endPos="58000" dist="1143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10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4250"/>
            <a:ext cx="7448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smtClean="0">
                <a:solidFill>
                  <a:prstClr val="black"/>
                </a:solidFill>
              </a:rPr>
              <a:t>Subscription </a:t>
            </a:r>
            <a:r>
              <a:rPr lang="it-IT" sz="3200" b="1" dirty="0" err="1" smtClean="0">
                <a:solidFill>
                  <a:prstClr val="black"/>
                </a:solidFill>
              </a:rPr>
              <a:t>handling</a:t>
            </a:r>
            <a:r>
              <a:rPr lang="it-IT" sz="3200" b="1" dirty="0" smtClean="0">
                <a:solidFill>
                  <a:prstClr val="black"/>
                </a:solidFill>
              </a:rPr>
              <a:t> </a:t>
            </a:r>
            <a:r>
              <a:rPr lang="it-IT" sz="3200" b="1" dirty="0" err="1" smtClean="0">
                <a:solidFill>
                  <a:prstClr val="black"/>
                </a:solidFill>
              </a:rPr>
              <a:t>algorithm</a:t>
            </a:r>
            <a:r>
              <a:rPr lang="it-IT" sz="3200" b="1" dirty="0" smtClean="0">
                <a:solidFill>
                  <a:prstClr val="black"/>
                </a:solidFill>
              </a:rPr>
              <a:t> </a:t>
            </a:r>
            <a:r>
              <a:rPr lang="it-IT" sz="3200" b="1" dirty="0" err="1" smtClean="0">
                <a:solidFill>
                  <a:prstClr val="black"/>
                </a:solidFill>
              </a:rPr>
              <a:t>evaluation</a:t>
            </a:r>
            <a:r>
              <a:rPr lang="it-IT" sz="3200" b="1" dirty="0" smtClean="0">
                <a:solidFill>
                  <a:prstClr val="black"/>
                </a:solidFill>
              </a:rPr>
              <a:t> </a:t>
            </a:r>
            <a:endParaRPr lang="en-US" sz="3200" b="1" dirty="0">
              <a:solidFill>
                <a:prstClr val="black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043608" y="718930"/>
            <a:ext cx="6799905" cy="3593357"/>
            <a:chOff x="1253383" y="1707851"/>
            <a:chExt cx="6079825" cy="3089301"/>
          </a:xfrm>
        </p:grpSpPr>
        <p:sp>
          <p:nvSpPr>
            <p:cNvPr id="7" name="Text Box 2"/>
            <p:cNvSpPr txBox="1">
              <a:spLocks noChangeArrowheads="1"/>
            </p:cNvSpPr>
            <p:nvPr/>
          </p:nvSpPr>
          <p:spPr bwMode="auto">
            <a:xfrm>
              <a:off x="6444208" y="4582522"/>
              <a:ext cx="889000" cy="2146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it-IT" sz="800" b="1" dirty="0">
                  <a:effectLst/>
                  <a:latin typeface="Times New Roman"/>
                  <a:ea typeface="Times New Roman"/>
                </a:rPr>
                <a:t>Subscriptions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1253383" y="1707851"/>
              <a:ext cx="5946775" cy="3086735"/>
              <a:chOff x="1555687" y="1126138"/>
              <a:chExt cx="5946775" cy="3086735"/>
            </a:xfrm>
          </p:grpSpPr>
          <p:graphicFrame>
            <p:nvGraphicFramePr>
              <p:cNvPr id="5" name="Chart 4"/>
              <p:cNvGraphicFramePr/>
              <p:nvPr>
                <p:extLst>
                  <p:ext uri="{D42A27DB-BD31-4B8C-83A1-F6EECF244321}">
                    <p14:modId xmlns:p14="http://schemas.microsoft.com/office/powerpoint/2010/main" val="2267246601"/>
                  </p:ext>
                </p:extLst>
              </p:nvPr>
            </p:nvGraphicFramePr>
            <p:xfrm>
              <a:off x="1555687" y="1340768"/>
              <a:ext cx="5946775" cy="287210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6" name="Text Box 2"/>
              <p:cNvSpPr txBox="1">
                <a:spLocks noChangeArrowheads="1"/>
              </p:cNvSpPr>
              <p:nvPr/>
            </p:nvSpPr>
            <p:spPr bwMode="auto">
              <a:xfrm>
                <a:off x="1763688" y="1126138"/>
                <a:ext cx="1189990" cy="2146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it-IT" sz="800" b="1" dirty="0">
                    <a:effectLst/>
                    <a:latin typeface="Times New Roman"/>
                    <a:ea typeface="Times New Roman"/>
                  </a:rPr>
                  <a:t>Insert Time (ms)</a:t>
                </a:r>
                <a:endParaRPr lang="en-US" sz="1200" dirty="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8" name="Text Box 13"/>
              <p:cNvSpPr txBox="1"/>
              <p:nvPr/>
            </p:nvSpPr>
            <p:spPr>
              <a:xfrm>
                <a:off x="2483157" y="1743543"/>
                <a:ext cx="453390" cy="167640"/>
              </a:xfrm>
              <a:prstGeom prst="rect">
                <a:avLst/>
              </a:prstGeom>
              <a:solidFill>
                <a:srgbClr val="FFDEDB"/>
              </a:solidFill>
              <a:ln w="6350">
                <a:solidFill>
                  <a:srgbClr val="FFDEDB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it-IT" sz="800" dirty="0">
                    <a:effectLst/>
                    <a:latin typeface="Times New Roman"/>
                    <a:ea typeface="Times New Roman"/>
                  </a:rPr>
                  <a:t>Piglet</a:t>
                </a:r>
                <a:r>
                  <a:rPr lang="it-IT" sz="800" dirty="0">
                    <a:solidFill>
                      <a:srgbClr val="FF0000"/>
                    </a:solidFill>
                    <a:effectLst/>
                    <a:latin typeface="Times New Roman"/>
                    <a:ea typeface="Times New Roman"/>
                  </a:rPr>
                  <a:t> </a:t>
                </a:r>
                <a:r>
                  <a:rPr lang="it-IT" sz="800" dirty="0">
                    <a:effectLst/>
                    <a:latin typeface="Times New Roman"/>
                    <a:ea typeface="Times New Roman"/>
                  </a:rPr>
                  <a:t>SIB</a:t>
                </a:r>
                <a:endParaRPr lang="en-US" sz="1200" dirty="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10" name="Text Box 13"/>
              <p:cNvSpPr txBox="1"/>
              <p:nvPr/>
            </p:nvSpPr>
            <p:spPr>
              <a:xfrm>
                <a:off x="2483157" y="2145426"/>
                <a:ext cx="430734" cy="131445"/>
              </a:xfrm>
              <a:prstGeom prst="rect">
                <a:avLst/>
              </a:prstGeom>
              <a:solidFill>
                <a:srgbClr val="FFDEDB"/>
              </a:solidFill>
              <a:ln w="6350">
                <a:solidFill>
                  <a:srgbClr val="FFDEDB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it-IT" sz="800" dirty="0">
                    <a:effectLst/>
                    <a:latin typeface="Times New Roman"/>
                    <a:ea typeface="Times New Roman"/>
                  </a:rPr>
                  <a:t>Piglet</a:t>
                </a:r>
                <a:r>
                  <a:rPr lang="it-IT" sz="800" dirty="0">
                    <a:solidFill>
                      <a:srgbClr val="FF0000"/>
                    </a:solidFill>
                    <a:effectLst/>
                    <a:latin typeface="Times New Roman"/>
                    <a:ea typeface="Times New Roman"/>
                  </a:rPr>
                  <a:t> </a:t>
                </a:r>
                <a:r>
                  <a:rPr lang="it-IT" sz="800" dirty="0">
                    <a:effectLst/>
                    <a:latin typeface="Times New Roman"/>
                    <a:ea typeface="Times New Roman"/>
                  </a:rPr>
                  <a:t>SIB</a:t>
                </a:r>
                <a:endParaRPr lang="en-US" sz="1200" dirty="0">
                  <a:effectLst/>
                  <a:latin typeface="Times New Roman"/>
                  <a:ea typeface="Times New Roman"/>
                </a:endParaRPr>
              </a:p>
            </p:txBody>
          </p:sp>
        </p:grpSp>
      </p:grp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x-none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x-none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x-non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x-non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0" y="3343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Can 15"/>
          <p:cNvSpPr/>
          <p:nvPr/>
        </p:nvSpPr>
        <p:spPr>
          <a:xfrm>
            <a:off x="8345280" y="156770"/>
            <a:ext cx="547200" cy="339739"/>
          </a:xfrm>
          <a:prstGeom prst="can">
            <a:avLst/>
          </a:prstGeom>
          <a:solidFill>
            <a:srgbClr val="FF0000"/>
          </a:solidFill>
          <a:ln w="0">
            <a:solidFill>
              <a:srgbClr val="FF0000"/>
            </a:solidFill>
          </a:ln>
          <a:effectLst>
            <a:glow rad="1905000">
              <a:schemeClr val="accent2">
                <a:satMod val="175000"/>
                <a:alpha val="24000"/>
              </a:schemeClr>
            </a:glow>
            <a:outerShdw blurRad="50800" dist="50800" dir="6000000" sx="1000" sy="1000" algn="ctr" rotWithShape="0">
              <a:srgbClr val="000000"/>
            </a:outerShdw>
            <a:reflection endPos="58000" dist="1143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790" y="4615851"/>
            <a:ext cx="9144000" cy="219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738" indent="-185738">
              <a:lnSpc>
                <a:spcPct val="120000"/>
              </a:lnSpc>
              <a:buFont typeface="Arial" pitchFamily="34" charset="0"/>
              <a:buChar char="•"/>
            </a:pPr>
            <a:r>
              <a:rPr lang="en-US" dirty="0" smtClean="0"/>
              <a:t>With </a:t>
            </a:r>
            <a:r>
              <a:rPr lang="en-US" dirty="0"/>
              <a:t>no active </a:t>
            </a:r>
            <a:r>
              <a:rPr lang="en-US" dirty="0" smtClean="0"/>
              <a:t>subscriptions </a:t>
            </a:r>
            <a:r>
              <a:rPr lang="en-US" dirty="0"/>
              <a:t>both SIBs have </a:t>
            </a:r>
            <a:r>
              <a:rPr lang="en-US" dirty="0" smtClean="0"/>
              <a:t>similar performances (</a:t>
            </a:r>
            <a:r>
              <a:rPr lang="en-US" dirty="0"/>
              <a:t>5.8 </a:t>
            </a:r>
            <a:r>
              <a:rPr lang="en-US" dirty="0" err="1"/>
              <a:t>ms</a:t>
            </a:r>
            <a:r>
              <a:rPr lang="en-US" dirty="0"/>
              <a:t> for the </a:t>
            </a:r>
            <a:r>
              <a:rPr lang="en-US" i="1" dirty="0"/>
              <a:t>RedSib</a:t>
            </a:r>
            <a:r>
              <a:rPr lang="en-US" dirty="0"/>
              <a:t>, 8.9 </a:t>
            </a:r>
            <a:r>
              <a:rPr lang="en-US" dirty="0" err="1"/>
              <a:t>ms</a:t>
            </a:r>
            <a:r>
              <a:rPr lang="en-US" dirty="0"/>
              <a:t> for the </a:t>
            </a:r>
            <a:r>
              <a:rPr lang="en-US" i="1" dirty="0"/>
              <a:t>Piglet SIB</a:t>
            </a:r>
            <a:r>
              <a:rPr lang="en-US" dirty="0" smtClean="0"/>
              <a:t>)</a:t>
            </a:r>
            <a:endParaRPr lang="en-US" dirty="0"/>
          </a:p>
          <a:p>
            <a:pPr marL="185738" indent="-185738">
              <a:lnSpc>
                <a:spcPct val="120000"/>
              </a:lnSpc>
              <a:buFont typeface="Arial" pitchFamily="34" charset="0"/>
              <a:buChar char="•"/>
            </a:pPr>
            <a:r>
              <a:rPr lang="en-US" dirty="0" smtClean="0"/>
              <a:t>Insert time rises linearly </a:t>
            </a:r>
            <a:r>
              <a:rPr lang="en-US" dirty="0"/>
              <a:t>in all </a:t>
            </a:r>
            <a:r>
              <a:rPr lang="en-US" dirty="0" smtClean="0"/>
              <a:t>trends (slightly </a:t>
            </a:r>
            <a:r>
              <a:rPr lang="en-US" dirty="0"/>
              <a:t>noised by some unpredictable OS </a:t>
            </a:r>
            <a:r>
              <a:rPr lang="en-US" dirty="0" smtClean="0"/>
              <a:t>overhead)</a:t>
            </a:r>
            <a:endParaRPr lang="en-US" dirty="0"/>
          </a:p>
          <a:p>
            <a:pPr marL="185738" indent="-185738">
              <a:lnSpc>
                <a:spcPct val="120000"/>
              </a:lnSpc>
              <a:buFont typeface="Arial" pitchFamily="34" charset="0"/>
              <a:buChar char="•"/>
            </a:pPr>
            <a:r>
              <a:rPr lang="en-US" dirty="0" smtClean="0"/>
              <a:t>Significant increase rate differences may </a:t>
            </a:r>
            <a:r>
              <a:rPr lang="en-US" dirty="0"/>
              <a:t>be motivated by </a:t>
            </a:r>
            <a:r>
              <a:rPr lang="en-US" dirty="0" smtClean="0"/>
              <a:t>two different </a:t>
            </a:r>
            <a:r>
              <a:rPr lang="en-US" dirty="0"/>
              <a:t>implementations of the persistent query emulation </a:t>
            </a:r>
            <a:r>
              <a:rPr lang="en-US" dirty="0" smtClean="0"/>
              <a:t>algorithm.</a:t>
            </a:r>
            <a:endParaRPr lang="en-US" dirty="0"/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290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5080</TotalTime>
  <Words>1451</Words>
  <Application>Microsoft Office PowerPoint</Application>
  <PresentationFormat>On-screen Show (4:3)</PresentationFormat>
  <Paragraphs>281</Paragraphs>
  <Slides>10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RedSib: a Smart-M3 Semantic Information Broker implementation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RedSib: a Smart-M3 Semantic Information Broker implementation</dc:title>
  <dc:creator>mml</dc:creator>
  <cp:lastModifiedBy>mml</cp:lastModifiedBy>
  <cp:revision>144</cp:revision>
  <dcterms:created xsi:type="dcterms:W3CDTF">2012-10-26T07:10:40Z</dcterms:created>
  <dcterms:modified xsi:type="dcterms:W3CDTF">2012-11-08T09:27:27Z</dcterms:modified>
</cp:coreProperties>
</file>