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5" r:id="rId3"/>
    <p:sldId id="318" r:id="rId4"/>
    <p:sldId id="297" r:id="rId5"/>
    <p:sldId id="293" r:id="rId6"/>
    <p:sldId id="319" r:id="rId7"/>
    <p:sldId id="294" r:id="rId8"/>
    <p:sldId id="271" r:id="rId9"/>
    <p:sldId id="277" r:id="rId10"/>
    <p:sldId id="28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E758-9CAE-433F-B796-16C56E17460B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2C4C5-1158-490A-9332-6389B47AE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6979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6B2-73EF-4C4A-BBF3-1FCF65D31F9F}" type="datetimeFigureOut">
              <a:rPr lang="pt-BR" smtClean="0"/>
              <a:t>04/11/2018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A7A52-FCED-426C-9B9D-7E8CBE3953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945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99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49745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7"/>
          <p:cNvSpPr/>
          <p:nvPr userDrawn="1"/>
        </p:nvSpPr>
        <p:spPr>
          <a:xfrm>
            <a:off x="177834" y="738462"/>
            <a:ext cx="8152620" cy="135597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22000">
                <a:srgbClr val="FFC000"/>
              </a:gs>
              <a:gs pos="47000">
                <a:schemeClr val="accent6">
                  <a:lumMod val="75000"/>
                </a:schemeClr>
              </a:gs>
              <a:gs pos="76000">
                <a:schemeClr val="tx2"/>
              </a:gs>
              <a:gs pos="96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294666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Slide do think-cell" r:id="rId7" imgW="270" imgH="270" progId="TCLayout.ActiveDocument.1">
                  <p:embed/>
                </p:oleObj>
              </mc:Choice>
              <mc:Fallback>
                <p:oleObj name="Slide do think-cell" r:id="rId7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Elipse 5"/>
          <p:cNvSpPr/>
          <p:nvPr userDrawn="1"/>
        </p:nvSpPr>
        <p:spPr>
          <a:xfrm>
            <a:off x="0" y="2864225"/>
            <a:ext cx="5295118" cy="39937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684"/>
            <a:ext cx="12192000" cy="6864684"/>
          </a:xfrm>
          <a:prstGeom prst="rect">
            <a:avLst/>
          </a:prstGeom>
        </p:spPr>
      </p:pic>
      <p:sp>
        <p:nvSpPr>
          <p:cNvPr id="4" name="CaixaDeTexto 3"/>
          <p:cNvSpPr txBox="1"/>
          <p:nvPr userDrawn="1"/>
        </p:nvSpPr>
        <p:spPr>
          <a:xfrm>
            <a:off x="11535783" y="6390064"/>
            <a:ext cx="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80AB637-1C0F-4371-922F-48F93A073F8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5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pt-BR" sz="32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pt-BR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649506" y="2412160"/>
            <a:ext cx="10058400" cy="11430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CURSO DE EXCEL BÁSICO.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AULA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2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de 4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1096122" y="807851"/>
            <a:ext cx="9966325" cy="54959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/>
          </a:p>
          <a:p>
            <a:r>
              <a:rPr lang="pt-BR" sz="2000" dirty="0" smtClean="0"/>
              <a:t>Permite modificar diversas planilhas ao mesmo tempo.</a:t>
            </a:r>
          </a:p>
          <a:p>
            <a:r>
              <a:rPr lang="pt-BR" sz="2000" dirty="0" smtClean="0"/>
              <a:t>Usar fórmulas para ler o conteúdo das planilhas sem precisar referenciá-las.</a:t>
            </a:r>
          </a:p>
          <a:p>
            <a:r>
              <a:rPr lang="pt-BR" sz="2000" dirty="0" smtClean="0"/>
              <a:t>Condição: as informações devem estar sempre no mesmo endereço em cada Planilha.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Ação:</a:t>
            </a:r>
          </a:p>
          <a:p>
            <a:r>
              <a:rPr lang="pt-BR" sz="2000" dirty="0" smtClean="0"/>
              <a:t>1 - Clicar na aba da planilha com o </a:t>
            </a:r>
            <a:r>
              <a:rPr lang="pt-BR" sz="2000" dirty="0" err="1" smtClean="0"/>
              <a:t>Crtl</a:t>
            </a:r>
            <a:r>
              <a:rPr lang="pt-BR" sz="2000" dirty="0" smtClean="0"/>
              <a:t> pressionado</a:t>
            </a:r>
          </a:p>
          <a:p>
            <a:r>
              <a:rPr lang="pt-BR" sz="2000" dirty="0" smtClean="0"/>
              <a:t>2-Selecionar a primeira planilha, segurar Shift e clicar na ultima</a:t>
            </a:r>
          </a:p>
          <a:p>
            <a:r>
              <a:rPr lang="pt-BR" sz="2000" dirty="0" smtClean="0"/>
              <a:t>3-Botão direito no nome da aba “Selecionar todas as abas”.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Fórmulas 3D;</a:t>
            </a:r>
          </a:p>
          <a:p>
            <a:r>
              <a:rPr lang="pt-BR" sz="2000" dirty="0" smtClean="0"/>
              <a:t>Digite a fórmula, Secione a primeira planilha, segure shift e clique na última, [</a:t>
            </a:r>
            <a:r>
              <a:rPr lang="pt-BR" sz="2000" dirty="0" err="1" smtClean="0"/>
              <a:t>Enter</a:t>
            </a:r>
            <a:r>
              <a:rPr lang="pt-BR" sz="2000" dirty="0" smtClean="0"/>
              <a:t>]</a:t>
            </a:r>
          </a:p>
          <a:p>
            <a:r>
              <a:rPr lang="pt-BR" sz="2000" dirty="0"/>
              <a:t>=SOMA</a:t>
            </a:r>
            <a:r>
              <a:rPr lang="pt-BR" sz="2000" dirty="0" smtClean="0"/>
              <a:t>('Planilha1:Planilha4'!</a:t>
            </a:r>
            <a:r>
              <a:rPr lang="pt-BR" sz="2000" dirty="0"/>
              <a:t>D34)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 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Fórmulas e ações Tridimensionais</a:t>
            </a:r>
          </a:p>
        </p:txBody>
      </p:sp>
      <p:sp>
        <p:nvSpPr>
          <p:cNvPr id="6" name="Elipse 5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62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048000" y="1547813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err="1" smtClean="0"/>
              <a:t>Area</a:t>
            </a:r>
            <a:r>
              <a:rPr lang="pt-BR" sz="2000" dirty="0" smtClean="0"/>
              <a:t> de Trabalho, Tipo de arquivos, salvar, abrir</a:t>
            </a:r>
          </a:p>
          <a:p>
            <a:r>
              <a:rPr lang="pt-BR" sz="2000" dirty="0" smtClean="0"/>
              <a:t>Inserir dados, inserir linha e coluna</a:t>
            </a:r>
          </a:p>
          <a:p>
            <a:r>
              <a:rPr lang="pt-BR" sz="2000" dirty="0" err="1" smtClean="0"/>
              <a:t>Exluir</a:t>
            </a:r>
            <a:r>
              <a:rPr lang="pt-BR" sz="2000" dirty="0" smtClean="0"/>
              <a:t> dados, linhas e colunas</a:t>
            </a:r>
          </a:p>
          <a:p>
            <a:r>
              <a:rPr lang="pt-BR" sz="2000" dirty="0" smtClean="0"/>
              <a:t>Formulas  aritméticas e </a:t>
            </a:r>
            <a:r>
              <a:rPr lang="pt-BR" sz="2000" dirty="0" err="1" smtClean="0"/>
              <a:t>formulos</a:t>
            </a:r>
            <a:r>
              <a:rPr lang="pt-BR" sz="2000" dirty="0" smtClean="0"/>
              <a:t> sem argumentos (hoje, agora)</a:t>
            </a:r>
          </a:p>
          <a:p>
            <a:r>
              <a:rPr lang="pt-BR" sz="2000" dirty="0" err="1" smtClean="0"/>
              <a:t>Subtituir</a:t>
            </a:r>
            <a:r>
              <a:rPr lang="pt-BR" sz="2000" dirty="0" smtClean="0"/>
              <a:t> Formula,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curinga “?” e “ * “</a:t>
            </a:r>
          </a:p>
          <a:p>
            <a:r>
              <a:rPr lang="pt-BR" sz="2000" dirty="0" smtClean="0"/>
              <a:t>Referencia Absoluta e relativa</a:t>
            </a:r>
          </a:p>
          <a:p>
            <a:r>
              <a:rPr lang="pt-BR" sz="2000" dirty="0" smtClean="0"/>
              <a:t>Formatação: pincel, personalizada</a:t>
            </a:r>
          </a:p>
          <a:p>
            <a:r>
              <a:rPr lang="pt-BR" sz="2000" dirty="0" smtClean="0"/>
              <a:t>Lista e </a:t>
            </a:r>
            <a:r>
              <a:rPr lang="pt-BR" sz="2000" dirty="0" err="1" smtClean="0"/>
              <a:t>auto-preenchimento</a:t>
            </a:r>
            <a:endParaRPr lang="pt-BR" sz="2000" dirty="0" smtClean="0"/>
          </a:p>
          <a:p>
            <a:r>
              <a:rPr lang="pt-BR" sz="2000" dirty="0" smtClean="0"/>
              <a:t>Tipos de Erro em formulas</a:t>
            </a:r>
          </a:p>
          <a:p>
            <a:r>
              <a:rPr lang="pt-BR" sz="2000" dirty="0" smtClean="0"/>
              <a:t>Referencia Circulas</a:t>
            </a:r>
          </a:p>
          <a:p>
            <a:r>
              <a:rPr lang="pt-BR" sz="2000" dirty="0" smtClean="0"/>
              <a:t>Atingir Meta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Retomando: ultima aula vimos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67870" y="1461752"/>
            <a:ext cx="9144000" cy="2109787"/>
          </a:xfrm>
        </p:spPr>
        <p:txBody>
          <a:bodyPr>
            <a:noAutofit/>
          </a:bodyPr>
          <a:lstStyle/>
          <a:p>
            <a:r>
              <a:rPr lang="pt-BR" sz="2000" dirty="0" smtClean="0"/>
              <a:t>Oculta e Mostra linhas e colunas previamente “programadas” com apenas um clique e pode ter quantos níveis forem necessários. Limite de 8 níveis.</a:t>
            </a:r>
          </a:p>
          <a:p>
            <a:endParaRPr lang="pt-BR" sz="2000" dirty="0"/>
          </a:p>
          <a:p>
            <a:r>
              <a:rPr lang="pt-BR" sz="2000" dirty="0" smtClean="0"/>
              <a:t>Caminho: Guia dados&gt; grupo Estrutura de </a:t>
            </a:r>
            <a:r>
              <a:rPr lang="pt-BR" sz="2000" dirty="0" err="1" smtClean="0"/>
              <a:t>Topicos</a:t>
            </a:r>
            <a:r>
              <a:rPr lang="pt-BR" sz="2000" dirty="0" smtClean="0"/>
              <a:t>&gt; Menu Agrupar&gt;Comando Agrupar.</a:t>
            </a:r>
          </a:p>
          <a:p>
            <a:r>
              <a:rPr lang="pt-BR" sz="2000" dirty="0" smtClean="0"/>
              <a:t>Para limpar vá no menu </a:t>
            </a:r>
            <a:r>
              <a:rPr lang="pt-BR" sz="2000" dirty="0" err="1" smtClean="0"/>
              <a:t>desagrupar</a:t>
            </a:r>
            <a:endParaRPr lang="pt-BR" sz="2000" dirty="0"/>
          </a:p>
        </p:txBody>
      </p:sp>
      <p:sp>
        <p:nvSpPr>
          <p:cNvPr id="4" name="Subtítulo 1"/>
          <p:cNvSpPr txBox="1">
            <a:spLocks/>
          </p:cNvSpPr>
          <p:nvPr/>
        </p:nvSpPr>
        <p:spPr>
          <a:xfrm>
            <a:off x="1450490" y="613204"/>
            <a:ext cx="9144000" cy="1280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Agrupar e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Auto-Tópicos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5" y="3780268"/>
            <a:ext cx="3971925" cy="24193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67870" y="3737237"/>
            <a:ext cx="655321" cy="2405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376518" y="911953"/>
            <a:ext cx="11198225" cy="1857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Ao receber a tabela de entrada de estoque da filial internacional um assistente percebeu que os valores estavam em dólares. Para lançar corretamente no sistema ele precisa converter para a moeda local (Reais R$). O Dólar a ser utilizado é de 4,14. </a:t>
            </a:r>
          </a:p>
          <a:p>
            <a:r>
              <a:rPr lang="pt-BR" sz="1800" dirty="0" smtClean="0"/>
              <a:t>Qual o valor total de estoque que será dada a entrada no sistema (valor da célula E14 e F14)?</a:t>
            </a:r>
          </a:p>
          <a:p>
            <a:r>
              <a:rPr lang="pt-BR" sz="1800" dirty="0" smtClean="0"/>
              <a:t> Use formatação de moedas para diferenciar as colunas em reais e dólares, adicione cores e formatação para tornar o relatório apresentável.</a:t>
            </a:r>
          </a:p>
          <a:p>
            <a:pPr marL="0" indent="0">
              <a:buNone/>
            </a:pPr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 para relembrar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08791" y="2779961"/>
            <a:ext cx="459351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Formate conforme </a:t>
            </a:r>
            <a:r>
              <a:rPr lang="pt-BR" sz="1400" dirty="0" smtClean="0"/>
              <a:t>Descrito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Fonte da Tabela </a:t>
            </a:r>
            <a:r>
              <a:rPr lang="pt-BR" sz="1400" dirty="0" smtClean="0"/>
              <a:t>inteira: </a:t>
            </a:r>
            <a:r>
              <a:rPr lang="pt-BR" sz="1400" dirty="0" err="1" smtClean="0"/>
              <a:t>Corbel</a:t>
            </a:r>
            <a:r>
              <a:rPr lang="pt-BR" sz="1400" dirty="0"/>
              <a:t>,  10, </a:t>
            </a:r>
            <a:r>
              <a:rPr lang="pt-BR" sz="1400" dirty="0" smtClean="0"/>
              <a:t>Preto, Alinhado à Direita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Cabeçalho das coluna: Cor Branca, contorno </a:t>
            </a:r>
            <a:r>
              <a:rPr lang="pt-BR" sz="1400" dirty="0" smtClean="0"/>
              <a:t>espesso das células em Branco.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Linhas Horizontais pontilhadas</a:t>
            </a:r>
            <a:endParaRPr lang="pt-B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Contorno cabeçalho: </a:t>
            </a:r>
            <a:r>
              <a:rPr lang="pt-BR" sz="1400" dirty="0" smtClean="0"/>
              <a:t>Borda espessa e Vermelho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Totais de linha em Negrito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Formatação </a:t>
            </a:r>
            <a:r>
              <a:rPr lang="pt-BR" sz="1400" dirty="0" err="1" smtClean="0"/>
              <a:t>Dolar</a:t>
            </a:r>
            <a:r>
              <a:rPr lang="pt-BR" sz="1400" dirty="0" smtClean="0"/>
              <a:t> personalizado: “U$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/>
              <a:t>Formatação </a:t>
            </a:r>
            <a:r>
              <a:rPr lang="pt-BR" sz="1400" dirty="0" smtClean="0"/>
              <a:t>Reais personalizado</a:t>
            </a:r>
            <a:r>
              <a:rPr lang="pt-BR" sz="1400" dirty="0"/>
              <a:t>: </a:t>
            </a:r>
            <a:r>
              <a:rPr lang="pt-BR" sz="1400" dirty="0" smtClean="0"/>
              <a:t>“R$ ”0.000,00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 smtClean="0"/>
              <a:t>Coloque um agrupamento na linha 4:5</a:t>
            </a:r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06" y="2655682"/>
            <a:ext cx="6972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4"/>
            <a:ext cx="9966325" cy="54959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pt-B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Similar ao uso do “post-it” &gt; permite criar pequenos textos e visualizações do tipo “pop-up”.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útil para criação de manuais e anotações.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Adicionar um comentário:: Acesso pela Guia Revisão, Comentários, Novo Comentário ou Botão Direito &gt; Inserir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Editar:: Coloque o Cursor na célula de comentário &gt; Botão Direito do Mouse&gt;Editar Comentário.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Deletar:: acesse comando de Edição, Selecione o Balão e pressione Delete</a:t>
            </a:r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Comentários no Excel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2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720762" y="724555"/>
            <a:ext cx="9966325" cy="29868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600" dirty="0" smtClean="0"/>
              <a:t>Como post-it, podemos inserir uma imagem cirando assim um Banco de Imagens no Excel que aparece ao “passar” cursor do mouse.</a:t>
            </a:r>
            <a:endParaRPr lang="pt-BR" sz="1600" dirty="0" smtClean="0"/>
          </a:p>
          <a:p>
            <a:pPr>
              <a:lnSpc>
                <a:spcPct val="100000"/>
              </a:lnSpc>
            </a:pPr>
            <a:r>
              <a:rPr lang="pt-BR" sz="1600" dirty="0" smtClean="0"/>
              <a:t>Coloque o cursos na célula desejada</a:t>
            </a:r>
          </a:p>
          <a:p>
            <a:pPr>
              <a:lnSpc>
                <a:spcPct val="100000"/>
              </a:lnSpc>
            </a:pPr>
            <a:r>
              <a:rPr lang="pt-BR" sz="1600" dirty="0" smtClean="0"/>
              <a:t>Acesso </a:t>
            </a:r>
            <a:r>
              <a:rPr lang="pt-BR" sz="1600" dirty="0" smtClean="0"/>
              <a:t>pela Guia Revisão, Comentários, Novo Comentário ou Botão Direito &gt; Inserir </a:t>
            </a:r>
            <a:r>
              <a:rPr lang="pt-BR" sz="1600" dirty="0" smtClean="0"/>
              <a:t>Comentário</a:t>
            </a:r>
          </a:p>
          <a:p>
            <a:pPr>
              <a:lnSpc>
                <a:spcPct val="100000"/>
              </a:lnSpc>
            </a:pPr>
            <a:r>
              <a:rPr lang="pt-BR" sz="1600" dirty="0" smtClean="0"/>
              <a:t>Deixe o cursos na borda do mouse ate virar uma cruz e clique com o Direito (fig.1)</a:t>
            </a:r>
          </a:p>
          <a:p>
            <a:pPr>
              <a:lnSpc>
                <a:spcPct val="100000"/>
              </a:lnSpc>
            </a:pPr>
            <a:r>
              <a:rPr lang="pt-BR" sz="1600" dirty="0" smtClean="0"/>
              <a:t>Formatar Comentários&gt;Aba Cores e Linhas&gt;Preencher&gt; “Cor” seta para baixo para abrir menu&gt;  Clicar em efeitos de preenchimento (</a:t>
            </a:r>
            <a:r>
              <a:rPr lang="pt-BR" sz="1600" dirty="0" err="1" smtClean="0"/>
              <a:t>fig</a:t>
            </a:r>
            <a:r>
              <a:rPr lang="pt-BR" sz="1600" dirty="0" smtClean="0"/>
              <a:t> 2)</a:t>
            </a:r>
          </a:p>
          <a:p>
            <a:pPr>
              <a:lnSpc>
                <a:spcPct val="100000"/>
              </a:lnSpc>
            </a:pPr>
            <a:r>
              <a:rPr lang="pt-BR" sz="1600" dirty="0" smtClean="0"/>
              <a:t>Ir em na Imagens&gt;Selecionar Imagem&gt; Escolher do Computador ou Web&gt; Selecionar a foto e “OK” (</a:t>
            </a:r>
            <a:r>
              <a:rPr lang="pt-BR" sz="1600" dirty="0" err="1" smtClean="0"/>
              <a:t>fig</a:t>
            </a:r>
            <a:r>
              <a:rPr lang="pt-BR" sz="1600" dirty="0" smtClean="0"/>
              <a:t> 3) e “Ok”.</a:t>
            </a:r>
            <a:endParaRPr lang="pt-BR" sz="1600" dirty="0" smtClean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5715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Imagens como 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Comentarios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40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24040"/>
          <a:stretch/>
        </p:blipFill>
        <p:spPr>
          <a:xfrm>
            <a:off x="566489" y="4227755"/>
            <a:ext cx="1962150" cy="11431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912" y="4246773"/>
            <a:ext cx="2603135" cy="232912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593" y="4246773"/>
            <a:ext cx="1957275" cy="224828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74551" y="3872753"/>
            <a:ext cx="711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fig1		fig2			fig3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4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819132"/>
            <a:ext cx="9966325" cy="5495925"/>
          </a:xfrm>
        </p:spPr>
        <p:txBody>
          <a:bodyPr>
            <a:noAutofit/>
          </a:bodyPr>
          <a:lstStyle/>
          <a:p>
            <a:r>
              <a:rPr lang="pt-BR" sz="2000" dirty="0" smtClean="0"/>
              <a:t>Seu chefe foi substituído por alguém que não é do ramo logístico e pediu-lhe um relatório para entender melhor sobre as características do setor. Como forma de ajuda-lo a situar-se  você precisa inserir referências visuais no seu trabalhando demonstrando a aparência de cada Tipo de Veículo.</a:t>
            </a:r>
            <a:endParaRPr lang="pt-BR" sz="2000" dirty="0"/>
          </a:p>
        </p:txBody>
      </p:sp>
      <p:pic>
        <p:nvPicPr>
          <p:cNvPr id="1026" name="Picture 2" descr="AnuÃ¡rio transpo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2" y="2264200"/>
            <a:ext cx="6021592" cy="373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1143000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  <a:p>
            <a:pPr>
              <a:lnSpc>
                <a:spcPct val="150000"/>
              </a:lnSpc>
            </a:pPr>
            <a:endParaRPr lang="pt-BR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1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0" y="622263"/>
            <a:ext cx="11004550" cy="5875338"/>
          </a:xfrm>
        </p:spPr>
        <p:txBody>
          <a:bodyPr>
            <a:noAutofit/>
          </a:bodyPr>
          <a:lstStyle/>
          <a:p>
            <a:pPr algn="just"/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/>
              <a:t>Uma empresa precisa projetar o saldo de CAIXA para o fim do mês e as movimentações diárias. </a:t>
            </a:r>
          </a:p>
          <a:p>
            <a:pPr algn="just"/>
            <a:r>
              <a:rPr lang="pt-BR" sz="2000" dirty="0" smtClean="0"/>
              <a:t>1 - Ela inicia e termina o dia 01/07/2017 com R$ 0 de Saldo. </a:t>
            </a:r>
          </a:p>
          <a:p>
            <a:pPr algn="just"/>
            <a:r>
              <a:rPr lang="pt-BR" sz="2000" dirty="0" smtClean="0"/>
              <a:t>2 - Todas as segundas ela sempre recebe 50.000 R$ e nos demais 4 dias recebe 5.000 R$.</a:t>
            </a:r>
          </a:p>
          <a:p>
            <a:pPr algn="just"/>
            <a:r>
              <a:rPr lang="pt-BR" sz="2000" dirty="0" smtClean="0"/>
              <a:t>3 - Pagamentos ocorrem apenas às 3ª e 5ª. Na terça de R$ 35.000 e na quinta de R$ 30.000. </a:t>
            </a:r>
          </a:p>
          <a:p>
            <a:pPr algn="just"/>
            <a:r>
              <a:rPr lang="pt-BR" sz="2000" dirty="0" smtClean="0"/>
              <a:t>4 - No dia 20/07 ela tem um pagamento adicional da folha de R$ 15.000. </a:t>
            </a:r>
          </a:p>
          <a:p>
            <a:pPr algn="just"/>
            <a:r>
              <a:rPr lang="pt-BR" sz="2000" dirty="0" smtClean="0"/>
              <a:t>5 - Sábado e Domingo não tem movimento de dinheiro.</a:t>
            </a:r>
          </a:p>
          <a:p>
            <a:pPr algn="just"/>
            <a:r>
              <a:rPr lang="pt-BR" sz="2000" dirty="0" smtClean="0"/>
              <a:t>Qual o Saldo no fim do dia </a:t>
            </a:r>
            <a:r>
              <a:rPr lang="pt-BR" sz="2000" dirty="0" smtClean="0"/>
              <a:t>31/07/2017 </a:t>
            </a:r>
            <a:r>
              <a:rPr lang="pt-BR" sz="2000" dirty="0" smtClean="0"/>
              <a:t>? Demonstre  os dias da semana para a tesouraria programar os pagamentos. Formate seu trabalho e insira titulo mesclando 4 células e centralizado. Pinte de laranja os finais de semana.</a:t>
            </a:r>
          </a:p>
          <a:p>
            <a:pPr marL="0" indent="0" algn="just">
              <a:buNone/>
            </a:pPr>
            <a:r>
              <a:rPr lang="pt-BR" sz="2000" dirty="0" smtClean="0"/>
              <a:t>	Qual </a:t>
            </a:r>
            <a:r>
              <a:rPr lang="pt-BR" sz="2000" dirty="0" smtClean="0"/>
              <a:t>somatória das entradas e saídas do mês</a:t>
            </a:r>
            <a:r>
              <a:rPr lang="pt-BR" sz="2000" dirty="0" smtClean="0"/>
              <a:t>?</a:t>
            </a:r>
          </a:p>
          <a:p>
            <a:pPr marL="0" indent="0" algn="just">
              <a:buNone/>
            </a:pPr>
            <a:r>
              <a:rPr lang="pt-BR" sz="2000" dirty="0" smtClean="0"/>
              <a:t>	</a:t>
            </a:r>
            <a:endParaRPr lang="pt-BR" sz="2000" dirty="0"/>
          </a:p>
          <a:p>
            <a:pPr algn="just"/>
            <a:r>
              <a:rPr lang="pt-BR" sz="2000" dirty="0" smtClean="0"/>
              <a:t>Dicas: Tabela de 4 Colunas / Alça de preenchimento/ função soma / fórmulas aritméticas /formatação dia da semana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Atividade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875059" y="344245"/>
            <a:ext cx="1065007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 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3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1"/>
          <p:cNvSpPr>
            <a:spLocks noGrp="1"/>
          </p:cNvSpPr>
          <p:nvPr>
            <p:ph type="subTitle" idx="4294967295"/>
          </p:nvPr>
        </p:nvSpPr>
        <p:spPr>
          <a:xfrm>
            <a:off x="688489" y="635878"/>
            <a:ext cx="9966325" cy="5829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Inserir uma nova planilha</a:t>
            </a:r>
          </a:p>
          <a:p>
            <a:pPr marL="0" indent="0">
              <a:buNone/>
            </a:pPr>
            <a:r>
              <a:rPr lang="pt-BR" sz="2000" dirty="0" smtClean="0"/>
              <a:t>1- Botão ao lado da aba + </a:t>
            </a:r>
          </a:p>
          <a:p>
            <a:pPr marL="0" indent="0">
              <a:buNone/>
            </a:pPr>
            <a:r>
              <a:rPr lang="pt-BR" sz="2000" dirty="0" smtClean="0"/>
              <a:t>2- Guia Pagina Inicial &gt; Grupo de Ferramenta Células &gt; Comando inserir&gt; Inserir Planilha</a:t>
            </a:r>
          </a:p>
          <a:p>
            <a:pPr marL="0" indent="0">
              <a:buNone/>
            </a:pPr>
            <a:r>
              <a:rPr lang="pt-BR" sz="2000" dirty="0" smtClean="0"/>
              <a:t>3- Clique Esquerdo no nome da aba &gt; Inserir &gt; Planilha &gt; ok</a:t>
            </a:r>
          </a:p>
          <a:p>
            <a:pPr marL="0" indent="0">
              <a:buNone/>
            </a:pPr>
            <a:r>
              <a:rPr lang="pt-BR" sz="2000" dirty="0" smtClean="0"/>
              <a:t>4- Selecionar na aba da planilha e arrastar para o lado com o botão “</a:t>
            </a:r>
            <a:r>
              <a:rPr lang="pt-BR" sz="2000" dirty="0" err="1" smtClean="0"/>
              <a:t>Ctrl</a:t>
            </a:r>
            <a:r>
              <a:rPr lang="pt-BR" sz="2000" dirty="0" smtClean="0"/>
              <a:t>” pressionado.</a:t>
            </a:r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Para inserir mais de uma planilha por vez, basta selecionar mais de uma planilha e usar o comando 2, 3 ou 4.</a:t>
            </a:r>
          </a:p>
          <a:p>
            <a:r>
              <a:rPr lang="pt-BR" sz="2000" dirty="0" smtClean="0"/>
              <a:t>Para fazer replica/copiar de uma planilha, use os passos 2,3 ou 4.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Para Excluir, </a:t>
            </a:r>
          </a:p>
          <a:p>
            <a:pPr marL="342900" indent="-342900">
              <a:buFontTx/>
              <a:buChar char="-"/>
            </a:pPr>
            <a:r>
              <a:rPr lang="pt-BR" sz="2000" dirty="0" smtClean="0"/>
              <a:t>1- </a:t>
            </a:r>
            <a:r>
              <a:rPr lang="pt-BR" sz="2000" dirty="0"/>
              <a:t>Guia Pagina Inicial &gt; Grupo de Ferramenta </a:t>
            </a:r>
            <a:r>
              <a:rPr lang="pt-BR" sz="2000" dirty="0" smtClean="0"/>
              <a:t>Células </a:t>
            </a:r>
            <a:r>
              <a:rPr lang="pt-BR" sz="2000" dirty="0"/>
              <a:t>&gt; Comando </a:t>
            </a:r>
            <a:r>
              <a:rPr lang="pt-BR" sz="2000" dirty="0" smtClean="0"/>
              <a:t>Excluir&gt; Excluir Planilha</a:t>
            </a:r>
            <a:endParaRPr lang="pt-BR" sz="2000" dirty="0"/>
          </a:p>
          <a:p>
            <a:pPr marL="342900" indent="-342900">
              <a:buFontTx/>
              <a:buChar char="-"/>
            </a:pPr>
            <a:r>
              <a:rPr lang="pt-BR" sz="2000" dirty="0"/>
              <a:t>3- Clique Esquerdo no nome da aba &gt; </a:t>
            </a:r>
            <a:r>
              <a:rPr lang="pt-BR" sz="2000" dirty="0" smtClean="0"/>
              <a:t>Excluir</a:t>
            </a:r>
          </a:p>
          <a:p>
            <a:endParaRPr lang="pt-BR" sz="20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0670" y="153054"/>
            <a:ext cx="10058400" cy="718315"/>
          </a:xfr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pt-BR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r>
              <a:rPr lang="pt-BR" sz="2400" b="1" smtClean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Trabalhando com Múltiplas planilhas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0682344" y="5884433"/>
            <a:ext cx="602428" cy="51636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5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4073</TotalTime>
  <Words>814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win10-2</dc:creator>
  <cp:lastModifiedBy>win10-2</cp:lastModifiedBy>
  <cp:revision>278</cp:revision>
  <dcterms:created xsi:type="dcterms:W3CDTF">2018-08-19T15:50:37Z</dcterms:created>
  <dcterms:modified xsi:type="dcterms:W3CDTF">2018-11-04T18:57:21Z</dcterms:modified>
</cp:coreProperties>
</file>