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320" r:id="rId3"/>
    <p:sldId id="321" r:id="rId4"/>
    <p:sldId id="324" r:id="rId5"/>
    <p:sldId id="323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EE758-9CAE-433F-B796-16C56E17460B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2C4C5-1158-490A-9332-6389B47AE8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6979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A46B2-73EF-4C4A-BBF3-1FCF65D31F9F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A7A52-FCED-426C-9B9D-7E8CBE395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9455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999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7"/>
          <p:cNvSpPr/>
          <p:nvPr userDrawn="1"/>
        </p:nvSpPr>
        <p:spPr>
          <a:xfrm>
            <a:off x="177834" y="738462"/>
            <a:ext cx="8152620" cy="135597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22000">
                <a:srgbClr val="FFC000"/>
              </a:gs>
              <a:gs pos="47000">
                <a:schemeClr val="accent6">
                  <a:lumMod val="75000"/>
                </a:schemeClr>
              </a:gs>
              <a:gs pos="76000">
                <a:schemeClr val="tx2"/>
              </a:gs>
              <a:gs pos="96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1497457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1.xml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Slide do think-cell" r:id="rId6" imgW="270" imgH="270" progId="TCLayout.ActiveDocument.1">
                  <p:embed/>
                </p:oleObj>
              </mc:Choice>
              <mc:Fallback>
                <p:oleObj name="Slide do think-cell" r:id="rId6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lipse 5"/>
          <p:cNvSpPr/>
          <p:nvPr userDrawn="1"/>
        </p:nvSpPr>
        <p:spPr>
          <a:xfrm>
            <a:off x="0" y="2864225"/>
            <a:ext cx="5295118" cy="39937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84"/>
            <a:ext cx="12192000" cy="6864684"/>
          </a:xfrm>
          <a:prstGeom prst="rect">
            <a:avLst/>
          </a:prstGeom>
        </p:spPr>
      </p:pic>
      <p:sp>
        <p:nvSpPr>
          <p:cNvPr id="4" name="CaixaDeTexto 3"/>
          <p:cNvSpPr txBox="1"/>
          <p:nvPr userDrawn="1"/>
        </p:nvSpPr>
        <p:spPr>
          <a:xfrm>
            <a:off x="11535783" y="6390064"/>
            <a:ext cx="65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80AB637-1C0F-4371-922F-48F93A073F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5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pt-BR" sz="32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649506" y="2412160"/>
            <a:ext cx="10058400" cy="11430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CURSO DE EXCEL BÁSICO.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AULA 3 de 4</a:t>
            </a:r>
          </a:p>
          <a:p>
            <a:pPr algn="ctr"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4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91012" y="871369"/>
            <a:ext cx="10896600" cy="28178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 smtClean="0"/>
              <a:t>Uma empresa com 3 filiais e matriz esta montando seu orçamento de despesas anual. Todas as filiais possuem seus gastos de acordo com a politica abaixo:</a:t>
            </a:r>
          </a:p>
          <a:p>
            <a:pPr algn="just"/>
            <a:r>
              <a:rPr lang="pt-BR" sz="1800" dirty="0"/>
              <a:t>Filial Ceará: possui o equivalente à 2 X o Budget da </a:t>
            </a:r>
            <a:r>
              <a:rPr lang="pt-BR" sz="1800" dirty="0" smtClean="0"/>
              <a:t>Matriz.</a:t>
            </a:r>
            <a:endParaRPr lang="pt-BR" sz="1800" dirty="0"/>
          </a:p>
          <a:p>
            <a:pPr algn="just"/>
            <a:r>
              <a:rPr lang="pt-BR" sz="1800" dirty="0" smtClean="0"/>
              <a:t>Filial Rio: possui 70% do Budget da filial Ceará.</a:t>
            </a:r>
          </a:p>
          <a:p>
            <a:pPr algn="just"/>
            <a:r>
              <a:rPr lang="pt-BR" sz="1800" dirty="0" smtClean="0"/>
              <a:t>Filial </a:t>
            </a:r>
            <a:r>
              <a:rPr lang="pt-BR" sz="1800" dirty="0"/>
              <a:t>SP: possui o equivalente </a:t>
            </a:r>
            <a:r>
              <a:rPr lang="pt-BR" sz="1800" dirty="0" smtClean="0"/>
              <a:t>ao Budget </a:t>
            </a:r>
            <a:r>
              <a:rPr lang="pt-BR" sz="1800" dirty="0"/>
              <a:t>da </a:t>
            </a:r>
            <a:r>
              <a:rPr lang="pt-BR" sz="1800" dirty="0" smtClean="0"/>
              <a:t>matriz + </a:t>
            </a:r>
            <a:r>
              <a:rPr lang="pt-BR" sz="1800" dirty="0"/>
              <a:t>30% da filial Rio.</a:t>
            </a:r>
          </a:p>
          <a:p>
            <a:pPr algn="just"/>
            <a:r>
              <a:rPr lang="pt-BR" sz="1800" dirty="0" smtClean="0"/>
              <a:t>Despesa de salários: FIXO em 21.300.000R$/ ano para cada uma das Filiais.</a:t>
            </a:r>
          </a:p>
          <a:p>
            <a:pPr algn="just"/>
            <a:r>
              <a:rPr lang="pt-BR" sz="1800" dirty="0" smtClean="0"/>
              <a:t>Fazer o orçamento de cada filial em uma aba separada e uma consolidada com a soma de toda a empresa (inclusive Matriz). 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6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Responda:</a:t>
            </a:r>
          </a:p>
          <a:p>
            <a:r>
              <a:rPr lang="pt-BR" sz="1800" dirty="0" smtClean="0"/>
              <a:t>Qual unidade que mais gasta?</a:t>
            </a:r>
          </a:p>
          <a:p>
            <a:r>
              <a:rPr lang="pt-BR" sz="1800" dirty="0" smtClean="0"/>
              <a:t>Qual o gasto total da empresa?</a:t>
            </a:r>
          </a:p>
          <a:p>
            <a:r>
              <a:rPr lang="pt-BR" sz="1800" dirty="0" smtClean="0"/>
              <a:t>Qual a conta que mais gasta?</a:t>
            </a:r>
          </a:p>
          <a:p>
            <a:r>
              <a:rPr lang="pt-BR" sz="1800" dirty="0" smtClean="0"/>
              <a:t>Quanto representa em percentual o gasto de pessoal no total?</a:t>
            </a:r>
          </a:p>
          <a:p>
            <a:endParaRPr lang="pt-BR" sz="1800" dirty="0"/>
          </a:p>
          <a:p>
            <a:r>
              <a:rPr lang="pt-BR" sz="1800" dirty="0" smtClean="0"/>
              <a:t>Dica: Formula 3d Soma, copia de planilhas, fórmula aritmética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680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 smtClean="0"/>
              <a:t>Usar material </a:t>
            </a:r>
            <a:r>
              <a:rPr lang="pt-BR" sz="1800" b="1" i="1" u="sng" dirty="0" err="1"/>
              <a:t>Ex</a:t>
            </a:r>
            <a:r>
              <a:rPr lang="pt-BR" sz="1800" b="1" i="1" u="sng" dirty="0"/>
              <a:t> PROVC.xlsx</a:t>
            </a:r>
            <a:endParaRPr lang="pt-BR" sz="1800" b="1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406493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Você recebeu uma base de dados sobre as despesas da Empresa em </a:t>
            </a:r>
            <a:r>
              <a:rPr lang="pt-BR" sz="1800" dirty="0" err="1" smtClean="0">
                <a:latin typeface="Corbel" panose="020B0503020204020204" pitchFamily="34" charset="0"/>
              </a:rPr>
              <a:t>txt</a:t>
            </a:r>
            <a:r>
              <a:rPr lang="pt-BR" sz="1800" dirty="0" smtClean="0">
                <a:latin typeface="Corbel" panose="020B0503020204020204" pitchFamily="34" charset="0"/>
              </a:rPr>
              <a:t> extraída do sistema ERP de um relatório da contabilidade que não possui campos de descrição do Diretor responsável (arquivo Fornecedores.txt). </a:t>
            </a:r>
          </a:p>
          <a:p>
            <a:pPr marL="0" indent="0"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Cada linha/registro  representa uma nota de pagamento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Nem todos os registro possuem nome do gerente ou centro de custo.</a:t>
            </a: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Cruze este banco de dados com o cadastro de outro </a:t>
            </a:r>
            <a:r>
              <a:rPr lang="pt-BR" sz="1800" dirty="0">
                <a:latin typeface="Corbel" panose="020B0503020204020204" pitchFamily="34" charset="0"/>
              </a:rPr>
              <a:t>sistema (De para </a:t>
            </a:r>
            <a:r>
              <a:rPr lang="pt-BR" sz="1800" dirty="0" err="1">
                <a:latin typeface="Corbel" panose="020B0503020204020204" pitchFamily="34" charset="0"/>
              </a:rPr>
              <a:t>CCusto</a:t>
            </a:r>
            <a:r>
              <a:rPr lang="pt-BR" sz="1800" dirty="0">
                <a:latin typeface="Corbel" panose="020B0503020204020204" pitchFamily="34" charset="0"/>
              </a:rPr>
              <a:t> X </a:t>
            </a:r>
            <a:r>
              <a:rPr lang="pt-BR" sz="1800" dirty="0" smtClean="0">
                <a:latin typeface="Corbel" panose="020B0503020204020204" pitchFamily="34" charset="0"/>
              </a:rPr>
              <a:t>Fornecedores.xlsx) e descubra: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Qual o valor gasto total da empresa com “MATERIAL </a:t>
            </a:r>
            <a:r>
              <a:rPr lang="pt-BR" sz="1800" dirty="0">
                <a:latin typeface="Corbel" panose="020B0503020204020204" pitchFamily="34" charset="0"/>
              </a:rPr>
              <a:t>IMPRESSO </a:t>
            </a:r>
            <a:r>
              <a:rPr lang="pt-BR" sz="1800" dirty="0" smtClean="0">
                <a:latin typeface="Corbel" panose="020B0503020204020204" pitchFamily="34" charset="0"/>
              </a:rPr>
              <a:t>FÁBRICA”?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Qual o gasto total do Diretor Silvio (para centros de custo identificados</a:t>
            </a:r>
            <a:r>
              <a:rPr lang="pt-BR" sz="1800" dirty="0" smtClean="0">
                <a:latin typeface="Corbel" panose="020B0503020204020204" pitchFamily="34" charset="0"/>
              </a:rPr>
              <a:t>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Qual o gasto de todos os departamentos de ATENDIMENTO?</a:t>
            </a:r>
            <a:endParaRPr lang="pt-BR" sz="1800" dirty="0" smtClean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Quais os dados (responsável, fornecedor, diretor)  da NOTA de maior valor?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Dica: Converter Todos os IDS para numero, PROCV, Texto para Coluna, FILTRO, Classificação.</a:t>
            </a:r>
          </a:p>
          <a:p>
            <a:pPr marL="0" indent="0"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01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USE ARQUIVO DE FORNECEDORES PARA FAZER MEDIA, SOMA, CONTAGEM POR GERENTE, DIRETOR E DEPARTARMENTO.</a:t>
            </a:r>
          </a:p>
        </p:txBody>
      </p:sp>
    </p:spTree>
    <p:extLst>
      <p:ext uri="{BB962C8B-B14F-4D97-AF65-F5344CB8AC3E}">
        <p14:creationId xmlns:p14="http://schemas.microsoft.com/office/powerpoint/2010/main" val="134709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3738</TotalTime>
  <Words>341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Corbel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win10-2</dc:creator>
  <cp:lastModifiedBy>Emerson Queiroz de Medeiros</cp:lastModifiedBy>
  <cp:revision>259</cp:revision>
  <dcterms:created xsi:type="dcterms:W3CDTF">2018-08-19T15:50:37Z</dcterms:created>
  <dcterms:modified xsi:type="dcterms:W3CDTF">2018-11-09T22:06:27Z</dcterms:modified>
</cp:coreProperties>
</file>