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4"/>
  </p:notesMasterIdLst>
  <p:handoutMasterIdLst>
    <p:handoutMasterId r:id="rId35"/>
  </p:handoutMasterIdLst>
  <p:sldIdLst>
    <p:sldId id="315" r:id="rId2"/>
    <p:sldId id="316" r:id="rId3"/>
    <p:sldId id="317" r:id="rId4"/>
    <p:sldId id="318" r:id="rId5"/>
    <p:sldId id="319" r:id="rId6"/>
    <p:sldId id="320" r:id="rId7"/>
    <p:sldId id="321" r:id="rId8"/>
    <p:sldId id="322" r:id="rId9"/>
    <p:sldId id="323" r:id="rId10"/>
    <p:sldId id="324" r:id="rId11"/>
    <p:sldId id="325" r:id="rId12"/>
    <p:sldId id="326" r:id="rId13"/>
    <p:sldId id="327" r:id="rId14"/>
    <p:sldId id="328" r:id="rId15"/>
    <p:sldId id="329" r:id="rId16"/>
    <p:sldId id="330" r:id="rId17"/>
    <p:sldId id="331" r:id="rId18"/>
    <p:sldId id="332" r:id="rId19"/>
    <p:sldId id="333" r:id="rId20"/>
    <p:sldId id="334" r:id="rId21"/>
    <p:sldId id="335" r:id="rId22"/>
    <p:sldId id="336" r:id="rId23"/>
    <p:sldId id="337" r:id="rId24"/>
    <p:sldId id="338" r:id="rId25"/>
    <p:sldId id="341" r:id="rId26"/>
    <p:sldId id="342" r:id="rId27"/>
    <p:sldId id="343" r:id="rId28"/>
    <p:sldId id="344" r:id="rId29"/>
    <p:sldId id="346" r:id="rId30"/>
    <p:sldId id="282" r:id="rId31"/>
    <p:sldId id="314" r:id="rId32"/>
    <p:sldId id="284" r:id="rId3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278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C4C1B8-05AA-4FA2-ACC6-F46A89EC3BA0}" type="doc">
      <dgm:prSet loTypeId="urn:microsoft.com/office/officeart/2005/8/layout/cycle4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7B5F6CA4-2F69-41B0-B9EC-12D98E4FB1E8}">
      <dgm:prSet phldrT="[Texto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pt-BR" dirty="0" smtClean="0"/>
            <a:t>Não sei o quanto sei</a:t>
          </a:r>
          <a:endParaRPr lang="pt-BR" dirty="0"/>
        </a:p>
      </dgm:t>
    </dgm:pt>
    <dgm:pt modelId="{FCA1F349-DD3B-4CFF-8991-5227A691B1E4}" type="parTrans" cxnId="{2231B8C7-5DC1-4D0F-A356-E34B8C5A7D3E}">
      <dgm:prSet/>
      <dgm:spPr/>
      <dgm:t>
        <a:bodyPr/>
        <a:lstStyle/>
        <a:p>
          <a:endParaRPr lang="pt-BR"/>
        </a:p>
      </dgm:t>
    </dgm:pt>
    <dgm:pt modelId="{8C0001AF-A7AA-47D1-99DC-57623918898A}" type="sibTrans" cxnId="{2231B8C7-5DC1-4D0F-A356-E34B8C5A7D3E}">
      <dgm:prSet/>
      <dgm:spPr/>
      <dgm:t>
        <a:bodyPr/>
        <a:lstStyle/>
        <a:p>
          <a:endParaRPr lang="pt-BR"/>
        </a:p>
      </dgm:t>
    </dgm:pt>
    <dgm:pt modelId="{A5AAC5A0-C4BF-4AD9-BE87-B2BD1BA6258F}">
      <dgm:prSet phldrT="[Texto]"/>
      <dgm:spPr/>
      <dgm:t>
        <a:bodyPr/>
        <a:lstStyle/>
        <a:p>
          <a:r>
            <a:rPr lang="pt-BR" dirty="0" smtClean="0"/>
            <a:t>-Consciência</a:t>
          </a:r>
          <a:endParaRPr lang="pt-BR" dirty="0"/>
        </a:p>
      </dgm:t>
    </dgm:pt>
    <dgm:pt modelId="{31A10A3A-F24F-456E-BD58-6FE3623FEDAC}" type="parTrans" cxnId="{16AEC4F9-30B3-4817-A484-EA4E59670334}">
      <dgm:prSet/>
      <dgm:spPr/>
      <dgm:t>
        <a:bodyPr/>
        <a:lstStyle/>
        <a:p>
          <a:endParaRPr lang="pt-BR"/>
        </a:p>
      </dgm:t>
    </dgm:pt>
    <dgm:pt modelId="{134798DF-7C41-45CA-B64F-2504CEB8A71D}" type="sibTrans" cxnId="{16AEC4F9-30B3-4817-A484-EA4E59670334}">
      <dgm:prSet/>
      <dgm:spPr/>
      <dgm:t>
        <a:bodyPr/>
        <a:lstStyle/>
        <a:p>
          <a:endParaRPr lang="pt-BR"/>
        </a:p>
      </dgm:t>
    </dgm:pt>
    <dgm:pt modelId="{8EF7DD04-B549-4B8D-B285-623DA6E59C30}">
      <dgm:prSet phldrT="[Texto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pt-BR" dirty="0" smtClean="0"/>
            <a:t>Sei que Sei</a:t>
          </a:r>
          <a:endParaRPr lang="pt-BR" dirty="0"/>
        </a:p>
      </dgm:t>
    </dgm:pt>
    <dgm:pt modelId="{C946F3FA-0DFB-44CF-9853-DFA19E73CEA9}" type="parTrans" cxnId="{6B66C36A-A15C-46D6-A484-0B4B20E0FD02}">
      <dgm:prSet/>
      <dgm:spPr/>
      <dgm:t>
        <a:bodyPr/>
        <a:lstStyle/>
        <a:p>
          <a:endParaRPr lang="pt-BR"/>
        </a:p>
      </dgm:t>
    </dgm:pt>
    <dgm:pt modelId="{554332B6-4611-4489-840F-73761A6D6FFA}" type="sibTrans" cxnId="{6B66C36A-A15C-46D6-A484-0B4B20E0FD02}">
      <dgm:prSet/>
      <dgm:spPr/>
      <dgm:t>
        <a:bodyPr/>
        <a:lstStyle/>
        <a:p>
          <a:endParaRPr lang="pt-BR"/>
        </a:p>
      </dgm:t>
    </dgm:pt>
    <dgm:pt modelId="{8801F77C-26D5-47B1-95F4-FE95A515011D}">
      <dgm:prSet phldrT="[Texto]"/>
      <dgm:spPr/>
      <dgm:t>
        <a:bodyPr/>
        <a:lstStyle/>
        <a:p>
          <a:r>
            <a:rPr lang="pt-BR" dirty="0" smtClean="0"/>
            <a:t>+Consciência</a:t>
          </a:r>
          <a:endParaRPr lang="pt-BR" dirty="0"/>
        </a:p>
      </dgm:t>
    </dgm:pt>
    <dgm:pt modelId="{87F45977-CD48-42CA-8186-226996DC40D4}" type="parTrans" cxnId="{8D4D2B6D-CDDD-4800-9029-954AAED6C75E}">
      <dgm:prSet/>
      <dgm:spPr/>
      <dgm:t>
        <a:bodyPr/>
        <a:lstStyle/>
        <a:p>
          <a:endParaRPr lang="pt-BR"/>
        </a:p>
      </dgm:t>
    </dgm:pt>
    <dgm:pt modelId="{137A0769-72AE-4D22-B52B-A129C3E42ED4}" type="sibTrans" cxnId="{8D4D2B6D-CDDD-4800-9029-954AAED6C75E}">
      <dgm:prSet/>
      <dgm:spPr/>
      <dgm:t>
        <a:bodyPr/>
        <a:lstStyle/>
        <a:p>
          <a:endParaRPr lang="pt-BR"/>
        </a:p>
      </dgm:t>
    </dgm:pt>
    <dgm:pt modelId="{C9203E37-0572-40D0-8D8B-76A6CA06E2AC}">
      <dgm:prSet phldrT="[Texto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pt-BR" dirty="0" smtClean="0"/>
            <a:t>Sei que não sei</a:t>
          </a:r>
          <a:endParaRPr lang="pt-BR" dirty="0"/>
        </a:p>
      </dgm:t>
    </dgm:pt>
    <dgm:pt modelId="{6C0714BA-DEE7-4EF2-9DE5-8DD633F8A9B9}" type="parTrans" cxnId="{CA47A5EB-EB57-4830-9AAF-4BC6F33BC754}">
      <dgm:prSet/>
      <dgm:spPr/>
      <dgm:t>
        <a:bodyPr/>
        <a:lstStyle/>
        <a:p>
          <a:endParaRPr lang="pt-BR"/>
        </a:p>
      </dgm:t>
    </dgm:pt>
    <dgm:pt modelId="{B30CE7D8-1F74-43A0-916D-02B829239579}" type="sibTrans" cxnId="{CA47A5EB-EB57-4830-9AAF-4BC6F33BC754}">
      <dgm:prSet/>
      <dgm:spPr/>
      <dgm:t>
        <a:bodyPr/>
        <a:lstStyle/>
        <a:p>
          <a:endParaRPr lang="pt-BR"/>
        </a:p>
      </dgm:t>
    </dgm:pt>
    <dgm:pt modelId="{5C2E9E48-C3BB-472A-AAAB-81328E2FBD49}">
      <dgm:prSet phldrT="[Texto]"/>
      <dgm:spPr/>
      <dgm:t>
        <a:bodyPr/>
        <a:lstStyle/>
        <a:p>
          <a:r>
            <a:rPr lang="pt-BR" dirty="0" smtClean="0"/>
            <a:t>+Consciência</a:t>
          </a:r>
          <a:endParaRPr lang="pt-BR" dirty="0"/>
        </a:p>
      </dgm:t>
    </dgm:pt>
    <dgm:pt modelId="{A3A73184-C9BC-404B-9789-2C06550FB90F}" type="parTrans" cxnId="{BA835ED4-C4A1-49FA-8E67-432A8EF3003F}">
      <dgm:prSet/>
      <dgm:spPr/>
      <dgm:t>
        <a:bodyPr/>
        <a:lstStyle/>
        <a:p>
          <a:endParaRPr lang="pt-BR"/>
        </a:p>
      </dgm:t>
    </dgm:pt>
    <dgm:pt modelId="{F1238347-069B-4F07-9149-C0C085998ED8}" type="sibTrans" cxnId="{BA835ED4-C4A1-49FA-8E67-432A8EF3003F}">
      <dgm:prSet/>
      <dgm:spPr/>
      <dgm:t>
        <a:bodyPr/>
        <a:lstStyle/>
        <a:p>
          <a:endParaRPr lang="pt-BR"/>
        </a:p>
      </dgm:t>
    </dgm:pt>
    <dgm:pt modelId="{D63F9D11-88D2-4FBB-BF92-59F1CF6D7EB4}">
      <dgm:prSet phldrT="[Texto]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pt-BR" dirty="0" smtClean="0"/>
            <a:t>Não sei que não sei</a:t>
          </a:r>
          <a:endParaRPr lang="pt-BR" dirty="0"/>
        </a:p>
      </dgm:t>
    </dgm:pt>
    <dgm:pt modelId="{6AD9CB1D-6303-4BAC-B39D-DF3C4B9400BD}" type="parTrans" cxnId="{9A0D07C7-DAE3-460C-978B-4DC79D190F61}">
      <dgm:prSet/>
      <dgm:spPr/>
      <dgm:t>
        <a:bodyPr/>
        <a:lstStyle/>
        <a:p>
          <a:endParaRPr lang="pt-BR"/>
        </a:p>
      </dgm:t>
    </dgm:pt>
    <dgm:pt modelId="{F380FB87-9EE8-454A-BCCB-4BDD50579363}" type="sibTrans" cxnId="{9A0D07C7-DAE3-460C-978B-4DC79D190F61}">
      <dgm:prSet/>
      <dgm:spPr/>
      <dgm:t>
        <a:bodyPr/>
        <a:lstStyle/>
        <a:p>
          <a:endParaRPr lang="pt-BR"/>
        </a:p>
      </dgm:t>
    </dgm:pt>
    <dgm:pt modelId="{5D697BCE-FBBF-40B1-8BF3-BD802560D91F}">
      <dgm:prSet phldrT="[Texto]"/>
      <dgm:spPr/>
      <dgm:t>
        <a:bodyPr/>
        <a:lstStyle/>
        <a:p>
          <a:r>
            <a:rPr lang="pt-BR" dirty="0" smtClean="0"/>
            <a:t>-Consciência</a:t>
          </a:r>
          <a:endParaRPr lang="pt-BR" dirty="0"/>
        </a:p>
      </dgm:t>
    </dgm:pt>
    <dgm:pt modelId="{CAB160E4-1AEA-484B-93F3-1291AB4874B5}" type="parTrans" cxnId="{A4718A3F-D7FF-4ED2-8189-DDE7E16EA3ED}">
      <dgm:prSet/>
      <dgm:spPr/>
      <dgm:t>
        <a:bodyPr/>
        <a:lstStyle/>
        <a:p>
          <a:endParaRPr lang="pt-BR"/>
        </a:p>
      </dgm:t>
    </dgm:pt>
    <dgm:pt modelId="{7FD7BE94-9B6A-413D-B5C3-76DCF1F23507}" type="sibTrans" cxnId="{A4718A3F-D7FF-4ED2-8189-DDE7E16EA3ED}">
      <dgm:prSet/>
      <dgm:spPr/>
      <dgm:t>
        <a:bodyPr/>
        <a:lstStyle/>
        <a:p>
          <a:endParaRPr lang="pt-BR"/>
        </a:p>
      </dgm:t>
    </dgm:pt>
    <dgm:pt modelId="{AC18428D-3BF2-493B-B3F7-2E46EF0600F4}">
      <dgm:prSet phldrT="[Texto]"/>
      <dgm:spPr/>
      <dgm:t>
        <a:bodyPr/>
        <a:lstStyle/>
        <a:p>
          <a:r>
            <a:rPr lang="pt-BR" dirty="0" smtClean="0"/>
            <a:t>-Competência</a:t>
          </a:r>
          <a:endParaRPr lang="pt-BR" dirty="0"/>
        </a:p>
      </dgm:t>
    </dgm:pt>
    <dgm:pt modelId="{FC9F2A68-932F-4C9B-BA3E-B104BBCEB445}" type="parTrans" cxnId="{5DEEC386-BF04-4C8A-951F-D4860DB27E66}">
      <dgm:prSet/>
      <dgm:spPr/>
      <dgm:t>
        <a:bodyPr/>
        <a:lstStyle/>
        <a:p>
          <a:endParaRPr lang="pt-BR"/>
        </a:p>
      </dgm:t>
    </dgm:pt>
    <dgm:pt modelId="{115D35AA-B67A-4822-8D90-7CF129C3FC28}" type="sibTrans" cxnId="{5DEEC386-BF04-4C8A-951F-D4860DB27E66}">
      <dgm:prSet/>
      <dgm:spPr/>
      <dgm:t>
        <a:bodyPr/>
        <a:lstStyle/>
        <a:p>
          <a:endParaRPr lang="pt-BR"/>
        </a:p>
      </dgm:t>
    </dgm:pt>
    <dgm:pt modelId="{2850CB3B-4BE4-403A-BF0A-05C96D4F7844}">
      <dgm:prSet phldrT="[Texto]"/>
      <dgm:spPr/>
      <dgm:t>
        <a:bodyPr/>
        <a:lstStyle/>
        <a:p>
          <a:r>
            <a:rPr lang="pt-BR" dirty="0" smtClean="0"/>
            <a:t>-Competência</a:t>
          </a:r>
          <a:endParaRPr lang="pt-BR" dirty="0"/>
        </a:p>
      </dgm:t>
    </dgm:pt>
    <dgm:pt modelId="{00B6A140-6809-49D2-A821-EE500A990780}" type="parTrans" cxnId="{BE2C0129-C8C1-4D08-8F30-4424F96903AA}">
      <dgm:prSet/>
      <dgm:spPr/>
      <dgm:t>
        <a:bodyPr/>
        <a:lstStyle/>
        <a:p>
          <a:endParaRPr lang="pt-BR"/>
        </a:p>
      </dgm:t>
    </dgm:pt>
    <dgm:pt modelId="{916082B7-A0CB-4B71-B5BB-6BEB2D43A79A}" type="sibTrans" cxnId="{BE2C0129-C8C1-4D08-8F30-4424F96903AA}">
      <dgm:prSet/>
      <dgm:spPr/>
      <dgm:t>
        <a:bodyPr/>
        <a:lstStyle/>
        <a:p>
          <a:endParaRPr lang="pt-BR"/>
        </a:p>
      </dgm:t>
    </dgm:pt>
    <dgm:pt modelId="{C21B34E9-0E51-4E4D-B010-5E3144BC52D3}">
      <dgm:prSet phldrT="[Texto]"/>
      <dgm:spPr/>
      <dgm:t>
        <a:bodyPr/>
        <a:lstStyle/>
        <a:p>
          <a:r>
            <a:rPr lang="pt-BR" dirty="0" smtClean="0"/>
            <a:t>+Competência</a:t>
          </a:r>
          <a:endParaRPr lang="pt-BR" dirty="0"/>
        </a:p>
      </dgm:t>
    </dgm:pt>
    <dgm:pt modelId="{D5F39B3E-2D5A-49BF-B165-5E5C773153F7}" type="parTrans" cxnId="{1A6EEB0F-112B-412D-880C-F69C54D2192C}">
      <dgm:prSet/>
      <dgm:spPr/>
      <dgm:t>
        <a:bodyPr/>
        <a:lstStyle/>
        <a:p>
          <a:endParaRPr lang="pt-BR"/>
        </a:p>
      </dgm:t>
    </dgm:pt>
    <dgm:pt modelId="{C1E07FBC-CD32-444B-AB9D-21A3BE617B33}" type="sibTrans" cxnId="{1A6EEB0F-112B-412D-880C-F69C54D2192C}">
      <dgm:prSet/>
      <dgm:spPr/>
      <dgm:t>
        <a:bodyPr/>
        <a:lstStyle/>
        <a:p>
          <a:endParaRPr lang="pt-BR"/>
        </a:p>
      </dgm:t>
    </dgm:pt>
    <dgm:pt modelId="{A41D6D16-0F25-4161-9567-F7925E03290B}">
      <dgm:prSet phldrT="[Texto]"/>
      <dgm:spPr/>
      <dgm:t>
        <a:bodyPr/>
        <a:lstStyle/>
        <a:p>
          <a:r>
            <a:rPr lang="pt-BR" dirty="0" smtClean="0"/>
            <a:t>++Competência</a:t>
          </a:r>
          <a:endParaRPr lang="pt-BR" dirty="0"/>
        </a:p>
      </dgm:t>
    </dgm:pt>
    <dgm:pt modelId="{702BE0F4-C797-4E32-89BD-EF7592D59AAE}" type="parTrans" cxnId="{CF7A0AD4-8770-4B75-9BAE-3455C569D149}">
      <dgm:prSet/>
      <dgm:spPr/>
      <dgm:t>
        <a:bodyPr/>
        <a:lstStyle/>
        <a:p>
          <a:endParaRPr lang="pt-BR"/>
        </a:p>
      </dgm:t>
    </dgm:pt>
    <dgm:pt modelId="{9EC15860-6876-4AA1-A96A-2E056F36DD11}" type="sibTrans" cxnId="{CF7A0AD4-8770-4B75-9BAE-3455C569D149}">
      <dgm:prSet/>
      <dgm:spPr/>
      <dgm:t>
        <a:bodyPr/>
        <a:lstStyle/>
        <a:p>
          <a:endParaRPr lang="pt-BR"/>
        </a:p>
      </dgm:t>
    </dgm:pt>
    <dgm:pt modelId="{370B2954-BC96-4CDA-81C9-5DF098110F21}" type="pres">
      <dgm:prSet presAssocID="{44C4C1B8-05AA-4FA2-ACC6-F46A89EC3BA0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BFBD74D8-0595-4A99-AB59-E323C1F019A5}" type="pres">
      <dgm:prSet presAssocID="{44C4C1B8-05AA-4FA2-ACC6-F46A89EC3BA0}" presName="children" presStyleCnt="0"/>
      <dgm:spPr/>
    </dgm:pt>
    <dgm:pt modelId="{320C13E6-567A-4752-AF14-4C16E1DD1711}" type="pres">
      <dgm:prSet presAssocID="{44C4C1B8-05AA-4FA2-ACC6-F46A89EC3BA0}" presName="child1group" presStyleCnt="0"/>
      <dgm:spPr/>
    </dgm:pt>
    <dgm:pt modelId="{7283E380-2BF3-48FF-A1E9-CB8123B99BCA}" type="pres">
      <dgm:prSet presAssocID="{44C4C1B8-05AA-4FA2-ACC6-F46A89EC3BA0}" presName="child1" presStyleLbl="bgAcc1" presStyleIdx="0" presStyleCnt="4"/>
      <dgm:spPr/>
      <dgm:t>
        <a:bodyPr/>
        <a:lstStyle/>
        <a:p>
          <a:endParaRPr lang="pt-BR"/>
        </a:p>
      </dgm:t>
    </dgm:pt>
    <dgm:pt modelId="{89946784-A747-4392-88FE-CC18B7D8C75C}" type="pres">
      <dgm:prSet presAssocID="{44C4C1B8-05AA-4FA2-ACC6-F46A89EC3BA0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8A5A0C7-4AC0-4184-8687-F4BC00B20ECD}" type="pres">
      <dgm:prSet presAssocID="{44C4C1B8-05AA-4FA2-ACC6-F46A89EC3BA0}" presName="child2group" presStyleCnt="0"/>
      <dgm:spPr/>
    </dgm:pt>
    <dgm:pt modelId="{8BA94ED0-8ABF-4943-87D1-E44A48027B75}" type="pres">
      <dgm:prSet presAssocID="{44C4C1B8-05AA-4FA2-ACC6-F46A89EC3BA0}" presName="child2" presStyleLbl="bgAcc1" presStyleIdx="1" presStyleCnt="4"/>
      <dgm:spPr/>
      <dgm:t>
        <a:bodyPr/>
        <a:lstStyle/>
        <a:p>
          <a:endParaRPr lang="pt-BR"/>
        </a:p>
      </dgm:t>
    </dgm:pt>
    <dgm:pt modelId="{F5B3F73C-FC25-42C5-AF3F-61226329D5CA}" type="pres">
      <dgm:prSet presAssocID="{44C4C1B8-05AA-4FA2-ACC6-F46A89EC3BA0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C942BF4-6668-4D15-A484-6B4E032CC0BC}" type="pres">
      <dgm:prSet presAssocID="{44C4C1B8-05AA-4FA2-ACC6-F46A89EC3BA0}" presName="child3group" presStyleCnt="0"/>
      <dgm:spPr/>
    </dgm:pt>
    <dgm:pt modelId="{5FA442E1-6AE5-4CEF-8B17-723121F89E2C}" type="pres">
      <dgm:prSet presAssocID="{44C4C1B8-05AA-4FA2-ACC6-F46A89EC3BA0}" presName="child3" presStyleLbl="bgAcc1" presStyleIdx="2" presStyleCnt="4"/>
      <dgm:spPr/>
      <dgm:t>
        <a:bodyPr/>
        <a:lstStyle/>
        <a:p>
          <a:endParaRPr lang="pt-BR"/>
        </a:p>
      </dgm:t>
    </dgm:pt>
    <dgm:pt modelId="{1BF485B6-A773-47C6-A4D1-39A4C4D7BF11}" type="pres">
      <dgm:prSet presAssocID="{44C4C1B8-05AA-4FA2-ACC6-F46A89EC3BA0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0D17FAC-8FF9-4D04-B0C4-8CB0C209BE71}" type="pres">
      <dgm:prSet presAssocID="{44C4C1B8-05AA-4FA2-ACC6-F46A89EC3BA0}" presName="child4group" presStyleCnt="0"/>
      <dgm:spPr/>
    </dgm:pt>
    <dgm:pt modelId="{E5F8B966-BD45-4641-A194-4A7BAA57E942}" type="pres">
      <dgm:prSet presAssocID="{44C4C1B8-05AA-4FA2-ACC6-F46A89EC3BA0}" presName="child4" presStyleLbl="bgAcc1" presStyleIdx="3" presStyleCnt="4"/>
      <dgm:spPr/>
      <dgm:t>
        <a:bodyPr/>
        <a:lstStyle/>
        <a:p>
          <a:endParaRPr lang="pt-BR"/>
        </a:p>
      </dgm:t>
    </dgm:pt>
    <dgm:pt modelId="{FDCAB2DC-AFBC-4D64-AF47-0737C719BF8B}" type="pres">
      <dgm:prSet presAssocID="{44C4C1B8-05AA-4FA2-ACC6-F46A89EC3BA0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A8937CB-2F55-4115-8348-13701B3A6F20}" type="pres">
      <dgm:prSet presAssocID="{44C4C1B8-05AA-4FA2-ACC6-F46A89EC3BA0}" presName="childPlaceholder" presStyleCnt="0"/>
      <dgm:spPr/>
    </dgm:pt>
    <dgm:pt modelId="{B7656557-5EFB-48FB-B2F3-B1229CC0BC04}" type="pres">
      <dgm:prSet presAssocID="{44C4C1B8-05AA-4FA2-ACC6-F46A89EC3BA0}" presName="circle" presStyleCnt="0"/>
      <dgm:spPr/>
    </dgm:pt>
    <dgm:pt modelId="{29E03CAE-A1B4-4CAB-B830-CB755FF6F463}" type="pres">
      <dgm:prSet presAssocID="{44C4C1B8-05AA-4FA2-ACC6-F46A89EC3BA0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5D9F98F-67AC-49A4-9785-B9FCBBF88C76}" type="pres">
      <dgm:prSet presAssocID="{44C4C1B8-05AA-4FA2-ACC6-F46A89EC3BA0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899BCB1-AE2E-4FEB-ACAA-7AD3F077C35E}" type="pres">
      <dgm:prSet presAssocID="{44C4C1B8-05AA-4FA2-ACC6-F46A89EC3BA0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5E4330D-365E-43B5-AC5B-1D77D60DF1E7}" type="pres">
      <dgm:prSet presAssocID="{44C4C1B8-05AA-4FA2-ACC6-F46A89EC3BA0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039BCC1-DD89-437A-A14A-D3B580CA3910}" type="pres">
      <dgm:prSet presAssocID="{44C4C1B8-05AA-4FA2-ACC6-F46A89EC3BA0}" presName="quadrantPlaceholder" presStyleCnt="0"/>
      <dgm:spPr/>
    </dgm:pt>
    <dgm:pt modelId="{37D53C1E-B2F0-47D7-BB72-5347DDC4D108}" type="pres">
      <dgm:prSet presAssocID="{44C4C1B8-05AA-4FA2-ACC6-F46A89EC3BA0}" presName="center1" presStyleLbl="fgShp" presStyleIdx="0" presStyleCnt="2" custAng="0" custFlipHor="1" custScaleX="104466"/>
      <dgm:spPr/>
    </dgm:pt>
    <dgm:pt modelId="{E3254298-CCCB-4CBD-A15C-F56DD7E38996}" type="pres">
      <dgm:prSet presAssocID="{44C4C1B8-05AA-4FA2-ACC6-F46A89EC3BA0}" presName="center2" presStyleLbl="fgShp" presStyleIdx="1" presStyleCnt="2" custFlipHor="1" custScaleX="99154"/>
      <dgm:spPr/>
    </dgm:pt>
  </dgm:ptLst>
  <dgm:cxnLst>
    <dgm:cxn modelId="{8D4D2B6D-CDDD-4800-9029-954AAED6C75E}" srcId="{8EF7DD04-B549-4B8D-B285-623DA6E59C30}" destId="{8801F77C-26D5-47B1-95F4-FE95A515011D}" srcOrd="0" destOrd="0" parTransId="{87F45977-CD48-42CA-8186-226996DC40D4}" sibTransId="{137A0769-72AE-4D22-B52B-A129C3E42ED4}"/>
    <dgm:cxn modelId="{5DEEC386-BF04-4C8A-951F-D4860DB27E66}" srcId="{D63F9D11-88D2-4FBB-BF92-59F1CF6D7EB4}" destId="{AC18428D-3BF2-493B-B3F7-2E46EF0600F4}" srcOrd="1" destOrd="0" parTransId="{FC9F2A68-932F-4C9B-BA3E-B104BBCEB445}" sibTransId="{115D35AA-B67A-4822-8D90-7CF129C3FC28}"/>
    <dgm:cxn modelId="{1ED26378-AB2D-4D28-8C61-4D90CD1AD91C}" type="presOf" srcId="{A5AAC5A0-C4BF-4AD9-BE87-B2BD1BA6258F}" destId="{7283E380-2BF3-48FF-A1E9-CB8123B99BCA}" srcOrd="0" destOrd="0" presId="urn:microsoft.com/office/officeart/2005/8/layout/cycle4"/>
    <dgm:cxn modelId="{88AA5B2E-3DD5-445D-A643-67BB8C909305}" type="presOf" srcId="{AC18428D-3BF2-493B-B3F7-2E46EF0600F4}" destId="{FDCAB2DC-AFBC-4D64-AF47-0737C719BF8B}" srcOrd="1" destOrd="1" presId="urn:microsoft.com/office/officeart/2005/8/layout/cycle4"/>
    <dgm:cxn modelId="{3B1F4CB2-AC23-4AAD-A401-588CDBD7E791}" type="presOf" srcId="{A41D6D16-0F25-4161-9567-F7925E03290B}" destId="{7283E380-2BF3-48FF-A1E9-CB8123B99BCA}" srcOrd="0" destOrd="1" presId="urn:microsoft.com/office/officeart/2005/8/layout/cycle4"/>
    <dgm:cxn modelId="{2231B8C7-5DC1-4D0F-A356-E34B8C5A7D3E}" srcId="{44C4C1B8-05AA-4FA2-ACC6-F46A89EC3BA0}" destId="{7B5F6CA4-2F69-41B0-B9EC-12D98E4FB1E8}" srcOrd="0" destOrd="0" parTransId="{FCA1F349-DD3B-4CFF-8991-5227A691B1E4}" sibTransId="{8C0001AF-A7AA-47D1-99DC-57623918898A}"/>
    <dgm:cxn modelId="{D03C06D8-2889-475F-9377-5EB05C17A055}" type="presOf" srcId="{A41D6D16-0F25-4161-9567-F7925E03290B}" destId="{89946784-A747-4392-88FE-CC18B7D8C75C}" srcOrd="1" destOrd="1" presId="urn:microsoft.com/office/officeart/2005/8/layout/cycle4"/>
    <dgm:cxn modelId="{A4718A3F-D7FF-4ED2-8189-DDE7E16EA3ED}" srcId="{D63F9D11-88D2-4FBB-BF92-59F1CF6D7EB4}" destId="{5D697BCE-FBBF-40B1-8BF3-BD802560D91F}" srcOrd="0" destOrd="0" parTransId="{CAB160E4-1AEA-484B-93F3-1291AB4874B5}" sibTransId="{7FD7BE94-9B6A-413D-B5C3-76DCF1F23507}"/>
    <dgm:cxn modelId="{BE2C0129-C8C1-4D08-8F30-4424F96903AA}" srcId="{C9203E37-0572-40D0-8D8B-76A6CA06E2AC}" destId="{2850CB3B-4BE4-403A-BF0A-05C96D4F7844}" srcOrd="1" destOrd="0" parTransId="{00B6A140-6809-49D2-A821-EE500A990780}" sibTransId="{916082B7-A0CB-4B71-B5BB-6BEB2D43A79A}"/>
    <dgm:cxn modelId="{CA47A5EB-EB57-4830-9AAF-4BC6F33BC754}" srcId="{44C4C1B8-05AA-4FA2-ACC6-F46A89EC3BA0}" destId="{C9203E37-0572-40D0-8D8B-76A6CA06E2AC}" srcOrd="2" destOrd="0" parTransId="{6C0714BA-DEE7-4EF2-9DE5-8DD633F8A9B9}" sibTransId="{B30CE7D8-1F74-43A0-916D-02B829239579}"/>
    <dgm:cxn modelId="{CF7A0AD4-8770-4B75-9BAE-3455C569D149}" srcId="{7B5F6CA4-2F69-41B0-B9EC-12D98E4FB1E8}" destId="{A41D6D16-0F25-4161-9567-F7925E03290B}" srcOrd="1" destOrd="0" parTransId="{702BE0F4-C797-4E32-89BD-EF7592D59AAE}" sibTransId="{9EC15860-6876-4AA1-A96A-2E056F36DD11}"/>
    <dgm:cxn modelId="{4CCB42BE-6D85-4B4C-86D4-B5C9330BCF5E}" type="presOf" srcId="{A5AAC5A0-C4BF-4AD9-BE87-B2BD1BA6258F}" destId="{89946784-A747-4392-88FE-CC18B7D8C75C}" srcOrd="1" destOrd="0" presId="urn:microsoft.com/office/officeart/2005/8/layout/cycle4"/>
    <dgm:cxn modelId="{6B66C36A-A15C-46D6-A484-0B4B20E0FD02}" srcId="{44C4C1B8-05AA-4FA2-ACC6-F46A89EC3BA0}" destId="{8EF7DD04-B549-4B8D-B285-623DA6E59C30}" srcOrd="1" destOrd="0" parTransId="{C946F3FA-0DFB-44CF-9853-DFA19E73CEA9}" sibTransId="{554332B6-4611-4489-840F-73761A6D6FFA}"/>
    <dgm:cxn modelId="{78F1E13E-D5AD-4BB9-A549-D2F649AAC3D0}" type="presOf" srcId="{44C4C1B8-05AA-4FA2-ACC6-F46A89EC3BA0}" destId="{370B2954-BC96-4CDA-81C9-5DF098110F21}" srcOrd="0" destOrd="0" presId="urn:microsoft.com/office/officeart/2005/8/layout/cycle4"/>
    <dgm:cxn modelId="{A2F51A41-7CC7-43CE-A3CB-C235A5618C05}" type="presOf" srcId="{AC18428D-3BF2-493B-B3F7-2E46EF0600F4}" destId="{E5F8B966-BD45-4641-A194-4A7BAA57E942}" srcOrd="0" destOrd="1" presId="urn:microsoft.com/office/officeart/2005/8/layout/cycle4"/>
    <dgm:cxn modelId="{3B75C897-A690-4336-8659-C6FC3FD12BEB}" type="presOf" srcId="{7B5F6CA4-2F69-41B0-B9EC-12D98E4FB1E8}" destId="{29E03CAE-A1B4-4CAB-B830-CB755FF6F463}" srcOrd="0" destOrd="0" presId="urn:microsoft.com/office/officeart/2005/8/layout/cycle4"/>
    <dgm:cxn modelId="{9A0D07C7-DAE3-460C-978B-4DC79D190F61}" srcId="{44C4C1B8-05AA-4FA2-ACC6-F46A89EC3BA0}" destId="{D63F9D11-88D2-4FBB-BF92-59F1CF6D7EB4}" srcOrd="3" destOrd="0" parTransId="{6AD9CB1D-6303-4BAC-B39D-DF3C4B9400BD}" sibTransId="{F380FB87-9EE8-454A-BCCB-4BDD50579363}"/>
    <dgm:cxn modelId="{BA835ED4-C4A1-49FA-8E67-432A8EF3003F}" srcId="{C9203E37-0572-40D0-8D8B-76A6CA06E2AC}" destId="{5C2E9E48-C3BB-472A-AAAB-81328E2FBD49}" srcOrd="0" destOrd="0" parTransId="{A3A73184-C9BC-404B-9789-2C06550FB90F}" sibTransId="{F1238347-069B-4F07-9149-C0C085998ED8}"/>
    <dgm:cxn modelId="{38850311-885E-4604-95A6-5521006449D4}" type="presOf" srcId="{5C2E9E48-C3BB-472A-AAAB-81328E2FBD49}" destId="{5FA442E1-6AE5-4CEF-8B17-723121F89E2C}" srcOrd="0" destOrd="0" presId="urn:microsoft.com/office/officeart/2005/8/layout/cycle4"/>
    <dgm:cxn modelId="{1A6EEB0F-112B-412D-880C-F69C54D2192C}" srcId="{8EF7DD04-B549-4B8D-B285-623DA6E59C30}" destId="{C21B34E9-0E51-4E4D-B010-5E3144BC52D3}" srcOrd="1" destOrd="0" parTransId="{D5F39B3E-2D5A-49BF-B165-5E5C773153F7}" sibTransId="{C1E07FBC-CD32-444B-AB9D-21A3BE617B33}"/>
    <dgm:cxn modelId="{28F082D2-CD62-43F7-AE26-A17811919645}" type="presOf" srcId="{5D697BCE-FBBF-40B1-8BF3-BD802560D91F}" destId="{FDCAB2DC-AFBC-4D64-AF47-0737C719BF8B}" srcOrd="1" destOrd="0" presId="urn:microsoft.com/office/officeart/2005/8/layout/cycle4"/>
    <dgm:cxn modelId="{16AEC4F9-30B3-4817-A484-EA4E59670334}" srcId="{7B5F6CA4-2F69-41B0-B9EC-12D98E4FB1E8}" destId="{A5AAC5A0-C4BF-4AD9-BE87-B2BD1BA6258F}" srcOrd="0" destOrd="0" parTransId="{31A10A3A-F24F-456E-BD58-6FE3623FEDAC}" sibTransId="{134798DF-7C41-45CA-B64F-2504CEB8A71D}"/>
    <dgm:cxn modelId="{C938DC34-ECA3-401B-AFC3-1C14C1CBB0FC}" type="presOf" srcId="{8801F77C-26D5-47B1-95F4-FE95A515011D}" destId="{8BA94ED0-8ABF-4943-87D1-E44A48027B75}" srcOrd="0" destOrd="0" presId="urn:microsoft.com/office/officeart/2005/8/layout/cycle4"/>
    <dgm:cxn modelId="{585E8F97-2EFF-4530-9E88-27B1B36389C2}" type="presOf" srcId="{C21B34E9-0E51-4E4D-B010-5E3144BC52D3}" destId="{8BA94ED0-8ABF-4943-87D1-E44A48027B75}" srcOrd="0" destOrd="1" presId="urn:microsoft.com/office/officeart/2005/8/layout/cycle4"/>
    <dgm:cxn modelId="{8A6A66B9-4B06-4783-B9FE-5414675EB6AA}" type="presOf" srcId="{C21B34E9-0E51-4E4D-B010-5E3144BC52D3}" destId="{F5B3F73C-FC25-42C5-AF3F-61226329D5CA}" srcOrd="1" destOrd="1" presId="urn:microsoft.com/office/officeart/2005/8/layout/cycle4"/>
    <dgm:cxn modelId="{0BBA37B0-D55F-40F7-9699-25F478EDCE9D}" type="presOf" srcId="{2850CB3B-4BE4-403A-BF0A-05C96D4F7844}" destId="{5FA442E1-6AE5-4CEF-8B17-723121F89E2C}" srcOrd="0" destOrd="1" presId="urn:microsoft.com/office/officeart/2005/8/layout/cycle4"/>
    <dgm:cxn modelId="{214110A1-71C3-45A0-9A73-88A8D878B2C4}" type="presOf" srcId="{5C2E9E48-C3BB-472A-AAAB-81328E2FBD49}" destId="{1BF485B6-A773-47C6-A4D1-39A4C4D7BF11}" srcOrd="1" destOrd="0" presId="urn:microsoft.com/office/officeart/2005/8/layout/cycle4"/>
    <dgm:cxn modelId="{94C2F5E4-645F-4C24-8D61-1F3638EBB51D}" type="presOf" srcId="{8801F77C-26D5-47B1-95F4-FE95A515011D}" destId="{F5B3F73C-FC25-42C5-AF3F-61226329D5CA}" srcOrd="1" destOrd="0" presId="urn:microsoft.com/office/officeart/2005/8/layout/cycle4"/>
    <dgm:cxn modelId="{6BB78974-0ED0-48F1-9983-E7DD24B0EA95}" type="presOf" srcId="{2850CB3B-4BE4-403A-BF0A-05C96D4F7844}" destId="{1BF485B6-A773-47C6-A4D1-39A4C4D7BF11}" srcOrd="1" destOrd="1" presId="urn:microsoft.com/office/officeart/2005/8/layout/cycle4"/>
    <dgm:cxn modelId="{3C83D864-3B3B-4E69-B16F-A75E5B5A456B}" type="presOf" srcId="{D63F9D11-88D2-4FBB-BF92-59F1CF6D7EB4}" destId="{B5E4330D-365E-43B5-AC5B-1D77D60DF1E7}" srcOrd="0" destOrd="0" presId="urn:microsoft.com/office/officeart/2005/8/layout/cycle4"/>
    <dgm:cxn modelId="{8A1DA236-93B0-4E26-9EF7-9A109F8AFBD3}" type="presOf" srcId="{5D697BCE-FBBF-40B1-8BF3-BD802560D91F}" destId="{E5F8B966-BD45-4641-A194-4A7BAA57E942}" srcOrd="0" destOrd="0" presId="urn:microsoft.com/office/officeart/2005/8/layout/cycle4"/>
    <dgm:cxn modelId="{70B3B055-066D-4F70-9657-9C60607F4378}" type="presOf" srcId="{8EF7DD04-B549-4B8D-B285-623DA6E59C30}" destId="{95D9F98F-67AC-49A4-9785-B9FCBBF88C76}" srcOrd="0" destOrd="0" presId="urn:microsoft.com/office/officeart/2005/8/layout/cycle4"/>
    <dgm:cxn modelId="{A7B1DA8E-3D8C-4FED-BB8A-D5D0C109ABFC}" type="presOf" srcId="{C9203E37-0572-40D0-8D8B-76A6CA06E2AC}" destId="{1899BCB1-AE2E-4FEB-ACAA-7AD3F077C35E}" srcOrd="0" destOrd="0" presId="urn:microsoft.com/office/officeart/2005/8/layout/cycle4"/>
    <dgm:cxn modelId="{0DD0588D-AA05-4E64-A38D-B6B5A25FA9F2}" type="presParOf" srcId="{370B2954-BC96-4CDA-81C9-5DF098110F21}" destId="{BFBD74D8-0595-4A99-AB59-E323C1F019A5}" srcOrd="0" destOrd="0" presId="urn:microsoft.com/office/officeart/2005/8/layout/cycle4"/>
    <dgm:cxn modelId="{B8DD2729-E590-44B3-AF25-5DF7C05DD8CE}" type="presParOf" srcId="{BFBD74D8-0595-4A99-AB59-E323C1F019A5}" destId="{320C13E6-567A-4752-AF14-4C16E1DD1711}" srcOrd="0" destOrd="0" presId="urn:microsoft.com/office/officeart/2005/8/layout/cycle4"/>
    <dgm:cxn modelId="{2972AB87-BC21-447E-B470-8B9AED61C1A7}" type="presParOf" srcId="{320C13E6-567A-4752-AF14-4C16E1DD1711}" destId="{7283E380-2BF3-48FF-A1E9-CB8123B99BCA}" srcOrd="0" destOrd="0" presId="urn:microsoft.com/office/officeart/2005/8/layout/cycle4"/>
    <dgm:cxn modelId="{7FB4C708-DC29-4C6B-BAF3-C8D750738454}" type="presParOf" srcId="{320C13E6-567A-4752-AF14-4C16E1DD1711}" destId="{89946784-A747-4392-88FE-CC18B7D8C75C}" srcOrd="1" destOrd="0" presId="urn:microsoft.com/office/officeart/2005/8/layout/cycle4"/>
    <dgm:cxn modelId="{E3670412-5E2B-496F-AE10-49DBE4506B51}" type="presParOf" srcId="{BFBD74D8-0595-4A99-AB59-E323C1F019A5}" destId="{E8A5A0C7-4AC0-4184-8687-F4BC00B20ECD}" srcOrd="1" destOrd="0" presId="urn:microsoft.com/office/officeart/2005/8/layout/cycle4"/>
    <dgm:cxn modelId="{E073F9EC-8E4F-41C7-A5F5-A59FC84B8F5D}" type="presParOf" srcId="{E8A5A0C7-4AC0-4184-8687-F4BC00B20ECD}" destId="{8BA94ED0-8ABF-4943-87D1-E44A48027B75}" srcOrd="0" destOrd="0" presId="urn:microsoft.com/office/officeart/2005/8/layout/cycle4"/>
    <dgm:cxn modelId="{D1B54C22-F451-46B4-B65E-B123D6BFA5C8}" type="presParOf" srcId="{E8A5A0C7-4AC0-4184-8687-F4BC00B20ECD}" destId="{F5B3F73C-FC25-42C5-AF3F-61226329D5CA}" srcOrd="1" destOrd="0" presId="urn:microsoft.com/office/officeart/2005/8/layout/cycle4"/>
    <dgm:cxn modelId="{222A4530-F51E-4758-8B6D-CD642C8B5F62}" type="presParOf" srcId="{BFBD74D8-0595-4A99-AB59-E323C1F019A5}" destId="{4C942BF4-6668-4D15-A484-6B4E032CC0BC}" srcOrd="2" destOrd="0" presId="urn:microsoft.com/office/officeart/2005/8/layout/cycle4"/>
    <dgm:cxn modelId="{7CA06225-4564-4F74-B7A9-0AD44CB22132}" type="presParOf" srcId="{4C942BF4-6668-4D15-A484-6B4E032CC0BC}" destId="{5FA442E1-6AE5-4CEF-8B17-723121F89E2C}" srcOrd="0" destOrd="0" presId="urn:microsoft.com/office/officeart/2005/8/layout/cycle4"/>
    <dgm:cxn modelId="{B1B7B36D-1181-4E69-9683-E133DFAFE242}" type="presParOf" srcId="{4C942BF4-6668-4D15-A484-6B4E032CC0BC}" destId="{1BF485B6-A773-47C6-A4D1-39A4C4D7BF11}" srcOrd="1" destOrd="0" presId="urn:microsoft.com/office/officeart/2005/8/layout/cycle4"/>
    <dgm:cxn modelId="{E42E747A-17C3-4705-8CCF-885D11352881}" type="presParOf" srcId="{BFBD74D8-0595-4A99-AB59-E323C1F019A5}" destId="{70D17FAC-8FF9-4D04-B0C4-8CB0C209BE71}" srcOrd="3" destOrd="0" presId="urn:microsoft.com/office/officeart/2005/8/layout/cycle4"/>
    <dgm:cxn modelId="{C7F9D3F5-EBEE-4D20-8319-824499330CE2}" type="presParOf" srcId="{70D17FAC-8FF9-4D04-B0C4-8CB0C209BE71}" destId="{E5F8B966-BD45-4641-A194-4A7BAA57E942}" srcOrd="0" destOrd="0" presId="urn:microsoft.com/office/officeart/2005/8/layout/cycle4"/>
    <dgm:cxn modelId="{98C202A4-510E-470B-A70E-64A3D89207C3}" type="presParOf" srcId="{70D17FAC-8FF9-4D04-B0C4-8CB0C209BE71}" destId="{FDCAB2DC-AFBC-4D64-AF47-0737C719BF8B}" srcOrd="1" destOrd="0" presId="urn:microsoft.com/office/officeart/2005/8/layout/cycle4"/>
    <dgm:cxn modelId="{28631DBB-450B-4987-BB8E-AADDE0099CA9}" type="presParOf" srcId="{BFBD74D8-0595-4A99-AB59-E323C1F019A5}" destId="{7A8937CB-2F55-4115-8348-13701B3A6F20}" srcOrd="4" destOrd="0" presId="urn:microsoft.com/office/officeart/2005/8/layout/cycle4"/>
    <dgm:cxn modelId="{7FE84D71-910C-4CB5-A4BA-AE42BB7E0750}" type="presParOf" srcId="{370B2954-BC96-4CDA-81C9-5DF098110F21}" destId="{B7656557-5EFB-48FB-B2F3-B1229CC0BC04}" srcOrd="1" destOrd="0" presId="urn:microsoft.com/office/officeart/2005/8/layout/cycle4"/>
    <dgm:cxn modelId="{58FCFD92-AB5A-4902-B008-6883F3C6D28F}" type="presParOf" srcId="{B7656557-5EFB-48FB-B2F3-B1229CC0BC04}" destId="{29E03CAE-A1B4-4CAB-B830-CB755FF6F463}" srcOrd="0" destOrd="0" presId="urn:microsoft.com/office/officeart/2005/8/layout/cycle4"/>
    <dgm:cxn modelId="{FEB71D1A-8654-47B8-B3D8-70E83232C484}" type="presParOf" srcId="{B7656557-5EFB-48FB-B2F3-B1229CC0BC04}" destId="{95D9F98F-67AC-49A4-9785-B9FCBBF88C76}" srcOrd="1" destOrd="0" presId="urn:microsoft.com/office/officeart/2005/8/layout/cycle4"/>
    <dgm:cxn modelId="{C51DE41E-3923-409F-A56B-EBEA45DB2BC5}" type="presParOf" srcId="{B7656557-5EFB-48FB-B2F3-B1229CC0BC04}" destId="{1899BCB1-AE2E-4FEB-ACAA-7AD3F077C35E}" srcOrd="2" destOrd="0" presId="urn:microsoft.com/office/officeart/2005/8/layout/cycle4"/>
    <dgm:cxn modelId="{A22E5454-7562-499F-AEDD-F0FAA01E14BE}" type="presParOf" srcId="{B7656557-5EFB-48FB-B2F3-B1229CC0BC04}" destId="{B5E4330D-365E-43B5-AC5B-1D77D60DF1E7}" srcOrd="3" destOrd="0" presId="urn:microsoft.com/office/officeart/2005/8/layout/cycle4"/>
    <dgm:cxn modelId="{46F58BCE-B35B-4351-8487-5E0ECD32392D}" type="presParOf" srcId="{B7656557-5EFB-48FB-B2F3-B1229CC0BC04}" destId="{6039BCC1-DD89-437A-A14A-D3B580CA3910}" srcOrd="4" destOrd="0" presId="urn:microsoft.com/office/officeart/2005/8/layout/cycle4"/>
    <dgm:cxn modelId="{2BF04AD3-CA69-465C-818E-53F106948FBB}" type="presParOf" srcId="{370B2954-BC96-4CDA-81C9-5DF098110F21}" destId="{37D53C1E-B2F0-47D7-BB72-5347DDC4D108}" srcOrd="2" destOrd="0" presId="urn:microsoft.com/office/officeart/2005/8/layout/cycle4"/>
    <dgm:cxn modelId="{1D8FBFA7-4B19-4C48-9BE8-FAE357C9A4BC}" type="presParOf" srcId="{370B2954-BC96-4CDA-81C9-5DF098110F21}" destId="{E3254298-CCCB-4CBD-A15C-F56DD7E38996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A442E1-6AE5-4CEF-8B17-723121F89E2C}">
      <dsp:nvSpPr>
        <dsp:cNvPr id="0" name=""/>
        <dsp:cNvSpPr/>
      </dsp:nvSpPr>
      <dsp:spPr>
        <a:xfrm>
          <a:off x="3483794" y="2545689"/>
          <a:ext cx="1849368" cy="11979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200" kern="1200" dirty="0" smtClean="0"/>
            <a:t>+Consciência</a:t>
          </a:r>
          <a:endParaRPr lang="pt-BR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200" kern="1200" dirty="0" smtClean="0"/>
            <a:t>-Competência</a:t>
          </a:r>
          <a:endParaRPr lang="pt-BR" sz="1200" kern="1200" dirty="0"/>
        </a:p>
      </dsp:txBody>
      <dsp:txXfrm>
        <a:off x="4064921" y="2871498"/>
        <a:ext cx="1241925" cy="845846"/>
      </dsp:txXfrm>
    </dsp:sp>
    <dsp:sp modelId="{E5F8B966-BD45-4641-A194-4A7BAA57E942}">
      <dsp:nvSpPr>
        <dsp:cNvPr id="0" name=""/>
        <dsp:cNvSpPr/>
      </dsp:nvSpPr>
      <dsp:spPr>
        <a:xfrm>
          <a:off x="466403" y="2545689"/>
          <a:ext cx="1849368" cy="11979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200" kern="1200" dirty="0" smtClean="0"/>
            <a:t>-Consciência</a:t>
          </a:r>
          <a:endParaRPr lang="pt-BR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200" kern="1200" dirty="0" smtClean="0"/>
            <a:t>-Competência</a:t>
          </a:r>
          <a:endParaRPr lang="pt-BR" sz="1200" kern="1200" dirty="0"/>
        </a:p>
      </dsp:txBody>
      <dsp:txXfrm>
        <a:off x="492719" y="2871498"/>
        <a:ext cx="1241925" cy="845846"/>
      </dsp:txXfrm>
    </dsp:sp>
    <dsp:sp modelId="{8BA94ED0-8ABF-4943-87D1-E44A48027B75}">
      <dsp:nvSpPr>
        <dsp:cNvPr id="0" name=""/>
        <dsp:cNvSpPr/>
      </dsp:nvSpPr>
      <dsp:spPr>
        <a:xfrm>
          <a:off x="3483794" y="0"/>
          <a:ext cx="1849368" cy="11979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200" kern="1200" dirty="0" smtClean="0"/>
            <a:t>+Consciência</a:t>
          </a:r>
          <a:endParaRPr lang="pt-BR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200" kern="1200" dirty="0" smtClean="0"/>
            <a:t>+Competência</a:t>
          </a:r>
          <a:endParaRPr lang="pt-BR" sz="1200" kern="1200" dirty="0"/>
        </a:p>
      </dsp:txBody>
      <dsp:txXfrm>
        <a:off x="4064921" y="26316"/>
        <a:ext cx="1241925" cy="845846"/>
      </dsp:txXfrm>
    </dsp:sp>
    <dsp:sp modelId="{7283E380-2BF3-48FF-A1E9-CB8123B99BCA}">
      <dsp:nvSpPr>
        <dsp:cNvPr id="0" name=""/>
        <dsp:cNvSpPr/>
      </dsp:nvSpPr>
      <dsp:spPr>
        <a:xfrm>
          <a:off x="466403" y="0"/>
          <a:ext cx="1849368" cy="11979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200" kern="1200" dirty="0" smtClean="0"/>
            <a:t>-Consciência</a:t>
          </a:r>
          <a:endParaRPr lang="pt-BR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200" kern="1200" dirty="0" smtClean="0"/>
            <a:t>++Competência</a:t>
          </a:r>
          <a:endParaRPr lang="pt-BR" sz="1200" kern="1200" dirty="0"/>
        </a:p>
      </dsp:txBody>
      <dsp:txXfrm>
        <a:off x="492719" y="26316"/>
        <a:ext cx="1241925" cy="845846"/>
      </dsp:txXfrm>
    </dsp:sp>
    <dsp:sp modelId="{29E03CAE-A1B4-4CAB-B830-CB755FF6F463}">
      <dsp:nvSpPr>
        <dsp:cNvPr id="0" name=""/>
        <dsp:cNvSpPr/>
      </dsp:nvSpPr>
      <dsp:spPr>
        <a:xfrm>
          <a:off x="1241341" y="213388"/>
          <a:ext cx="1621005" cy="1621005"/>
        </a:xfrm>
        <a:prstGeom prst="pieWedge">
          <a:avLst/>
        </a:prstGeom>
        <a:solidFill>
          <a:schemeClr val="accent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/>
            <a:t>Não sei o quanto sei</a:t>
          </a:r>
          <a:endParaRPr lang="pt-BR" sz="1800" kern="1200" dirty="0"/>
        </a:p>
      </dsp:txBody>
      <dsp:txXfrm>
        <a:off x="1716122" y="688169"/>
        <a:ext cx="1146224" cy="1146224"/>
      </dsp:txXfrm>
    </dsp:sp>
    <dsp:sp modelId="{95D9F98F-67AC-49A4-9785-B9FCBBF88C76}">
      <dsp:nvSpPr>
        <dsp:cNvPr id="0" name=""/>
        <dsp:cNvSpPr/>
      </dsp:nvSpPr>
      <dsp:spPr>
        <a:xfrm rot="5400000">
          <a:off x="2937220" y="213388"/>
          <a:ext cx="1621005" cy="1621005"/>
        </a:xfrm>
        <a:prstGeom prst="pieWedge">
          <a:avLst/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/>
            <a:t>Sei que Sei</a:t>
          </a:r>
          <a:endParaRPr lang="pt-BR" sz="1800" kern="1200" dirty="0"/>
        </a:p>
      </dsp:txBody>
      <dsp:txXfrm rot="-5400000">
        <a:off x="2937220" y="688169"/>
        <a:ext cx="1146224" cy="1146224"/>
      </dsp:txXfrm>
    </dsp:sp>
    <dsp:sp modelId="{1899BCB1-AE2E-4FEB-ACAA-7AD3F077C35E}">
      <dsp:nvSpPr>
        <dsp:cNvPr id="0" name=""/>
        <dsp:cNvSpPr/>
      </dsp:nvSpPr>
      <dsp:spPr>
        <a:xfrm rot="10800000">
          <a:off x="2937220" y="1909267"/>
          <a:ext cx="1621005" cy="1621005"/>
        </a:xfrm>
        <a:prstGeom prst="pieWedge">
          <a:avLst/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/>
            <a:t>Sei que não sei</a:t>
          </a:r>
          <a:endParaRPr lang="pt-BR" sz="1800" kern="1200" dirty="0"/>
        </a:p>
      </dsp:txBody>
      <dsp:txXfrm rot="10800000">
        <a:off x="2937220" y="1909267"/>
        <a:ext cx="1146224" cy="1146224"/>
      </dsp:txXfrm>
    </dsp:sp>
    <dsp:sp modelId="{B5E4330D-365E-43B5-AC5B-1D77D60DF1E7}">
      <dsp:nvSpPr>
        <dsp:cNvPr id="0" name=""/>
        <dsp:cNvSpPr/>
      </dsp:nvSpPr>
      <dsp:spPr>
        <a:xfrm rot="16200000">
          <a:off x="1241341" y="1909267"/>
          <a:ext cx="1621005" cy="1621005"/>
        </a:xfrm>
        <a:prstGeom prst="pieWedge">
          <a:avLst/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/>
            <a:t>Não sei que não sei</a:t>
          </a:r>
          <a:endParaRPr lang="pt-BR" sz="1800" kern="1200" dirty="0"/>
        </a:p>
      </dsp:txBody>
      <dsp:txXfrm rot="5400000">
        <a:off x="1716122" y="1909267"/>
        <a:ext cx="1146224" cy="1146224"/>
      </dsp:txXfrm>
    </dsp:sp>
    <dsp:sp modelId="{37D53C1E-B2F0-47D7-BB72-5347DDC4D108}">
      <dsp:nvSpPr>
        <dsp:cNvPr id="0" name=""/>
        <dsp:cNvSpPr/>
      </dsp:nvSpPr>
      <dsp:spPr>
        <a:xfrm flipH="1">
          <a:off x="2607447" y="1534901"/>
          <a:ext cx="584672" cy="486675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254298-CCCB-4CBD-A15C-F56DD7E38996}">
      <dsp:nvSpPr>
        <dsp:cNvPr id="0" name=""/>
        <dsp:cNvSpPr/>
      </dsp:nvSpPr>
      <dsp:spPr>
        <a:xfrm rot="10800000" flipH="1">
          <a:off x="2622312" y="1722084"/>
          <a:ext cx="554942" cy="486675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9EE758-9CAE-433F-B796-16C56E17460B}" type="datetimeFigureOut">
              <a:rPr lang="pt-BR" smtClean="0"/>
              <a:t>28/10/2018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02C4C5-1158-490A-9332-6389B47AE8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069791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CA46B2-73EF-4C4A-BBF3-1FCF65D31F9F}" type="datetimeFigureOut">
              <a:rPr lang="pt-BR" smtClean="0"/>
              <a:t>28/10/2018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7A7A52-FCED-426C-9B9D-7E8CBE3953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19455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89994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ta para a direita 7"/>
          <p:cNvSpPr/>
          <p:nvPr userDrawn="1"/>
        </p:nvSpPr>
        <p:spPr>
          <a:xfrm>
            <a:off x="177834" y="738462"/>
            <a:ext cx="8152620" cy="135597"/>
          </a:xfrm>
          <a:prstGeom prst="rightArrow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22000">
                <a:srgbClr val="FFC000"/>
              </a:gs>
              <a:gs pos="47000">
                <a:schemeClr val="accent6">
                  <a:lumMod val="75000"/>
                </a:schemeClr>
              </a:gs>
              <a:gs pos="76000">
                <a:schemeClr val="tx2"/>
              </a:gs>
              <a:gs pos="96000">
                <a:schemeClr val="tx2">
                  <a:lumMod val="50000"/>
                </a:schemeClr>
              </a:gs>
            </a:gsLst>
            <a:lin ang="0" scaled="1"/>
            <a:tileRect/>
          </a:gradFill>
          <a:ln>
            <a:noFill/>
          </a:ln>
          <a:effectLst>
            <a:reflection blurRad="6350" stA="52000" endA="300" endPos="35000" dir="5400000" sy="-100000" algn="bl" rotWithShape="0"/>
            <a:softEdge rad="3175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</p:spTree>
    <p:extLst>
      <p:ext uri="{BB962C8B-B14F-4D97-AF65-F5344CB8AC3E}">
        <p14:creationId xmlns:p14="http://schemas.microsoft.com/office/powerpoint/2010/main" val="14974574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1716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1.xml"/><Relationship Id="rId5" Type="http://schemas.openxmlformats.org/officeDocument/2006/relationships/vmlDrawing" Target="../drawings/vmlDrawing1.vml"/><Relationship Id="rId4" Type="http://schemas.openxmlformats.org/officeDocument/2006/relationships/theme" Target="../theme/theme1.xml"/><Relationship Id="rId9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o 1" hidden="1"/>
          <p:cNvGraphicFramePr>
            <a:graphicFrameLocks noChangeAspect="1"/>
          </p:cNvGraphicFramePr>
          <p:nvPr userDrawn="1">
            <p:custDataLst>
              <p:tags r:id="rId6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" name="Slide do think-cell" r:id="rId7" imgW="270" imgH="270" progId="TCLayout.ActiveDocument.1">
                  <p:embed/>
                </p:oleObj>
              </mc:Choice>
              <mc:Fallback>
                <p:oleObj name="Slide do think-cell" r:id="rId7" imgW="270" imgH="270" progId="TCLayout.ActiveDocument.1">
                  <p:embed/>
                  <p:pic>
                    <p:nvPicPr>
                      <p:cNvPr id="2" name="Objeto 1" hidden="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Elipse 5"/>
          <p:cNvSpPr/>
          <p:nvPr userDrawn="1"/>
        </p:nvSpPr>
        <p:spPr>
          <a:xfrm>
            <a:off x="0" y="2864225"/>
            <a:ext cx="5295118" cy="39937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6684"/>
            <a:ext cx="12192000" cy="6864684"/>
          </a:xfrm>
          <a:prstGeom prst="rect">
            <a:avLst/>
          </a:prstGeom>
        </p:spPr>
      </p:pic>
      <p:sp>
        <p:nvSpPr>
          <p:cNvPr id="4" name="CaixaDeTexto 3"/>
          <p:cNvSpPr txBox="1"/>
          <p:nvPr userDrawn="1"/>
        </p:nvSpPr>
        <p:spPr>
          <a:xfrm>
            <a:off x="11535783" y="6390064"/>
            <a:ext cx="65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380AB637-1C0F-4371-922F-48F93A073F8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1528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pt-BR" sz="3200" b="1" kern="1200" dirty="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pt-BR" sz="2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pt-BR" sz="24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pt-BR" sz="24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pt-BR" sz="20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pt-BR" sz="20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en.wikipedia.org/wiki/Dan_Brickli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4294967295"/>
          </p:nvPr>
        </p:nvSpPr>
        <p:spPr>
          <a:xfrm>
            <a:off x="1649506" y="2412160"/>
            <a:ext cx="10058400" cy="1143000"/>
          </a:xfrm>
        </p:spPr>
        <p:txBody>
          <a:bodyPr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CURSO DE EXCEL BÁSICO.</a:t>
            </a:r>
          </a:p>
          <a:p>
            <a:pPr marL="0" indent="0" algn="ctr">
              <a:lnSpc>
                <a:spcPct val="150000"/>
              </a:lnSpc>
              <a:buNone/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AULA </a:t>
            </a: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1</a:t>
            </a:r>
            <a:endParaRPr lang="pt-BR" sz="2400" b="1" dirty="0" smtClean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  <a:p>
            <a:pPr algn="ctr"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13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4294967295"/>
          </p:nvPr>
        </p:nvSpPr>
        <p:spPr>
          <a:xfrm>
            <a:off x="430305" y="747710"/>
            <a:ext cx="11040035" cy="1655762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Lançada em 1979 para Apple e criada por </a:t>
            </a:r>
            <a:r>
              <a:rPr lang="pt-BR" sz="1800" u="sng" dirty="0">
                <a:latin typeface="Corbel" panose="020B0503020204020204" pitchFamily="34" charset="0"/>
                <a:hlinkClick r:id="rId2"/>
              </a:rPr>
              <a:t>Dan </a:t>
            </a:r>
            <a:r>
              <a:rPr lang="pt-BR" sz="1800" u="sng" dirty="0" err="1" smtClean="0">
                <a:latin typeface="Corbel" panose="020B0503020204020204" pitchFamily="34" charset="0"/>
                <a:hlinkClick r:id="rId2"/>
              </a:rPr>
              <a:t>Bricklin</a:t>
            </a:r>
            <a:r>
              <a:rPr lang="pt-BR" sz="1800" dirty="0" smtClean="0">
                <a:latin typeface="Corbel" panose="020B0503020204020204" pitchFamily="34" charset="0"/>
              </a:rPr>
              <a:t> e Bob </a:t>
            </a:r>
            <a:r>
              <a:rPr lang="pt-BR" sz="1800" dirty="0" err="1" smtClean="0">
                <a:latin typeface="Corbel" panose="020B0503020204020204" pitchFamily="34" charset="0"/>
              </a:rPr>
              <a:t>Frankston</a:t>
            </a:r>
            <a:r>
              <a:rPr lang="pt-BR" sz="1800" dirty="0" smtClean="0">
                <a:latin typeface="Corbel" panose="020B0503020204020204" pitchFamily="34" charset="0"/>
              </a:rPr>
              <a:t> baseada na </a:t>
            </a:r>
            <a:r>
              <a:rPr lang="pt-BR" sz="1800" dirty="0" err="1" smtClean="0">
                <a:latin typeface="Corbel" panose="020B0503020204020204" pitchFamily="34" charset="0"/>
              </a:rPr>
              <a:t>idéia</a:t>
            </a:r>
            <a:r>
              <a:rPr lang="pt-BR" sz="1800" dirty="0" smtClean="0">
                <a:latin typeface="Corbel" panose="020B0503020204020204" pitchFamily="34" charset="0"/>
              </a:rPr>
              <a:t> da folha quadriculada. 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 1ª V. processava 5 coluna e 20 linhas. CP/M (anterior a </a:t>
            </a:r>
            <a:r>
              <a:rPr lang="pt-BR" sz="1800" dirty="0" err="1" smtClean="0">
                <a:latin typeface="Corbel" panose="020B0503020204020204" pitchFamily="34" charset="0"/>
              </a:rPr>
              <a:t>MS-Dos</a:t>
            </a:r>
            <a:r>
              <a:rPr lang="pt-BR" sz="1800" dirty="0" smtClean="0">
                <a:latin typeface="Corbel" panose="020B0503020204020204" pitchFamily="34" charset="0"/>
              </a:rPr>
              <a:t>)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Fundaram a empresa </a:t>
            </a:r>
            <a:r>
              <a:rPr lang="pt-BR" sz="1800" dirty="0" err="1" smtClean="0">
                <a:latin typeface="Corbel" panose="020B0503020204020204" pitchFamily="34" charset="0"/>
              </a:rPr>
              <a:t>Visicalc</a:t>
            </a:r>
            <a:r>
              <a:rPr lang="pt-BR" sz="1800" dirty="0" smtClean="0">
                <a:latin typeface="Corbel" panose="020B0503020204020204" pitchFamily="34" charset="0"/>
              </a:rPr>
              <a:t> Software </a:t>
            </a:r>
            <a:r>
              <a:rPr lang="pt-BR" sz="1800" dirty="0" err="1">
                <a:latin typeface="Corbel" panose="020B0503020204020204" pitchFamily="34" charset="0"/>
              </a:rPr>
              <a:t>Arts</a:t>
            </a:r>
            <a:r>
              <a:rPr lang="pt-BR" sz="1800" dirty="0">
                <a:latin typeface="Corbel" panose="020B0503020204020204" pitchFamily="34" charset="0"/>
              </a:rPr>
              <a:t> Corporation: </a:t>
            </a:r>
          </a:p>
          <a:p>
            <a:pPr algn="just">
              <a:lnSpc>
                <a:spcPct val="150000"/>
              </a:lnSpc>
            </a:pPr>
            <a:r>
              <a:rPr lang="pt-BR" sz="1800" u="sng" dirty="0" smtClean="0">
                <a:latin typeface="Corbel" panose="020B0503020204020204" pitchFamily="34" charset="0"/>
              </a:rPr>
              <a:t>Concorrente: </a:t>
            </a:r>
            <a:r>
              <a:rPr lang="pt-BR" sz="1800" u="sng" dirty="0" err="1" smtClean="0">
                <a:latin typeface="Corbel" panose="020B0503020204020204" pitchFamily="34" charset="0"/>
              </a:rPr>
              <a:t>Supercalc</a:t>
            </a:r>
            <a:r>
              <a:rPr lang="pt-BR" sz="1800" u="sng" dirty="0" smtClean="0">
                <a:latin typeface="Corbel" panose="020B0503020204020204" pitchFamily="34" charset="0"/>
              </a:rPr>
              <a:t>, Multiplan, Lotus 1-2-3.</a:t>
            </a:r>
            <a:endParaRPr lang="pt-BR" sz="1800" dirty="0">
              <a:latin typeface="Corbel" panose="020B0503020204020204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323" y="3102932"/>
            <a:ext cx="4961406" cy="3402107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33" y="3102932"/>
            <a:ext cx="4289238" cy="2699521"/>
          </a:xfrm>
          <a:prstGeom prst="rect">
            <a:avLst/>
          </a:prstGeom>
        </p:spPr>
      </p:pic>
      <p:sp>
        <p:nvSpPr>
          <p:cNvPr id="4" name="Elipse 3"/>
          <p:cNvSpPr/>
          <p:nvPr/>
        </p:nvSpPr>
        <p:spPr>
          <a:xfrm>
            <a:off x="3071309" y="3662005"/>
            <a:ext cx="1484555" cy="158137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História do Excel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165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4294967295"/>
          </p:nvPr>
        </p:nvSpPr>
        <p:spPr>
          <a:xfrm>
            <a:off x="775447" y="825668"/>
            <a:ext cx="10076329" cy="1655762"/>
          </a:xfrm>
        </p:spPr>
        <p:txBody>
          <a:bodyPr>
            <a:normAutofit/>
          </a:bodyPr>
          <a:lstStyle/>
          <a:p>
            <a:pPr algn="just">
              <a:lnSpc>
                <a:spcPct val="16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Lançado pela </a:t>
            </a:r>
            <a:r>
              <a:rPr lang="pt-BR" sz="1800" dirty="0" err="1" smtClean="0">
                <a:latin typeface="Corbel" panose="020B0503020204020204" pitchFamily="34" charset="0"/>
              </a:rPr>
              <a:t>Sorcim</a:t>
            </a:r>
            <a:r>
              <a:rPr lang="pt-BR" sz="1800" dirty="0" smtClean="0">
                <a:latin typeface="Corbel" panose="020B0503020204020204" pitchFamily="34" charset="0"/>
              </a:rPr>
              <a:t> em 1980 para </a:t>
            </a:r>
            <a:r>
              <a:rPr lang="pt-BR" sz="1800" u="sng" dirty="0">
                <a:latin typeface="Corbel" panose="020B0503020204020204" pitchFamily="34" charset="0"/>
              </a:rPr>
              <a:t>CP/M (anterior a </a:t>
            </a:r>
            <a:r>
              <a:rPr lang="pt-BR" sz="1800" u="sng" dirty="0" err="1">
                <a:latin typeface="Corbel" panose="020B0503020204020204" pitchFamily="34" charset="0"/>
              </a:rPr>
              <a:t>MS-Dos</a:t>
            </a:r>
            <a:r>
              <a:rPr lang="pt-BR" sz="1800" u="sng" dirty="0">
                <a:latin typeface="Corbel" panose="020B0503020204020204" pitchFamily="34" charset="0"/>
              </a:rPr>
              <a:t>)</a:t>
            </a:r>
            <a:r>
              <a:rPr lang="pt-BR" sz="1800" dirty="0" smtClean="0">
                <a:latin typeface="Corbel" panose="020B0503020204020204" pitchFamily="34" charset="0"/>
              </a:rPr>
              <a:t> e Apple: conseguia realizar calculo iterativo, algo que foi adicionado ao Excel somente 10 anos depois. </a:t>
            </a:r>
          </a:p>
          <a:p>
            <a:r>
              <a:rPr lang="pt-BR" sz="1800" dirty="0" err="1" smtClean="0">
                <a:latin typeface="Corbel" panose="020B0503020204020204" pitchFamily="34" charset="0"/>
              </a:rPr>
              <a:t>Sourcim</a:t>
            </a:r>
            <a:r>
              <a:rPr lang="pt-BR" sz="1800" dirty="0" smtClean="0">
                <a:latin typeface="Corbel" panose="020B0503020204020204" pitchFamily="34" charset="0"/>
              </a:rPr>
              <a:t> Computer Associates &gt; Comprada pela </a:t>
            </a:r>
            <a:r>
              <a:rPr lang="pt-BR" sz="1800" dirty="0" err="1" smtClean="0">
                <a:latin typeface="Corbel" panose="020B0503020204020204" pitchFamily="34" charset="0"/>
              </a:rPr>
              <a:t>Bradcom</a:t>
            </a:r>
            <a:endParaRPr lang="pt-BR" sz="1800" dirty="0">
              <a:latin typeface="Corbel" panose="020B0503020204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819" y="2384611"/>
            <a:ext cx="6096000" cy="3810000"/>
          </a:xfrm>
          <a:prstGeom prst="rect">
            <a:avLst/>
          </a:prstGeom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err="1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Supercalc</a:t>
            </a:r>
            <a:endParaRPr lang="pt-BR" sz="2400" b="1" dirty="0" smtClean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71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4294967295"/>
          </p:nvPr>
        </p:nvSpPr>
        <p:spPr>
          <a:xfrm>
            <a:off x="853440" y="853459"/>
            <a:ext cx="10493188" cy="165576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Lançado em 1982 pela Microsoft em 1982 diferencia-se pelo uso de formato números ao invés de colunas (melhor do ponto de vista de programação). Até hoje esta função está presente no Excel. </a:t>
            </a:r>
          </a:p>
          <a:p>
            <a:pPr algn="just">
              <a:lnSpc>
                <a:spcPct val="150000"/>
              </a:lnSpc>
            </a:pPr>
            <a:r>
              <a:rPr lang="pt-BR" sz="1800" u="sng" dirty="0" smtClean="0">
                <a:latin typeface="Corbel" panose="020B0503020204020204" pitchFamily="34" charset="0"/>
              </a:rPr>
              <a:t>Lançado para sistema CP/M (anterior a </a:t>
            </a:r>
            <a:r>
              <a:rPr lang="pt-BR" sz="1800" u="sng" dirty="0" err="1" smtClean="0">
                <a:latin typeface="Corbel" panose="020B0503020204020204" pitchFamily="34" charset="0"/>
              </a:rPr>
              <a:t>MS-Dos</a:t>
            </a:r>
            <a:r>
              <a:rPr lang="pt-BR" sz="1800" u="sng" dirty="0" smtClean="0">
                <a:latin typeface="Corbel" panose="020B0503020204020204" pitchFamily="34" charset="0"/>
              </a:rPr>
              <a:t>)</a:t>
            </a:r>
            <a:endParaRPr lang="pt-BR" sz="1800" dirty="0">
              <a:latin typeface="Corbel" panose="020B0503020204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631" y="2509221"/>
            <a:ext cx="6366501" cy="3972261"/>
          </a:xfrm>
          <a:prstGeom prst="rect">
            <a:avLst/>
          </a:prstGeom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Multiplan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411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4294967295"/>
          </p:nvPr>
        </p:nvSpPr>
        <p:spPr>
          <a:xfrm>
            <a:off x="304799" y="820221"/>
            <a:ext cx="11219330" cy="1655762"/>
          </a:xfrm>
        </p:spPr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Lotus 1-2-3: Lançado pela Lotus Corporation em 1983 para IBM-PC. Diferencia-se pela rapidez, gerar gráficos e tratar planilha como base de dados, automação pelo usuário (macro) e </a:t>
            </a:r>
            <a:r>
              <a:rPr lang="pt-BR" sz="1800" dirty="0" err="1" smtClean="0">
                <a:latin typeface="Corbel" panose="020B0503020204020204" pitchFamily="34" charset="0"/>
              </a:rPr>
              <a:t>add-ins</a:t>
            </a:r>
            <a:r>
              <a:rPr lang="pt-BR" sz="1800" dirty="0" smtClean="0">
                <a:latin typeface="Corbel" panose="020B0503020204020204" pitchFamily="34" charset="0"/>
              </a:rPr>
              <a:t>. Rapidamente tornou-se líder de mercado.</a:t>
            </a:r>
          </a:p>
          <a:p>
            <a:pPr algn="just"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Adquirida </a:t>
            </a:r>
            <a:r>
              <a:rPr lang="pt-BR" sz="1800">
                <a:latin typeface="Corbel" panose="020B0503020204020204" pitchFamily="34" charset="0"/>
              </a:rPr>
              <a:t>pela </a:t>
            </a:r>
            <a:r>
              <a:rPr lang="pt-BR" sz="1800" smtClean="0">
                <a:latin typeface="Corbel" panose="020B0503020204020204" pitchFamily="34" charset="0"/>
              </a:rPr>
              <a:t>IBM em 1995 </a:t>
            </a:r>
            <a:endParaRPr lang="pt-BR" sz="1800" dirty="0">
              <a:latin typeface="Corbel" panose="020B0503020204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454" y="2475983"/>
            <a:ext cx="3078480" cy="338937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2475983"/>
            <a:ext cx="5410200" cy="4057650"/>
          </a:xfrm>
          <a:prstGeom prst="rect">
            <a:avLst/>
          </a:prstGeom>
        </p:spPr>
      </p:pic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Lotus 1-2-3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676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4294967295"/>
          </p:nvPr>
        </p:nvSpPr>
        <p:spPr>
          <a:xfrm>
            <a:off x="536107" y="880129"/>
            <a:ext cx="9732963" cy="165576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Excel : lançado em 1985 para </a:t>
            </a:r>
            <a:r>
              <a:rPr lang="pt-BR" sz="1800" dirty="0" err="1" smtClean="0">
                <a:latin typeface="Corbel" panose="020B0503020204020204" pitchFamily="34" charset="0"/>
              </a:rPr>
              <a:t>Machintosh</a:t>
            </a:r>
            <a:r>
              <a:rPr lang="pt-BR" sz="1800" dirty="0" smtClean="0">
                <a:latin typeface="Corbel" panose="020B0503020204020204" pitchFamily="34" charset="0"/>
              </a:rPr>
              <a:t> pela Microsoft , trazia inovações gráficas, Menus, gráficos e opções de formatação. Somente em 1987 foi lançado para Windows. Em 1990 tornou-se líder de mercado.</a:t>
            </a:r>
            <a:endParaRPr lang="pt-BR" sz="1800" dirty="0">
              <a:latin typeface="Corbel" panose="020B0503020204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463" y="2305632"/>
            <a:ext cx="6237643" cy="4179221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2017" y="2305632"/>
            <a:ext cx="3480098" cy="2328066"/>
          </a:xfrm>
          <a:prstGeom prst="rect">
            <a:avLst/>
          </a:prstGeom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Excel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910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4294967295"/>
          </p:nvPr>
        </p:nvSpPr>
        <p:spPr>
          <a:xfrm>
            <a:off x="3048000" y="611188"/>
            <a:ext cx="9144000" cy="400050"/>
          </a:xfrm>
        </p:spPr>
        <p:txBody>
          <a:bodyPr>
            <a:normAutofit fontScale="85000" lnSpcReduction="20000"/>
          </a:bodyPr>
          <a:lstStyle/>
          <a:p>
            <a:endParaRPr lang="pt-BR" dirty="0"/>
          </a:p>
          <a:p>
            <a:endParaRPr lang="pt-BR" dirty="0"/>
          </a:p>
        </p:txBody>
      </p:sp>
      <p:sp>
        <p:nvSpPr>
          <p:cNvPr id="7" name="Subtítulo 1"/>
          <p:cNvSpPr txBox="1">
            <a:spLocks/>
          </p:cNvSpPr>
          <p:nvPr/>
        </p:nvSpPr>
        <p:spPr>
          <a:xfrm>
            <a:off x="1607372" y="1029821"/>
            <a:ext cx="9144000" cy="53788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1985: </a:t>
            </a:r>
            <a:r>
              <a:rPr lang="pt-BR" sz="1800" dirty="0">
                <a:latin typeface="Corbel" panose="020B0503020204020204" pitchFamily="34" charset="0"/>
              </a:rPr>
              <a:t>Excel </a:t>
            </a:r>
            <a:r>
              <a:rPr lang="pt-BR" sz="1800" dirty="0" smtClean="0">
                <a:latin typeface="Corbel" panose="020B0503020204020204" pitchFamily="34" charset="0"/>
              </a:rPr>
              <a:t>1.0 </a:t>
            </a:r>
            <a:r>
              <a:rPr lang="pt-BR" sz="1800" dirty="0">
                <a:latin typeface="Corbel" panose="020B0503020204020204" pitchFamily="34" charset="0"/>
              </a:rPr>
              <a:t>para </a:t>
            </a:r>
            <a:r>
              <a:rPr lang="pt-BR" sz="1800" dirty="0" smtClean="0">
                <a:latin typeface="Corbel" panose="020B0503020204020204" pitchFamily="34" charset="0"/>
              </a:rPr>
              <a:t>Macintosh</a:t>
            </a:r>
            <a:endParaRPr lang="pt-BR" sz="1800" dirty="0">
              <a:latin typeface="Corbel" panose="020B0503020204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1987</a:t>
            </a:r>
            <a:r>
              <a:rPr lang="pt-BR" sz="1800" dirty="0">
                <a:latin typeface="Corbel" panose="020B0503020204020204" pitchFamily="34" charset="0"/>
              </a:rPr>
              <a:t>: Excel 2.0 para </a:t>
            </a:r>
            <a:r>
              <a:rPr lang="pt-BR" sz="1800" dirty="0" smtClean="0">
                <a:latin typeface="Corbel" panose="020B0503020204020204" pitchFamily="34" charset="0"/>
              </a:rPr>
              <a:t>Windows</a:t>
            </a:r>
          </a:p>
          <a:p>
            <a:pPr algn="l">
              <a:lnSpc>
                <a:spcPct val="10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1990: Excel 3.0 – </a:t>
            </a:r>
            <a:r>
              <a:rPr lang="pt-BR" sz="1800" dirty="0" smtClean="0">
                <a:solidFill>
                  <a:srgbClr val="FF0000"/>
                </a:solidFill>
                <a:latin typeface="Corbel" panose="020B0503020204020204" pitchFamily="34" charset="0"/>
              </a:rPr>
              <a:t>Gráficos 3D</a:t>
            </a:r>
          </a:p>
          <a:p>
            <a:pPr algn="l">
              <a:lnSpc>
                <a:spcPct val="10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1992</a:t>
            </a:r>
            <a:r>
              <a:rPr lang="pt-BR" sz="1800" dirty="0">
                <a:latin typeface="Corbel" panose="020B0503020204020204" pitchFamily="34" charset="0"/>
              </a:rPr>
              <a:t>: Excel 4.0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1993: Excel 5.0 (Office 4.2 e 4.3</a:t>
            </a:r>
            <a:r>
              <a:rPr lang="pt-BR" sz="1800" dirty="0" smtClean="0">
                <a:latin typeface="Corbel" panose="020B0503020204020204" pitchFamily="34" charset="0"/>
              </a:rPr>
              <a:t>) – </a:t>
            </a:r>
            <a:r>
              <a:rPr lang="pt-BR" sz="1800" dirty="0" smtClean="0">
                <a:solidFill>
                  <a:srgbClr val="FF0000"/>
                </a:solidFill>
                <a:latin typeface="Corbel" panose="020B0503020204020204" pitchFamily="34" charset="0"/>
              </a:rPr>
              <a:t>Primeiro com VBA</a:t>
            </a:r>
            <a:endParaRPr lang="pt-BR" sz="1800" dirty="0">
              <a:solidFill>
                <a:srgbClr val="FF0000"/>
              </a:solidFill>
              <a:latin typeface="Corbel" panose="020B0503020204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1995: Excel 7.0 (Office 95)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1997: Excel 8.0 | Excel 97 (Office 97</a:t>
            </a:r>
            <a:r>
              <a:rPr lang="pt-BR" sz="1800" dirty="0" smtClean="0">
                <a:latin typeface="Corbel" panose="020B0503020204020204" pitchFamily="34" charset="0"/>
              </a:rPr>
              <a:t>) – </a:t>
            </a:r>
            <a:r>
              <a:rPr lang="pt-BR" sz="1800" dirty="0" smtClean="0">
                <a:solidFill>
                  <a:srgbClr val="FF0000"/>
                </a:solidFill>
                <a:latin typeface="Corbel" panose="020B0503020204020204" pitchFamily="34" charset="0"/>
              </a:rPr>
              <a:t>Assistente Office</a:t>
            </a:r>
            <a:endParaRPr lang="pt-BR" sz="1800" dirty="0">
              <a:solidFill>
                <a:srgbClr val="FF0000"/>
              </a:solidFill>
              <a:latin typeface="Corbel" panose="020B0503020204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1999: Excel 9.0 | Excel 2000 (Office 2000)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2001: Excel 10.0 | Excel XP (Office XP)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2003: Excel 11.0 | Excel 2003 (Office 2003)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2007: Excel 12.0 | Excel 2007 (Office 2007</a:t>
            </a:r>
            <a:r>
              <a:rPr lang="pt-BR" sz="1800" dirty="0" smtClean="0">
                <a:latin typeface="Corbel" panose="020B0503020204020204" pitchFamily="34" charset="0"/>
              </a:rPr>
              <a:t>) – </a:t>
            </a:r>
            <a:r>
              <a:rPr lang="pt-BR" sz="1800" dirty="0" smtClean="0">
                <a:solidFill>
                  <a:srgbClr val="FF0000"/>
                </a:solidFill>
                <a:latin typeface="Corbel" panose="020B0503020204020204" pitchFamily="34" charset="0"/>
              </a:rPr>
              <a:t>Introdução de Guias / </a:t>
            </a:r>
            <a:r>
              <a:rPr lang="pt-BR" sz="1800" dirty="0">
                <a:solidFill>
                  <a:srgbClr val="FF0000"/>
                </a:solidFill>
                <a:latin typeface="Corbel" panose="020B0503020204020204" pitchFamily="34" charset="0"/>
              </a:rPr>
              <a:t>1MM </a:t>
            </a:r>
            <a:r>
              <a:rPr lang="pt-BR" sz="1800" dirty="0" smtClean="0">
                <a:solidFill>
                  <a:srgbClr val="FF0000"/>
                </a:solidFill>
                <a:latin typeface="Corbel" panose="020B0503020204020204" pitchFamily="34" charset="0"/>
              </a:rPr>
              <a:t>linhas </a:t>
            </a:r>
            <a:endParaRPr lang="pt-BR" sz="1800" dirty="0">
              <a:solidFill>
                <a:srgbClr val="FF0000"/>
              </a:solidFill>
              <a:latin typeface="Corbel" panose="020B0503020204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2010: Excel 14.0 | Excel 2010 (Office 2010)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2013: Excel 15.0 | Excel 2013 (Office 2013</a:t>
            </a:r>
            <a:r>
              <a:rPr lang="pt-BR" sz="1800" dirty="0" smtClean="0">
                <a:latin typeface="Corbel" panose="020B0503020204020204" pitchFamily="34" charset="0"/>
              </a:rPr>
              <a:t>) – </a:t>
            </a:r>
            <a:r>
              <a:rPr lang="pt-BR" sz="1800" dirty="0" smtClean="0">
                <a:solidFill>
                  <a:srgbClr val="FF0000"/>
                </a:solidFill>
                <a:latin typeface="Corbel" panose="020B0503020204020204" pitchFamily="34" charset="0"/>
              </a:rPr>
              <a:t>Ferramentas de BI</a:t>
            </a:r>
            <a:endParaRPr lang="pt-BR" sz="1800" dirty="0">
              <a:solidFill>
                <a:srgbClr val="FF0000"/>
              </a:solidFill>
              <a:latin typeface="Corbel" panose="020B0503020204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2016 Excel 16.0 | Excel 2016 (Office 2016</a:t>
            </a:r>
            <a:r>
              <a:rPr lang="pt-BR" sz="1800" dirty="0" smtClean="0">
                <a:latin typeface="Corbel" panose="020B0503020204020204" pitchFamily="34" charset="0"/>
              </a:rPr>
              <a:t>)</a:t>
            </a:r>
          </a:p>
          <a:p>
            <a:pPr>
              <a:lnSpc>
                <a:spcPct val="100000"/>
              </a:lnSpc>
            </a:pPr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Histórico das Versões Lançadas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499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ítulo 1"/>
          <p:cNvSpPr txBox="1">
            <a:spLocks/>
          </p:cNvSpPr>
          <p:nvPr/>
        </p:nvSpPr>
        <p:spPr>
          <a:xfrm>
            <a:off x="1620819" y="1269404"/>
            <a:ext cx="9144000" cy="5378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800" dirty="0" smtClean="0">
                <a:latin typeface="Corbel" panose="020B0503020204020204" pitchFamily="34" charset="0"/>
              </a:rPr>
              <a:t>Empregabilidade</a:t>
            </a:r>
          </a:p>
          <a:p>
            <a:pPr algn="l"/>
            <a:r>
              <a:rPr lang="pt-BR" sz="1800" dirty="0" smtClean="0">
                <a:latin typeface="Corbel" panose="020B0503020204020204" pitchFamily="34" charset="0"/>
              </a:rPr>
              <a:t>Presente em 90% das empresas no mundo.</a:t>
            </a:r>
          </a:p>
          <a:p>
            <a:pPr algn="l"/>
            <a:r>
              <a:rPr lang="pt-BR" sz="1800" dirty="0" smtClean="0">
                <a:latin typeface="Corbel" panose="020B0503020204020204" pitchFamily="34" charset="0"/>
              </a:rPr>
              <a:t>Exigência de Excel é 50% maior do que exigência de inglês.</a:t>
            </a:r>
          </a:p>
          <a:p>
            <a:pPr algn="l"/>
            <a:endParaRPr lang="pt-BR" sz="1800" dirty="0">
              <a:latin typeface="Corbel" panose="020B0503020204020204" pitchFamily="34" charset="0"/>
            </a:endParaRPr>
          </a:p>
          <a:p>
            <a:pPr algn="l"/>
            <a:r>
              <a:rPr lang="pt-BR" sz="1800" dirty="0" smtClean="0">
                <a:latin typeface="Corbel" panose="020B0503020204020204" pitchFamily="34" charset="0"/>
              </a:rPr>
              <a:t>Melhora na carreira.</a:t>
            </a:r>
          </a:p>
          <a:p>
            <a:pPr algn="l"/>
            <a:r>
              <a:rPr lang="pt-BR" sz="1800" dirty="0">
                <a:latin typeface="Corbel" panose="020B0503020204020204" pitchFamily="34" charset="0"/>
              </a:rPr>
              <a:t>Aumento </a:t>
            </a:r>
            <a:r>
              <a:rPr lang="pt-BR" sz="1800" dirty="0" smtClean="0">
                <a:latin typeface="Corbel" panose="020B0503020204020204" pitchFamily="34" charset="0"/>
              </a:rPr>
              <a:t>no salário.</a:t>
            </a:r>
          </a:p>
          <a:p>
            <a:pPr algn="l"/>
            <a:r>
              <a:rPr lang="pt-BR" sz="1800" dirty="0" smtClean="0">
                <a:latin typeface="Corbel" panose="020B0503020204020204" pitchFamily="34" charset="0"/>
              </a:rPr>
              <a:t>Aumento de Network e promoções.</a:t>
            </a:r>
          </a:p>
          <a:p>
            <a:pPr algn="l"/>
            <a:r>
              <a:rPr lang="pt-BR" sz="1800" dirty="0" smtClean="0">
                <a:latin typeface="Corbel" panose="020B0503020204020204" pitchFamily="34" charset="0"/>
              </a:rPr>
              <a:t>Aumenta eficiência.</a:t>
            </a:r>
          </a:p>
          <a:p>
            <a:pPr algn="l"/>
            <a:endParaRPr lang="pt-BR" sz="1800" dirty="0" smtClean="0">
              <a:latin typeface="Corbel" panose="020B0503020204020204" pitchFamily="34" charset="0"/>
            </a:endParaRPr>
          </a:p>
          <a:p>
            <a:pPr algn="l"/>
            <a:r>
              <a:rPr lang="pt-BR" sz="1800" dirty="0" smtClean="0">
                <a:latin typeface="Corbel" panose="020B0503020204020204" pitchFamily="34" charset="0"/>
              </a:rPr>
              <a:t>Planejamento pessoal.</a:t>
            </a:r>
          </a:p>
          <a:p>
            <a:pPr algn="l"/>
            <a:r>
              <a:rPr lang="pt-BR" sz="1800" dirty="0" smtClean="0">
                <a:latin typeface="Corbel" panose="020B0503020204020204" pitchFamily="34" charset="0"/>
              </a:rPr>
              <a:t>Adequa-se a todas as necessidades.</a:t>
            </a:r>
          </a:p>
          <a:p>
            <a:pPr algn="l"/>
            <a:r>
              <a:rPr lang="pt-BR" sz="1800" dirty="0" smtClean="0">
                <a:latin typeface="Corbel" panose="020B0503020204020204" pitchFamily="34" charset="0"/>
              </a:rPr>
              <a:t>Oportunidades de negócio.</a:t>
            </a:r>
          </a:p>
          <a:p>
            <a:pPr algn="l"/>
            <a:endParaRPr lang="pt-BR" sz="1800" dirty="0">
              <a:latin typeface="Corbel" panose="020B0503020204020204" pitchFamily="34" charset="0"/>
            </a:endParaRPr>
          </a:p>
          <a:p>
            <a:pPr algn="l"/>
            <a:r>
              <a:rPr lang="pt-BR" sz="1800" dirty="0">
                <a:latin typeface="Corbel" panose="020B0503020204020204" pitchFamily="34" charset="0"/>
              </a:rPr>
              <a:t>Não vai acabar tão </a:t>
            </a:r>
            <a:r>
              <a:rPr lang="pt-BR" sz="1800" dirty="0" smtClean="0">
                <a:latin typeface="Corbel" panose="020B0503020204020204" pitchFamily="34" charset="0"/>
              </a:rPr>
              <a:t>cedo. O QUE ESTÁ POR VIR (ML)?</a:t>
            </a:r>
            <a:endParaRPr lang="pt-BR" sz="1800" dirty="0">
              <a:latin typeface="Corbel" panose="020B0503020204020204" pitchFamily="34" charset="0"/>
            </a:endParaRPr>
          </a:p>
          <a:p>
            <a:pPr algn="l"/>
            <a:endParaRPr lang="pt-BR" sz="1800" dirty="0">
              <a:latin typeface="Corbel" panose="020B0503020204020204" pitchFamily="34" charset="0"/>
            </a:endParaRPr>
          </a:p>
          <a:p>
            <a:pPr algn="l"/>
            <a:endParaRPr lang="pt-BR" sz="1800" dirty="0">
              <a:latin typeface="Corbel" panose="020B0503020204020204" pitchFamily="34" charset="0"/>
            </a:endParaRPr>
          </a:p>
          <a:p>
            <a:pPr algn="l"/>
            <a:endParaRPr lang="pt-BR" sz="1800" dirty="0" smtClean="0">
              <a:latin typeface="Corbel" panose="020B0503020204020204" pitchFamily="34" charset="0"/>
            </a:endParaRP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Porque Aprender  Excel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2194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4294967295"/>
          </p:nvPr>
        </p:nvSpPr>
        <p:spPr>
          <a:xfrm>
            <a:off x="4564828" y="3150795"/>
            <a:ext cx="9144000" cy="3984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dirty="0" smtClean="0"/>
              <a:t>Fundamentos - Área de Trabalho</a:t>
            </a:r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3439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675" y="446442"/>
            <a:ext cx="9382125" cy="5943600"/>
          </a:xfrm>
          <a:prstGeom prst="rect">
            <a:avLst/>
          </a:prstGeom>
        </p:spPr>
      </p:pic>
      <p:grpSp>
        <p:nvGrpSpPr>
          <p:cNvPr id="41" name="Agrupar 40"/>
          <p:cNvGrpSpPr/>
          <p:nvPr/>
        </p:nvGrpSpPr>
        <p:grpSpPr>
          <a:xfrm>
            <a:off x="2560320" y="1887071"/>
            <a:ext cx="8123480" cy="1188842"/>
            <a:chOff x="2560320" y="1887071"/>
            <a:chExt cx="8123480" cy="1188842"/>
          </a:xfrm>
        </p:grpSpPr>
        <p:sp>
          <p:nvSpPr>
            <p:cNvPr id="10" name="Retângulo 9"/>
            <p:cNvSpPr/>
            <p:nvPr/>
          </p:nvSpPr>
          <p:spPr>
            <a:xfrm>
              <a:off x="2560320" y="1887071"/>
              <a:ext cx="8123480" cy="40879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Seta para a Direita 10"/>
            <p:cNvSpPr/>
            <p:nvPr/>
          </p:nvSpPr>
          <p:spPr>
            <a:xfrm rot="1842674" flipH="1">
              <a:off x="7208790" y="2505758"/>
              <a:ext cx="2194176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Barra de Formulas</a:t>
              </a:r>
              <a:endParaRPr lang="pt-BR" b="1" dirty="0"/>
            </a:p>
          </p:txBody>
        </p:sp>
      </p:grpSp>
      <p:grpSp>
        <p:nvGrpSpPr>
          <p:cNvPr id="30" name="Agrupar 29"/>
          <p:cNvGrpSpPr/>
          <p:nvPr/>
        </p:nvGrpSpPr>
        <p:grpSpPr>
          <a:xfrm>
            <a:off x="1301673" y="618564"/>
            <a:ext cx="8670668" cy="570155"/>
            <a:chOff x="1301673" y="618564"/>
            <a:chExt cx="8670668" cy="570155"/>
          </a:xfrm>
        </p:grpSpPr>
        <p:sp>
          <p:nvSpPr>
            <p:cNvPr id="3" name="Retângulo 2"/>
            <p:cNvSpPr/>
            <p:nvPr/>
          </p:nvSpPr>
          <p:spPr>
            <a:xfrm>
              <a:off x="1301673" y="713591"/>
              <a:ext cx="6723530" cy="40879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Seta para a Direita 6"/>
            <p:cNvSpPr/>
            <p:nvPr/>
          </p:nvSpPr>
          <p:spPr>
            <a:xfrm flipH="1">
              <a:off x="8025205" y="618564"/>
              <a:ext cx="1947136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Menu ou Guia</a:t>
              </a:r>
              <a:endParaRPr lang="pt-BR" b="1" dirty="0"/>
            </a:p>
          </p:txBody>
        </p:sp>
      </p:grpSp>
      <p:grpSp>
        <p:nvGrpSpPr>
          <p:cNvPr id="34" name="Agrupar 33"/>
          <p:cNvGrpSpPr/>
          <p:nvPr/>
        </p:nvGrpSpPr>
        <p:grpSpPr>
          <a:xfrm>
            <a:off x="1301674" y="989704"/>
            <a:ext cx="3765178" cy="1082040"/>
            <a:chOff x="1301674" y="989704"/>
            <a:chExt cx="3765178" cy="1082040"/>
          </a:xfrm>
        </p:grpSpPr>
        <p:sp>
          <p:nvSpPr>
            <p:cNvPr id="5" name="Seta para a Direita 4"/>
            <p:cNvSpPr/>
            <p:nvPr/>
          </p:nvSpPr>
          <p:spPr>
            <a:xfrm flipH="1">
              <a:off x="2560320" y="1501589"/>
              <a:ext cx="2506532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Grupo de Ferramentas</a:t>
              </a:r>
              <a:endParaRPr lang="pt-BR" b="1" dirty="0"/>
            </a:p>
          </p:txBody>
        </p:sp>
        <p:sp>
          <p:nvSpPr>
            <p:cNvPr id="6" name="Retângulo 5"/>
            <p:cNvSpPr/>
            <p:nvPr/>
          </p:nvSpPr>
          <p:spPr>
            <a:xfrm>
              <a:off x="1301674" y="989704"/>
              <a:ext cx="1258646" cy="1023770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3" name="Agrupar 32"/>
          <p:cNvGrpSpPr/>
          <p:nvPr/>
        </p:nvGrpSpPr>
        <p:grpSpPr>
          <a:xfrm>
            <a:off x="1871831" y="1275678"/>
            <a:ext cx="3453204" cy="570155"/>
            <a:chOff x="1871831" y="1275678"/>
            <a:chExt cx="3453204" cy="570155"/>
          </a:xfrm>
        </p:grpSpPr>
        <p:sp>
          <p:nvSpPr>
            <p:cNvPr id="8" name="Elipse 7"/>
            <p:cNvSpPr/>
            <p:nvPr/>
          </p:nvSpPr>
          <p:spPr>
            <a:xfrm>
              <a:off x="1871831" y="1398494"/>
              <a:ext cx="462578" cy="376518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Seta para a Direita 8"/>
            <p:cNvSpPr/>
            <p:nvPr/>
          </p:nvSpPr>
          <p:spPr>
            <a:xfrm flipH="1">
              <a:off x="2334409" y="1275678"/>
              <a:ext cx="2990626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Ferramentas ou Comando</a:t>
              </a:r>
              <a:endParaRPr lang="pt-BR" b="1" dirty="0"/>
            </a:p>
          </p:txBody>
        </p:sp>
      </p:grpSp>
      <p:grpSp>
        <p:nvGrpSpPr>
          <p:cNvPr id="31" name="Agrupar 30"/>
          <p:cNvGrpSpPr/>
          <p:nvPr/>
        </p:nvGrpSpPr>
        <p:grpSpPr>
          <a:xfrm>
            <a:off x="8491053" y="1030045"/>
            <a:ext cx="2850778" cy="856129"/>
            <a:chOff x="8491053" y="1030045"/>
            <a:chExt cx="2850778" cy="856129"/>
          </a:xfrm>
        </p:grpSpPr>
        <p:sp>
          <p:nvSpPr>
            <p:cNvPr id="14" name="Chave Direita 13"/>
            <p:cNvSpPr/>
            <p:nvPr/>
          </p:nvSpPr>
          <p:spPr>
            <a:xfrm>
              <a:off x="8491053" y="1030045"/>
              <a:ext cx="766483" cy="856129"/>
            </a:xfrm>
            <a:prstGeom prst="rightBrac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Seta para a Direita 14"/>
            <p:cNvSpPr/>
            <p:nvPr/>
          </p:nvSpPr>
          <p:spPr>
            <a:xfrm flipH="1">
              <a:off x="9394695" y="1161826"/>
              <a:ext cx="1947136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Faixa de Opções</a:t>
              </a:r>
              <a:endParaRPr lang="pt-BR" b="1" dirty="0"/>
            </a:p>
          </p:txBody>
        </p:sp>
      </p:grpSp>
      <p:grpSp>
        <p:nvGrpSpPr>
          <p:cNvPr id="35" name="Agrupar 34"/>
          <p:cNvGrpSpPr/>
          <p:nvPr/>
        </p:nvGrpSpPr>
        <p:grpSpPr>
          <a:xfrm>
            <a:off x="1330363" y="1897379"/>
            <a:ext cx="3008983" cy="1224131"/>
            <a:chOff x="1330363" y="1897379"/>
            <a:chExt cx="3008983" cy="1224131"/>
          </a:xfrm>
        </p:grpSpPr>
        <p:sp>
          <p:nvSpPr>
            <p:cNvPr id="12" name="Seta para a Direita 11"/>
            <p:cNvSpPr/>
            <p:nvPr/>
          </p:nvSpPr>
          <p:spPr>
            <a:xfrm rot="1842674" flipH="1">
              <a:off x="2145170" y="2551355"/>
              <a:ext cx="2194176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Caixa de Nomes</a:t>
              </a:r>
              <a:endParaRPr lang="pt-BR" b="1" dirty="0"/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1330363" y="1897379"/>
              <a:ext cx="1117002" cy="40879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9" name="Agrupar 28"/>
          <p:cNvGrpSpPr/>
          <p:nvPr/>
        </p:nvGrpSpPr>
        <p:grpSpPr>
          <a:xfrm>
            <a:off x="1301670" y="211119"/>
            <a:ext cx="6242129" cy="570155"/>
            <a:chOff x="1301670" y="211119"/>
            <a:chExt cx="6242129" cy="570155"/>
          </a:xfrm>
        </p:grpSpPr>
        <p:sp>
          <p:nvSpPr>
            <p:cNvPr id="13" name="Retângulo 12"/>
            <p:cNvSpPr/>
            <p:nvPr/>
          </p:nvSpPr>
          <p:spPr>
            <a:xfrm>
              <a:off x="1301670" y="318696"/>
              <a:ext cx="1697023" cy="40879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Seta para a Direita 17"/>
            <p:cNvSpPr/>
            <p:nvPr/>
          </p:nvSpPr>
          <p:spPr>
            <a:xfrm flipH="1">
              <a:off x="2998692" y="211119"/>
              <a:ext cx="4545107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Barra de Ferramentas de Acesso Rápido</a:t>
              </a:r>
              <a:endParaRPr lang="pt-BR" b="1" dirty="0"/>
            </a:p>
          </p:txBody>
        </p:sp>
      </p:grpSp>
      <p:grpSp>
        <p:nvGrpSpPr>
          <p:cNvPr id="39" name="Agrupar 38"/>
          <p:cNvGrpSpPr/>
          <p:nvPr/>
        </p:nvGrpSpPr>
        <p:grpSpPr>
          <a:xfrm>
            <a:off x="1188720" y="2483848"/>
            <a:ext cx="2752596" cy="3634564"/>
            <a:chOff x="1188720" y="2483848"/>
            <a:chExt cx="2752596" cy="3634564"/>
          </a:xfrm>
        </p:grpSpPr>
        <p:sp>
          <p:nvSpPr>
            <p:cNvPr id="21" name="Seta para a Direita 20"/>
            <p:cNvSpPr/>
            <p:nvPr/>
          </p:nvSpPr>
          <p:spPr>
            <a:xfrm rot="21403283" flipH="1">
              <a:off x="1623944" y="4022878"/>
              <a:ext cx="2317372" cy="58232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Nome da Linha</a:t>
              </a:r>
              <a:endParaRPr lang="pt-BR" b="1" dirty="0"/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1188720" y="2483848"/>
              <a:ext cx="420468" cy="3634564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7" name="Agrupar 36"/>
          <p:cNvGrpSpPr/>
          <p:nvPr/>
        </p:nvGrpSpPr>
        <p:grpSpPr>
          <a:xfrm>
            <a:off x="1537115" y="2224141"/>
            <a:ext cx="9259640" cy="1470074"/>
            <a:chOff x="1537115" y="2224141"/>
            <a:chExt cx="9259640" cy="1470074"/>
          </a:xfrm>
        </p:grpSpPr>
        <p:sp>
          <p:nvSpPr>
            <p:cNvPr id="19" name="Retângulo 18"/>
            <p:cNvSpPr/>
            <p:nvPr/>
          </p:nvSpPr>
          <p:spPr>
            <a:xfrm>
              <a:off x="1537115" y="2224141"/>
              <a:ext cx="9259640" cy="332595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Seta para a Direita 24"/>
            <p:cNvSpPr/>
            <p:nvPr/>
          </p:nvSpPr>
          <p:spPr>
            <a:xfrm rot="1842674" flipH="1">
              <a:off x="6037518" y="3124060"/>
              <a:ext cx="2687086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Nome da Coluna</a:t>
              </a:r>
              <a:endParaRPr lang="pt-BR" b="1" dirty="0"/>
            </a:p>
          </p:txBody>
        </p:sp>
      </p:grpSp>
      <p:grpSp>
        <p:nvGrpSpPr>
          <p:cNvPr id="38" name="Agrupar 37"/>
          <p:cNvGrpSpPr/>
          <p:nvPr/>
        </p:nvGrpSpPr>
        <p:grpSpPr>
          <a:xfrm>
            <a:off x="6889860" y="2337100"/>
            <a:ext cx="3906895" cy="3790932"/>
            <a:chOff x="6889860" y="2337100"/>
            <a:chExt cx="3906895" cy="3790932"/>
          </a:xfrm>
        </p:grpSpPr>
        <p:sp>
          <p:nvSpPr>
            <p:cNvPr id="20" name="Seta para a Direita 19"/>
            <p:cNvSpPr/>
            <p:nvPr/>
          </p:nvSpPr>
          <p:spPr>
            <a:xfrm rot="1842674">
              <a:off x="7102726" y="4866934"/>
              <a:ext cx="2406306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Barra de Rolagem</a:t>
              </a:r>
              <a:endParaRPr lang="pt-BR" b="1" dirty="0"/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10368263" y="2337100"/>
              <a:ext cx="428492" cy="3749694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6889860" y="5822575"/>
              <a:ext cx="3853406" cy="305457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Seta para a Direita 25"/>
            <p:cNvSpPr/>
            <p:nvPr/>
          </p:nvSpPr>
          <p:spPr>
            <a:xfrm rot="21312958">
              <a:off x="8052299" y="4310935"/>
              <a:ext cx="2330901" cy="602619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Barra de Rolagem</a:t>
              </a:r>
              <a:endParaRPr lang="pt-BR" b="1" dirty="0"/>
            </a:p>
          </p:txBody>
        </p:sp>
      </p:grpSp>
      <p:grpSp>
        <p:nvGrpSpPr>
          <p:cNvPr id="40" name="Agrupar 39"/>
          <p:cNvGrpSpPr/>
          <p:nvPr/>
        </p:nvGrpSpPr>
        <p:grpSpPr>
          <a:xfrm>
            <a:off x="2063675" y="5096474"/>
            <a:ext cx="3337665" cy="1148695"/>
            <a:chOff x="2063675" y="5096474"/>
            <a:chExt cx="3337665" cy="1148695"/>
          </a:xfrm>
        </p:grpSpPr>
        <p:sp>
          <p:nvSpPr>
            <p:cNvPr id="27" name="Retângulo 26"/>
            <p:cNvSpPr/>
            <p:nvPr/>
          </p:nvSpPr>
          <p:spPr>
            <a:xfrm>
              <a:off x="2063675" y="5822574"/>
              <a:ext cx="1082937" cy="422595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Seta para a Direita 27"/>
            <p:cNvSpPr/>
            <p:nvPr/>
          </p:nvSpPr>
          <p:spPr>
            <a:xfrm rot="19979622" flipH="1">
              <a:off x="3052846" y="5096474"/>
              <a:ext cx="2348494" cy="58232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Aba da Planilha</a:t>
              </a:r>
              <a:endParaRPr lang="pt-BR" b="1" dirty="0"/>
            </a:p>
          </p:txBody>
        </p:sp>
      </p:grpSp>
      <p:grpSp>
        <p:nvGrpSpPr>
          <p:cNvPr id="44" name="Agrupar 43"/>
          <p:cNvGrpSpPr/>
          <p:nvPr/>
        </p:nvGrpSpPr>
        <p:grpSpPr>
          <a:xfrm>
            <a:off x="8628553" y="4268542"/>
            <a:ext cx="1994162" cy="2219481"/>
            <a:chOff x="8628553" y="4268542"/>
            <a:chExt cx="1994162" cy="2219481"/>
          </a:xfrm>
        </p:grpSpPr>
        <p:sp>
          <p:nvSpPr>
            <p:cNvPr id="42" name="Seta para a Direita 41"/>
            <p:cNvSpPr/>
            <p:nvPr/>
          </p:nvSpPr>
          <p:spPr>
            <a:xfrm rot="13879469" flipH="1" flipV="1">
              <a:off x="7900726" y="4996369"/>
              <a:ext cx="1947136" cy="491482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Barra de Zoom</a:t>
              </a:r>
              <a:endParaRPr lang="pt-BR" b="1" dirty="0"/>
            </a:p>
          </p:txBody>
        </p:sp>
        <p:sp>
          <p:nvSpPr>
            <p:cNvPr id="43" name="Retângulo 42"/>
            <p:cNvSpPr/>
            <p:nvPr/>
          </p:nvSpPr>
          <p:spPr>
            <a:xfrm>
              <a:off x="8798542" y="6065428"/>
              <a:ext cx="1824173" cy="422595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7" name="Agrupar 46"/>
          <p:cNvGrpSpPr/>
          <p:nvPr/>
        </p:nvGrpSpPr>
        <p:grpSpPr>
          <a:xfrm>
            <a:off x="4525383" y="294907"/>
            <a:ext cx="4631253" cy="1346453"/>
            <a:chOff x="4525383" y="294907"/>
            <a:chExt cx="4631253" cy="1346453"/>
          </a:xfrm>
        </p:grpSpPr>
        <p:sp>
          <p:nvSpPr>
            <p:cNvPr id="45" name="Retângulo 44"/>
            <p:cNvSpPr/>
            <p:nvPr/>
          </p:nvSpPr>
          <p:spPr>
            <a:xfrm>
              <a:off x="4525383" y="294907"/>
              <a:ext cx="2364477" cy="422595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Seta para a Direita 45"/>
            <p:cNvSpPr/>
            <p:nvPr/>
          </p:nvSpPr>
          <p:spPr>
            <a:xfrm rot="1842674" flipH="1">
              <a:off x="6469550" y="1071205"/>
              <a:ext cx="2687086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Nome do Arquivo</a:t>
              </a:r>
              <a:endParaRPr lang="pt-BR" b="1" dirty="0"/>
            </a:p>
          </p:txBody>
        </p:sp>
      </p:grpSp>
      <p:sp>
        <p:nvSpPr>
          <p:cNvPr id="17" name="Espaço Reservado para Número de Slide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18123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268058" y="431800"/>
            <a:ext cx="9144000" cy="1023937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Conceito mais importante do Excel</a:t>
            </a:r>
          </a:p>
          <a:p>
            <a:r>
              <a:rPr lang="pt-BR" dirty="0" smtClean="0"/>
              <a:t>Colunas, Linhas e Células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825" y="1455737"/>
            <a:ext cx="8667750" cy="5038725"/>
          </a:xfrm>
          <a:prstGeom prst="rect">
            <a:avLst/>
          </a:prstGeom>
        </p:spPr>
      </p:pic>
      <p:sp>
        <p:nvSpPr>
          <p:cNvPr id="6" name="Seta para a Direita 5"/>
          <p:cNvSpPr/>
          <p:nvPr/>
        </p:nvSpPr>
        <p:spPr>
          <a:xfrm rot="7685901" flipV="1">
            <a:off x="4269914" y="2402834"/>
            <a:ext cx="1317048" cy="57376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Coluna D</a:t>
            </a:r>
            <a:endParaRPr lang="pt-BR" dirty="0"/>
          </a:p>
        </p:txBody>
      </p:sp>
      <p:sp>
        <p:nvSpPr>
          <p:cNvPr id="7" name="Seta para a Direita 6"/>
          <p:cNvSpPr/>
          <p:nvPr/>
        </p:nvSpPr>
        <p:spPr>
          <a:xfrm rot="346171">
            <a:off x="475681" y="4178725"/>
            <a:ext cx="1052091" cy="52193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Linha 5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3848100" y="3975099"/>
            <a:ext cx="1712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= Célula D5</a:t>
            </a:r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1551342" y="2832100"/>
            <a:ext cx="1204558" cy="552856"/>
          </a:xfrm>
          <a:prstGeom prst="rect">
            <a:avLst/>
          </a:prstGeom>
          <a:noFill/>
          <a:ln w="4445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7705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Apresentação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385047" y="1492624"/>
            <a:ext cx="66697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 smtClean="0">
                <a:latin typeface="Corbel" panose="020B0503020204020204" pitchFamily="34" charset="0"/>
              </a:rPr>
              <a:t>Nome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 smtClean="0">
                <a:latin typeface="Corbel" panose="020B0503020204020204" pitchFamily="34" charset="0"/>
              </a:rPr>
              <a:t>Setor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 smtClean="0">
                <a:latin typeface="Corbel" panose="020B0503020204020204" pitchFamily="34" charset="0"/>
              </a:rPr>
              <a:t>O que espera do Curso</a:t>
            </a:r>
            <a:endParaRPr lang="pt-BR" sz="24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225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498899" y="1075540"/>
            <a:ext cx="9144000" cy="44862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Símbolo Copyright: Guia Inserir,  Grupo de Ferramentas Símbolos, Comando Símbolo, Caracteres Especiais, Copyright;</a:t>
            </a: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Validação de dados: </a:t>
            </a:r>
            <a:r>
              <a:rPr lang="pt-BR" sz="1800" dirty="0">
                <a:latin typeface="Corbel" panose="020B0503020204020204" pitchFamily="34" charset="0"/>
              </a:rPr>
              <a:t>Guia </a:t>
            </a:r>
            <a:r>
              <a:rPr lang="pt-BR" sz="1800" dirty="0" smtClean="0">
                <a:latin typeface="Corbel" panose="020B0503020204020204" pitchFamily="34" charset="0"/>
              </a:rPr>
              <a:t>Dados,  </a:t>
            </a:r>
            <a:r>
              <a:rPr lang="pt-BR" sz="1800" dirty="0">
                <a:latin typeface="Corbel" panose="020B0503020204020204" pitchFamily="34" charset="0"/>
              </a:rPr>
              <a:t>Grupo </a:t>
            </a:r>
            <a:r>
              <a:rPr lang="pt-BR" sz="1800" dirty="0" smtClean="0">
                <a:latin typeface="Corbel" panose="020B0503020204020204" pitchFamily="34" charset="0"/>
              </a:rPr>
              <a:t>Ferramentas de Dados, Validação de dados;</a:t>
            </a: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Inserir Planilha: Página Inicial, Grupo Células, Menu Inserir, Comando Inserir Planilha.</a:t>
            </a:r>
          </a:p>
          <a:p>
            <a:pPr>
              <a:lnSpc>
                <a:spcPct val="150000"/>
              </a:lnSpc>
            </a:pPr>
            <a:endParaRPr lang="pt-BR" sz="1800" dirty="0" smtClean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Função Média: Guia Fórmulas, </a:t>
            </a:r>
            <a:r>
              <a:rPr lang="pt-BR" sz="1800" dirty="0">
                <a:latin typeface="Corbel" panose="020B0503020204020204" pitchFamily="34" charset="0"/>
              </a:rPr>
              <a:t>Grupo </a:t>
            </a:r>
            <a:r>
              <a:rPr lang="pt-BR" sz="1800" dirty="0" smtClean="0">
                <a:latin typeface="Corbel" panose="020B0503020204020204" pitchFamily="34" charset="0"/>
              </a:rPr>
              <a:t>Biblioteca de Funções, </a:t>
            </a:r>
            <a:r>
              <a:rPr lang="pt-BR" sz="1800" dirty="0">
                <a:latin typeface="Corbel" panose="020B0503020204020204" pitchFamily="34" charset="0"/>
              </a:rPr>
              <a:t>Menu </a:t>
            </a:r>
            <a:r>
              <a:rPr lang="pt-BR" sz="1800" dirty="0" smtClean="0">
                <a:latin typeface="Corbel" panose="020B0503020204020204" pitchFamily="34" charset="0"/>
              </a:rPr>
              <a:t>Auto Soma, </a:t>
            </a:r>
            <a:r>
              <a:rPr lang="pt-BR" sz="1800" dirty="0">
                <a:latin typeface="Corbel" panose="020B0503020204020204" pitchFamily="34" charset="0"/>
              </a:rPr>
              <a:t>Comando </a:t>
            </a:r>
            <a:r>
              <a:rPr lang="pt-BR" sz="1800" dirty="0" smtClean="0">
                <a:latin typeface="Corbel" panose="020B0503020204020204" pitchFamily="34" charset="0"/>
              </a:rPr>
              <a:t>Média.</a:t>
            </a: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 smtClean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 smtClean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 smtClean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Praticar encontrar no Excel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256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ítulo 1"/>
          <p:cNvSpPr txBox="1">
            <a:spLocks/>
          </p:cNvSpPr>
          <p:nvPr/>
        </p:nvSpPr>
        <p:spPr>
          <a:xfrm>
            <a:off x="1607372" y="1029821"/>
            <a:ext cx="9144000" cy="53788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.</a:t>
            </a:r>
            <a:r>
              <a:rPr lang="pt-BR" sz="1800" dirty="0" err="1">
                <a:latin typeface="Corbel" panose="020B0503020204020204" pitchFamily="34" charset="0"/>
              </a:rPr>
              <a:t>xlxs</a:t>
            </a:r>
            <a:r>
              <a:rPr lang="pt-BR" sz="1800" dirty="0">
                <a:latin typeface="Corbel" panose="020B0503020204020204" pitchFamily="34" charset="0"/>
              </a:rPr>
              <a:t>: formato atual de planilha sem Macro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.</a:t>
            </a:r>
            <a:r>
              <a:rPr lang="pt-BR" sz="1800" dirty="0" err="1">
                <a:latin typeface="Corbel" panose="020B0503020204020204" pitchFamily="34" charset="0"/>
              </a:rPr>
              <a:t>xlsm</a:t>
            </a:r>
            <a:r>
              <a:rPr lang="pt-BR" sz="1800" dirty="0">
                <a:latin typeface="Corbel" panose="020B0503020204020204" pitchFamily="34" charset="0"/>
              </a:rPr>
              <a:t>: formato atual </a:t>
            </a:r>
            <a:r>
              <a:rPr lang="pt-BR" sz="1800" dirty="0" smtClean="0">
                <a:latin typeface="Corbel" panose="020B0503020204020204" pitchFamily="34" charset="0"/>
              </a:rPr>
              <a:t>de planilha habilitado </a:t>
            </a:r>
            <a:r>
              <a:rPr lang="pt-BR" sz="1800" dirty="0">
                <a:latin typeface="Corbel" panose="020B0503020204020204" pitchFamily="34" charset="0"/>
              </a:rPr>
              <a:t>para </a:t>
            </a:r>
            <a:r>
              <a:rPr lang="pt-BR" sz="1800" dirty="0" smtClean="0">
                <a:latin typeface="Corbel" panose="020B0503020204020204" pitchFamily="34" charset="0"/>
              </a:rPr>
              <a:t>Macro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.</a:t>
            </a:r>
            <a:r>
              <a:rPr lang="pt-BR" sz="1800" dirty="0" err="1" smtClean="0">
                <a:latin typeface="Corbel" panose="020B0503020204020204" pitchFamily="34" charset="0"/>
              </a:rPr>
              <a:t>xlam</a:t>
            </a:r>
            <a:r>
              <a:rPr lang="pt-BR" sz="1800" dirty="0">
                <a:latin typeface="Corbel" panose="020B0503020204020204" pitchFamily="34" charset="0"/>
              </a:rPr>
              <a:t>: formato atual </a:t>
            </a:r>
            <a:r>
              <a:rPr lang="pt-BR" sz="1800" dirty="0" smtClean="0">
                <a:latin typeface="Corbel" panose="020B0503020204020204" pitchFamily="34" charset="0"/>
              </a:rPr>
              <a:t>de suplemento (programa VBA de Excel).</a:t>
            </a:r>
            <a:endParaRPr lang="pt-BR" sz="1800" dirty="0">
              <a:latin typeface="Corbel" panose="020B0503020204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.</a:t>
            </a:r>
            <a:r>
              <a:rPr lang="pt-BR" sz="1800" dirty="0" err="1">
                <a:latin typeface="Corbel" panose="020B0503020204020204" pitchFamily="34" charset="0"/>
              </a:rPr>
              <a:t>xlsb</a:t>
            </a:r>
            <a:r>
              <a:rPr lang="pt-BR" sz="1800" dirty="0">
                <a:latin typeface="Corbel" panose="020B0503020204020204" pitchFamily="34" charset="0"/>
              </a:rPr>
              <a:t>: formato de planilha binaria (mais compacto, menos funcionalidades) Excel 2010 e 2007.</a:t>
            </a:r>
          </a:p>
          <a:p>
            <a:pPr algn="l">
              <a:lnSpc>
                <a:spcPct val="10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.</a:t>
            </a:r>
            <a:r>
              <a:rPr lang="pt-BR" sz="1800" dirty="0" err="1" smtClean="0">
                <a:latin typeface="Corbel" panose="020B0503020204020204" pitchFamily="34" charset="0"/>
              </a:rPr>
              <a:t>xls</a:t>
            </a:r>
            <a:r>
              <a:rPr lang="pt-BR" sz="1800" dirty="0" smtClean="0">
                <a:latin typeface="Corbel" panose="020B0503020204020204" pitchFamily="34" charset="0"/>
              </a:rPr>
              <a:t> : formato de planilha antiga até versão 2003 </a:t>
            </a:r>
          </a:p>
          <a:p>
            <a:pPr algn="l">
              <a:lnSpc>
                <a:spcPct val="10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.</a:t>
            </a:r>
            <a:r>
              <a:rPr lang="pt-BR" sz="1800" dirty="0" err="1" smtClean="0">
                <a:latin typeface="Corbel" panose="020B0503020204020204" pitchFamily="34" charset="0"/>
              </a:rPr>
              <a:t>xla</a:t>
            </a:r>
            <a:r>
              <a:rPr lang="pt-BR" sz="1800" dirty="0" smtClean="0">
                <a:latin typeface="Corbel" panose="020B0503020204020204" pitchFamily="34" charset="0"/>
              </a:rPr>
              <a:t> :  </a:t>
            </a:r>
            <a:r>
              <a:rPr lang="pt-BR" sz="1800" dirty="0">
                <a:latin typeface="Corbel" panose="020B0503020204020204" pitchFamily="34" charset="0"/>
              </a:rPr>
              <a:t>formato de </a:t>
            </a:r>
            <a:r>
              <a:rPr lang="pt-BR" sz="1800" dirty="0" smtClean="0">
                <a:latin typeface="Corbel" panose="020B0503020204020204" pitchFamily="34" charset="0"/>
              </a:rPr>
              <a:t>suplemento com macro antigo </a:t>
            </a:r>
            <a:r>
              <a:rPr lang="pt-BR" sz="1800" dirty="0">
                <a:latin typeface="Corbel" panose="020B0503020204020204" pitchFamily="34" charset="0"/>
              </a:rPr>
              <a:t>até versão 2003 </a:t>
            </a:r>
            <a:endParaRPr lang="pt-BR" sz="1800" dirty="0" smtClean="0">
              <a:latin typeface="Corbel" panose="020B0503020204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.</a:t>
            </a:r>
            <a:r>
              <a:rPr lang="pt-BR" sz="1800" dirty="0" err="1" smtClean="0">
                <a:latin typeface="Corbel" panose="020B0503020204020204" pitchFamily="34" charset="0"/>
              </a:rPr>
              <a:t>Csv</a:t>
            </a:r>
            <a:r>
              <a:rPr lang="pt-BR" sz="1800" dirty="0" smtClean="0">
                <a:latin typeface="Corbel" panose="020B0503020204020204" pitchFamily="34" charset="0"/>
              </a:rPr>
              <a:t>: formato de texto com colunas separadas por ponto e virgula “;”</a:t>
            </a:r>
          </a:p>
          <a:p>
            <a:pPr algn="l">
              <a:lnSpc>
                <a:spcPct val="10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.</a:t>
            </a:r>
            <a:r>
              <a:rPr lang="pt-BR" sz="1800" dirty="0" err="1" smtClean="0">
                <a:latin typeface="Corbel" panose="020B0503020204020204" pitchFamily="34" charset="0"/>
              </a:rPr>
              <a:t>Txt</a:t>
            </a:r>
            <a:r>
              <a:rPr lang="pt-BR" sz="1800" dirty="0" smtClean="0">
                <a:latin typeface="Corbel" panose="020B0503020204020204" pitchFamily="34" charset="0"/>
              </a:rPr>
              <a:t>: formato de texto</a:t>
            </a:r>
          </a:p>
          <a:p>
            <a:pPr algn="l">
              <a:lnSpc>
                <a:spcPct val="10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.</a:t>
            </a:r>
            <a:r>
              <a:rPr lang="pt-BR" sz="1800" dirty="0" err="1" smtClean="0">
                <a:latin typeface="Corbel" panose="020B0503020204020204" pitchFamily="34" charset="0"/>
              </a:rPr>
              <a:t>xml</a:t>
            </a:r>
            <a:r>
              <a:rPr lang="pt-BR" sz="1800" dirty="0" smtClean="0">
                <a:latin typeface="Corbel" panose="020B0503020204020204" pitchFamily="34" charset="0"/>
              </a:rPr>
              <a:t>: formato padrão </a:t>
            </a:r>
            <a:r>
              <a:rPr lang="pt-BR" sz="1800" dirty="0" err="1" smtClean="0">
                <a:latin typeface="Corbel" panose="020B0503020204020204" pitchFamily="34" charset="0"/>
              </a:rPr>
              <a:t>xml</a:t>
            </a:r>
            <a:r>
              <a:rPr lang="pt-BR" sz="1800" dirty="0" smtClean="0">
                <a:latin typeface="Corbel" panose="020B0503020204020204" pitchFamily="34" charset="0"/>
              </a:rPr>
              <a:t> (</a:t>
            </a:r>
            <a:r>
              <a:rPr lang="pt-BR" sz="1800" dirty="0" err="1" smtClean="0">
                <a:latin typeface="Corbel" panose="020B0503020204020204" pitchFamily="34" charset="0"/>
              </a:rPr>
              <a:t>e</a:t>
            </a:r>
            <a:r>
              <a:rPr lang="pt-BR" sz="1800" dirty="0" err="1" smtClean="0">
                <a:solidFill>
                  <a:srgbClr val="FF0000"/>
                </a:solidFill>
                <a:latin typeface="Corbel" panose="020B0503020204020204" pitchFamily="34" charset="0"/>
              </a:rPr>
              <a:t>X</a:t>
            </a:r>
            <a:r>
              <a:rPr lang="pt-BR" sz="1800" dirty="0" err="1" smtClean="0">
                <a:latin typeface="Corbel" panose="020B0503020204020204" pitchFamily="34" charset="0"/>
              </a:rPr>
              <a:t>treme</a:t>
            </a:r>
            <a:r>
              <a:rPr lang="pt-BR" sz="1800" dirty="0" smtClean="0">
                <a:latin typeface="Corbel" panose="020B0503020204020204" pitchFamily="34" charset="0"/>
              </a:rPr>
              <a:t> </a:t>
            </a:r>
            <a:r>
              <a:rPr lang="pt-BR" sz="1800" dirty="0" err="1" smtClean="0">
                <a:solidFill>
                  <a:srgbClr val="FF0000"/>
                </a:solidFill>
                <a:latin typeface="Corbel" panose="020B0503020204020204" pitchFamily="34" charset="0"/>
              </a:rPr>
              <a:t>M</a:t>
            </a:r>
            <a:r>
              <a:rPr lang="pt-BR" sz="1800" dirty="0" err="1" smtClean="0">
                <a:latin typeface="Corbel" panose="020B0503020204020204" pitchFamily="34" charset="0"/>
              </a:rPr>
              <a:t>arkup</a:t>
            </a:r>
            <a:r>
              <a:rPr lang="pt-BR" sz="1800" dirty="0" smtClean="0">
                <a:latin typeface="Corbel" panose="020B0503020204020204" pitchFamily="34" charset="0"/>
              </a:rPr>
              <a:t> </a:t>
            </a:r>
            <a:r>
              <a:rPr lang="pt-BR" sz="1800" dirty="0" err="1" smtClean="0">
                <a:solidFill>
                  <a:srgbClr val="FF0000"/>
                </a:solidFill>
                <a:latin typeface="Corbel" panose="020B0503020204020204" pitchFamily="34" charset="0"/>
              </a:rPr>
              <a:t>L</a:t>
            </a:r>
            <a:r>
              <a:rPr lang="pt-BR" sz="1800" dirty="0" err="1" smtClean="0">
                <a:latin typeface="Corbel" panose="020B0503020204020204" pitchFamily="34" charset="0"/>
              </a:rPr>
              <a:t>anguage</a:t>
            </a:r>
            <a:r>
              <a:rPr lang="pt-BR" sz="1800" dirty="0" smtClean="0">
                <a:latin typeface="Corbel" panose="020B0503020204020204" pitchFamily="34" charset="0"/>
              </a:rPr>
              <a:t>)</a:t>
            </a:r>
          </a:p>
          <a:p>
            <a:pPr algn="l">
              <a:lnSpc>
                <a:spcPct val="100000"/>
              </a:lnSpc>
            </a:pPr>
            <a:endParaRPr lang="pt-BR" sz="1800" dirty="0" smtClean="0">
              <a:latin typeface="Corbel" panose="020B0503020204020204" pitchFamily="34" charset="0"/>
            </a:endParaRPr>
          </a:p>
          <a:p>
            <a:pPr>
              <a:lnSpc>
                <a:spcPct val="100000"/>
              </a:lnSpc>
            </a:pPr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395586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Principais tipos de Arquivos</a:t>
            </a:r>
          </a:p>
        </p:txBody>
      </p:sp>
    </p:spTree>
    <p:extLst>
      <p:ext uri="{BB962C8B-B14F-4D97-AF65-F5344CB8AC3E}">
        <p14:creationId xmlns:p14="http://schemas.microsoft.com/office/powerpoint/2010/main" val="421759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700142" y="914999"/>
            <a:ext cx="10821297" cy="515231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Movimentar-se:  Cursor do mouse + Clique ou setas.</a:t>
            </a: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Clique </a:t>
            </a:r>
            <a:r>
              <a:rPr lang="pt-BR" sz="1800" dirty="0">
                <a:latin typeface="Corbel" panose="020B0503020204020204" pitchFamily="34" charset="0"/>
              </a:rPr>
              <a:t>simples na célula &gt;&gt; Digitar &gt;&gt;[Confirma]:: </a:t>
            </a:r>
            <a:r>
              <a:rPr lang="pt-BR" sz="1800" dirty="0" smtClean="0">
                <a:latin typeface="Corbel" panose="020B0503020204020204" pitchFamily="34" charset="0"/>
              </a:rPr>
              <a:t>irá </a:t>
            </a:r>
            <a:r>
              <a:rPr lang="pt-BR" sz="1800" dirty="0">
                <a:latin typeface="Corbel" panose="020B0503020204020204" pitchFamily="34" charset="0"/>
              </a:rPr>
              <a:t>sobrescrever a informação que já </a:t>
            </a:r>
            <a:r>
              <a:rPr lang="pt-BR" sz="1800" dirty="0" smtClean="0">
                <a:latin typeface="Corbel" panose="020B0503020204020204" pitchFamily="34" charset="0"/>
              </a:rPr>
              <a:t>existe.</a:t>
            </a: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1800" dirty="0">
                <a:latin typeface="Corbel" panose="020B0503020204020204" pitchFamily="34" charset="0"/>
              </a:rPr>
              <a:t>Duplo clique na célula ou barra de fórmula &gt;&gt; Digitar&gt;&gt; [Confirma] :: </a:t>
            </a:r>
            <a:r>
              <a:rPr lang="pt-BR" sz="1800" dirty="0" smtClean="0">
                <a:latin typeface="Corbel" panose="020B0503020204020204" pitchFamily="34" charset="0"/>
              </a:rPr>
              <a:t>irá </a:t>
            </a:r>
            <a:r>
              <a:rPr lang="pt-BR" sz="1800" dirty="0">
                <a:latin typeface="Corbel" panose="020B0503020204020204" pitchFamily="34" charset="0"/>
              </a:rPr>
              <a:t>habilitar edição completa da </a:t>
            </a:r>
            <a:r>
              <a:rPr lang="pt-BR" sz="1800" dirty="0" smtClean="0">
                <a:latin typeface="Corbel" panose="020B0503020204020204" pitchFamily="34" charset="0"/>
              </a:rPr>
              <a:t>célula.</a:t>
            </a: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[Delete] :: apagar</a:t>
            </a: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[</a:t>
            </a:r>
            <a:r>
              <a:rPr lang="pt-BR" sz="1800" dirty="0" err="1" smtClean="0">
                <a:latin typeface="Corbel" panose="020B0503020204020204" pitchFamily="34" charset="0"/>
              </a:rPr>
              <a:t>Esc</a:t>
            </a:r>
            <a:r>
              <a:rPr lang="pt-BR" sz="1800" dirty="0" smtClean="0">
                <a:latin typeface="Corbel" panose="020B0503020204020204" pitchFamily="34" charset="0"/>
              </a:rPr>
              <a:t>] durante Digitação:: cancela alteração da Célula.</a:t>
            </a:r>
          </a:p>
          <a:p>
            <a:pPr>
              <a:lnSpc>
                <a:spcPct val="150000"/>
              </a:lnSpc>
            </a:pPr>
            <a:endParaRPr lang="pt-BR" sz="1800" dirty="0" smtClean="0">
              <a:latin typeface="Corbel" panose="020B0503020204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pt-BR" sz="1800" b="1" dirty="0" smtClean="0">
                <a:latin typeface="Corbel" panose="020B0503020204020204" pitchFamily="34" charset="0"/>
              </a:rPr>
              <a:t>Seleção de células</a:t>
            </a: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Selecionar várias células com o Botão Esquerdo do Mouse pressionado ou [Seta]+[Shift]</a:t>
            </a: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Célula Ativa:: célula aberta para  alteração&gt;  Identificada na caixa de nomes.</a:t>
            </a:r>
          </a:p>
          <a:p>
            <a:pPr>
              <a:lnSpc>
                <a:spcPct val="150000"/>
              </a:lnSpc>
            </a:pPr>
            <a:r>
              <a:rPr lang="pt-BR" sz="1800" b="1" dirty="0" smtClean="0">
                <a:solidFill>
                  <a:schemeClr val="tx2"/>
                </a:solidFill>
                <a:latin typeface="Corbel" panose="020B0503020204020204" pitchFamily="34" charset="0"/>
              </a:rPr>
              <a:t>Exercício rápido: Selecionar intervalo B4:G13, com a célula B4 ativa digite seu nome &gt;&gt; [</a:t>
            </a:r>
            <a:r>
              <a:rPr lang="pt-BR" sz="1800" b="1" dirty="0" err="1" smtClean="0">
                <a:solidFill>
                  <a:schemeClr val="tx2"/>
                </a:solidFill>
                <a:latin typeface="Corbel" panose="020B0503020204020204" pitchFamily="34" charset="0"/>
              </a:rPr>
              <a:t>Ctrl</a:t>
            </a:r>
            <a:r>
              <a:rPr lang="pt-BR" sz="1800" b="1" dirty="0" smtClean="0">
                <a:solidFill>
                  <a:schemeClr val="tx2"/>
                </a:solidFill>
                <a:latin typeface="Corbel" panose="020B0503020204020204" pitchFamily="34" charset="0"/>
              </a:rPr>
              <a:t>]+[</a:t>
            </a:r>
            <a:r>
              <a:rPr lang="pt-BR" sz="1800" b="1" dirty="0" err="1" smtClean="0">
                <a:solidFill>
                  <a:schemeClr val="tx2"/>
                </a:solidFill>
                <a:latin typeface="Corbel" panose="020B0503020204020204" pitchFamily="34" charset="0"/>
              </a:rPr>
              <a:t>Enter</a:t>
            </a:r>
            <a:r>
              <a:rPr lang="pt-BR" sz="1800" b="1" dirty="0" smtClean="0">
                <a:solidFill>
                  <a:schemeClr val="tx2"/>
                </a:solidFill>
                <a:latin typeface="Corbel" panose="020B0503020204020204" pitchFamily="34" charset="0"/>
              </a:rPr>
              <a:t>].</a:t>
            </a:r>
          </a:p>
          <a:p>
            <a:pPr>
              <a:lnSpc>
                <a:spcPct val="150000"/>
              </a:lnSpc>
            </a:pPr>
            <a:r>
              <a:rPr lang="pt-BR" sz="1800" b="1" dirty="0" smtClean="0">
                <a:solidFill>
                  <a:schemeClr val="tx2"/>
                </a:solidFill>
                <a:latin typeface="Corbel" panose="020B0503020204020204" pitchFamily="34" charset="0"/>
              </a:rPr>
              <a:t>Apague tudo e refaça o mesmo Clicando em Células não consecutivas com o [</a:t>
            </a:r>
            <a:r>
              <a:rPr lang="pt-BR" sz="1800" b="1" dirty="0" err="1" smtClean="0">
                <a:solidFill>
                  <a:schemeClr val="tx2"/>
                </a:solidFill>
                <a:latin typeface="Corbel" panose="020B0503020204020204" pitchFamily="34" charset="0"/>
              </a:rPr>
              <a:t>Crtl</a:t>
            </a:r>
            <a:r>
              <a:rPr lang="pt-BR" sz="1800" b="1" dirty="0" smtClean="0">
                <a:solidFill>
                  <a:schemeClr val="tx2"/>
                </a:solidFill>
                <a:latin typeface="Corbel" panose="020B0503020204020204" pitchFamily="34" charset="0"/>
              </a:rPr>
              <a:t>] pressionado</a:t>
            </a:r>
          </a:p>
          <a:p>
            <a:pPr>
              <a:lnSpc>
                <a:spcPct val="150000"/>
              </a:lnSpc>
            </a:pPr>
            <a:r>
              <a:rPr lang="pt-BR" sz="1800" b="1" dirty="0" smtClean="0">
                <a:solidFill>
                  <a:schemeClr val="tx2"/>
                </a:solidFill>
                <a:latin typeface="Corbel" panose="020B0503020204020204" pitchFamily="34" charset="0"/>
              </a:rPr>
              <a:t>Clique no encontro COLUNA x LINHA (canto superior esquerdo) e Pressione [DEL].</a:t>
            </a: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5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Inserindo e Editando Informações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507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516367" y="1039550"/>
            <a:ext cx="10810875" cy="374491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Iniciadas </a:t>
            </a:r>
            <a:r>
              <a:rPr lang="pt-BR" sz="1800" dirty="0">
                <a:latin typeface="Corbel" panose="020B0503020204020204" pitchFamily="34" charset="0"/>
              </a:rPr>
              <a:t>sempre por “ = </a:t>
            </a:r>
            <a:r>
              <a:rPr lang="pt-BR" sz="1800" dirty="0" smtClean="0">
                <a:latin typeface="Corbel" panose="020B0503020204020204" pitchFamily="34" charset="0"/>
              </a:rPr>
              <a:t>“</a:t>
            </a: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Ação: Clique na célula a inserir o resultado da fórmula &gt;&gt; [=] &gt;&gt; digite a fórmula ou clique &gt;&gt; [</a:t>
            </a:r>
            <a:r>
              <a:rPr lang="pt-BR" sz="1800" dirty="0" err="1" smtClean="0">
                <a:latin typeface="Corbel" panose="020B0503020204020204" pitchFamily="34" charset="0"/>
              </a:rPr>
              <a:t>Enter</a:t>
            </a:r>
            <a:r>
              <a:rPr lang="pt-BR" sz="1800" dirty="0" smtClean="0">
                <a:latin typeface="Corbel" panose="020B0503020204020204" pitchFamily="34" charset="0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Equações algébricas: + - /  *</a:t>
            </a:r>
          </a:p>
          <a:p>
            <a:pPr>
              <a:lnSpc>
                <a:spcPct val="150000"/>
              </a:lnSpc>
            </a:pPr>
            <a:r>
              <a:rPr lang="pt-BR" sz="1800" dirty="0" err="1" smtClean="0">
                <a:latin typeface="Corbel" panose="020B0503020204020204" pitchFamily="34" charset="0"/>
              </a:rPr>
              <a:t>Exponenciação</a:t>
            </a:r>
            <a:r>
              <a:rPr lang="pt-BR" sz="1800" dirty="0" smtClean="0">
                <a:latin typeface="Corbel" panose="020B0503020204020204" pitchFamily="34" charset="0"/>
              </a:rPr>
              <a:t>: ^</a:t>
            </a: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Raiz quadrada: ^(1/2)</a:t>
            </a:r>
          </a:p>
          <a:p>
            <a:pPr>
              <a:lnSpc>
                <a:spcPct val="150000"/>
              </a:lnSpc>
            </a:pPr>
            <a:endParaRPr lang="pt-BR" sz="1800" dirty="0" smtClean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4033" y="3789100"/>
            <a:ext cx="3390900" cy="1990725"/>
          </a:xfrm>
          <a:prstGeom prst="rect">
            <a:avLst/>
          </a:prstGeom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Fórmulas no Excel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1942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748552" y="816310"/>
            <a:ext cx="9144000" cy="5713581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sz="1800" dirty="0">
                <a:latin typeface="Corbel" panose="020B0503020204020204" pitchFamily="34" charset="0"/>
              </a:rPr>
              <a:t>As informações no Excel estão localizadas por sistema de coordenadas e Ordenadas.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>
                <a:latin typeface="Corbel" panose="020B0503020204020204" pitchFamily="34" charset="0"/>
              </a:rPr>
              <a:t>Essa localização da célula recebe o nome de “Referência”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>
                <a:latin typeface="Corbel" panose="020B0503020204020204" pitchFamily="34" charset="0"/>
              </a:rPr>
              <a:t>Tipos de REFERÊNCIA: ABSOLUTO E RELATIVO.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	Absoluta (Congelar)  </a:t>
            </a:r>
            <a:r>
              <a:rPr lang="pt-BR" sz="1800" dirty="0">
                <a:latin typeface="Corbel" panose="020B0503020204020204" pitchFamily="34" charset="0"/>
              </a:rPr>
              <a:t>&gt;&gt; </a:t>
            </a:r>
            <a:r>
              <a:rPr lang="pt-BR" sz="1800" b="1" dirty="0">
                <a:latin typeface="Corbel" panose="020B0503020204020204" pitchFamily="34" charset="0"/>
              </a:rPr>
              <a:t>$</a:t>
            </a:r>
            <a:r>
              <a:rPr lang="pt-BR" sz="1800" dirty="0" smtClean="0">
                <a:latin typeface="Corbel" panose="020B0503020204020204" pitchFamily="34" charset="0"/>
              </a:rPr>
              <a:t>B</a:t>
            </a:r>
            <a:r>
              <a:rPr lang="pt-BR" sz="1800" b="1" dirty="0" smtClean="0">
                <a:latin typeface="Corbel" panose="020B0503020204020204" pitchFamily="34" charset="0"/>
              </a:rPr>
              <a:t>$</a:t>
            </a:r>
            <a:r>
              <a:rPr lang="pt-BR" sz="1800" dirty="0" smtClean="0">
                <a:latin typeface="Corbel" panose="020B0503020204020204" pitchFamily="34" charset="0"/>
              </a:rPr>
              <a:t>2 :: está sempre está no mesmo lugar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	Relativo&gt;&gt; B2 :: caminha junto</a:t>
            </a: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 smtClean="0">
              <a:latin typeface="Corbel" panose="020B0503020204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O símbolo “$” na frente da coluna ou linha determina o quê será “Congelado”.</a:t>
            </a: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B5 = Linha e coluna relativas</a:t>
            </a: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B$5 = linha congelada</a:t>
            </a: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$B5 = Coluna Congelada</a:t>
            </a: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$B$5 = Linha e Coluna Congeladas </a:t>
            </a: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5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Inserindo Informações – Sistema de Localização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2" name="Elipse 1"/>
          <p:cNvSpPr/>
          <p:nvPr/>
        </p:nvSpPr>
        <p:spPr>
          <a:xfrm>
            <a:off x="10682344" y="5884433"/>
            <a:ext cx="602428" cy="516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256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662695" y="934627"/>
            <a:ext cx="10055225" cy="37449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800" dirty="0" smtClean="0"/>
              <a:t>Biblioteca organizada por categoria de uso. Cada input/pedaço de função é chamado de “argumento” que fica dentro do </a:t>
            </a:r>
            <a:r>
              <a:rPr lang="pt-BR" sz="1800" dirty="0" err="1" smtClean="0"/>
              <a:t>parentesis</a:t>
            </a:r>
            <a:r>
              <a:rPr lang="pt-BR" sz="1800" dirty="0" smtClean="0"/>
              <a:t> e vem depois do nome da função. </a:t>
            </a:r>
          </a:p>
          <a:p>
            <a:pPr marL="0" indent="0">
              <a:buNone/>
            </a:pPr>
            <a:r>
              <a:rPr lang="pt-BR" sz="1800" dirty="0"/>
              <a:t>= Nome da função(argumento1; argumento2;...)</a:t>
            </a:r>
          </a:p>
          <a:p>
            <a:pPr marL="0" indent="0">
              <a:buNone/>
            </a:pPr>
            <a:endParaRPr lang="pt-BR" sz="1800" dirty="0"/>
          </a:p>
          <a:p>
            <a:pPr marL="0" indent="0">
              <a:buNone/>
            </a:pPr>
            <a:r>
              <a:rPr lang="pt-BR" sz="1800" dirty="0" smtClean="0"/>
              <a:t>Pode </a:t>
            </a:r>
            <a:r>
              <a:rPr lang="pt-BR" sz="1800" dirty="0"/>
              <a:t>ou não possuir argumento.  </a:t>
            </a:r>
            <a:r>
              <a:rPr lang="pt-BR" sz="1800" dirty="0" smtClean="0"/>
              <a:t>Argumento pode ser opcional “[“ ou obrigatório.</a:t>
            </a:r>
            <a:endParaRPr lang="pt-BR" sz="1800" dirty="0"/>
          </a:p>
          <a:p>
            <a:pPr marL="0" indent="0">
              <a:buNone/>
            </a:pPr>
            <a:r>
              <a:rPr lang="pt-BR" sz="1800" dirty="0" smtClean="0"/>
              <a:t>=SOMA(num1</a:t>
            </a:r>
            <a:r>
              <a:rPr lang="pt-BR" sz="1800" dirty="0"/>
              <a:t>;[num2]) &gt;&gt; 2º Argumento é </a:t>
            </a:r>
            <a:r>
              <a:rPr lang="pt-BR" sz="1800" dirty="0" smtClean="0"/>
              <a:t>Opcional “[num2]”</a:t>
            </a:r>
          </a:p>
          <a:p>
            <a:pPr marL="0" indent="0">
              <a:buNone/>
            </a:pPr>
            <a:r>
              <a:rPr lang="pt-BR" sz="1800" dirty="0" smtClean="0"/>
              <a:t>Sem argumento  </a:t>
            </a:r>
            <a:r>
              <a:rPr lang="pt-BR" sz="1800" dirty="0"/>
              <a:t>= Hoje() </a:t>
            </a:r>
            <a:r>
              <a:rPr lang="pt-BR" sz="1800" dirty="0" smtClean="0"/>
              <a:t>&gt;&gt; 22/08/2018 -  normalmente usados para informação (não realizam calculo)</a:t>
            </a:r>
            <a:endParaRPr lang="pt-BR" sz="1800" dirty="0"/>
          </a:p>
          <a:p>
            <a:pPr marL="0" indent="0">
              <a:buNone/>
            </a:pPr>
            <a:endParaRPr lang="pt-BR" sz="1800" dirty="0" smtClean="0"/>
          </a:p>
          <a:p>
            <a:pPr marL="0" indent="0">
              <a:buNone/>
            </a:pPr>
            <a:r>
              <a:rPr lang="pt-BR" sz="1800" dirty="0" smtClean="0"/>
              <a:t>Caminho: botão função, Guia fórmulas, digitação direta na célula.</a:t>
            </a:r>
            <a:endParaRPr lang="pt-BR" sz="1800" dirty="0"/>
          </a:p>
          <a:p>
            <a:endParaRPr lang="pt-BR" sz="18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944" y="4797797"/>
            <a:ext cx="3514725" cy="161925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659" y="4797796"/>
            <a:ext cx="3648075" cy="1895475"/>
          </a:xfrm>
          <a:prstGeom prst="rect">
            <a:avLst/>
          </a:prstGeom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Funções e Fórmulas</a:t>
            </a:r>
          </a:p>
          <a:p>
            <a:pPr marL="0" indent="0">
              <a:lnSpc>
                <a:spcPct val="150000"/>
              </a:lnSpc>
              <a:buFont typeface="Arial" charset="0"/>
              <a:buNone/>
            </a:pPr>
            <a:endParaRPr lang="pt-BR" sz="2400" b="1" dirty="0" smtClean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969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011218" y="979618"/>
            <a:ext cx="10596283" cy="578643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Ao Deletar Células, Colunas e Linhas tomar cuidado com erros nas fórmulas que referenciam o objeto deletado. Erros mais comuns em fórmulas e seu significado.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#N/A: valor buscado não foi encontrado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#DIV/</a:t>
            </a:r>
            <a:r>
              <a:rPr lang="pt-B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pt-BR" sz="1800" dirty="0" smtClean="0">
                <a:latin typeface="Corbel" panose="020B0503020204020204" pitchFamily="34" charset="0"/>
              </a:rPr>
              <a:t>!: tentativa de dividir algo por zero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#NOME!: erro na digitação da formula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#VALOR!: Tentativa de realizar operação matemática com “TEXTO”.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#REF!: algum argumento da formula foi “Deletado”. Fórmula Corrompida.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#NUM!: Fórmula possui argumentos errado (</a:t>
            </a:r>
            <a:r>
              <a:rPr lang="pt-BR" sz="1800" dirty="0" err="1" smtClean="0">
                <a:latin typeface="Corbel" panose="020B0503020204020204" pitchFamily="34" charset="0"/>
              </a:rPr>
              <a:t>Ex</a:t>
            </a:r>
            <a:r>
              <a:rPr lang="pt-BR" sz="1800" dirty="0" smtClean="0">
                <a:latin typeface="Corbel" panose="020B0503020204020204" pitchFamily="34" charset="0"/>
              </a:rPr>
              <a:t>: texto ao invés de numero)</a:t>
            </a:r>
          </a:p>
          <a:p>
            <a:pPr marL="0" indent="0">
              <a:lnSpc>
                <a:spcPct val="150000"/>
              </a:lnSpc>
              <a:buNone/>
            </a:pPr>
            <a:endParaRPr lang="pt-BR" sz="1800" dirty="0" smtClean="0">
              <a:latin typeface="Corbel" panose="020B0503020204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Pergunta: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Referência Circular é um erro?!!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1800" dirty="0" smtClean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Tipos de Erro nas Fórmulas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015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011218" y="979618"/>
            <a:ext cx="10596283" cy="578643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Para apagar informações no Excel proceda da seguinte maneira: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Célula: Ativar a célula e pressionar [DEL] ou [</a:t>
            </a:r>
            <a:r>
              <a:rPr lang="pt-BR" sz="1800" dirty="0" err="1" smtClean="0">
                <a:latin typeface="Corbel" panose="020B0503020204020204" pitchFamily="34" charset="0"/>
              </a:rPr>
              <a:t>Backspace</a:t>
            </a:r>
            <a:r>
              <a:rPr lang="pt-BR" sz="1800" dirty="0" smtClean="0">
                <a:latin typeface="Corbel" panose="020B0503020204020204" pitchFamily="34" charset="0"/>
              </a:rPr>
              <a:t>]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Intervalo: selecionar o Intervalo e pressionar [DEL]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Coluna: Selecionar a coluna com botão Direito do Mouse e “Excluir” /teclas  [</a:t>
            </a:r>
            <a:r>
              <a:rPr lang="pt-BR" sz="1800" dirty="0" err="1" smtClean="0">
                <a:latin typeface="Corbel" panose="020B0503020204020204" pitchFamily="34" charset="0"/>
              </a:rPr>
              <a:t>ctrl</a:t>
            </a:r>
            <a:r>
              <a:rPr lang="pt-BR" sz="1800" dirty="0" smtClean="0">
                <a:latin typeface="Corbel" panose="020B0503020204020204" pitchFamily="34" charset="0"/>
              </a:rPr>
              <a:t> -] / Guia Pagina Inicial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Linha: </a:t>
            </a:r>
            <a:r>
              <a:rPr lang="pt-BR" sz="1800" dirty="0">
                <a:latin typeface="Corbel" panose="020B0503020204020204" pitchFamily="34" charset="0"/>
              </a:rPr>
              <a:t>Selecionar a </a:t>
            </a:r>
            <a:r>
              <a:rPr lang="pt-BR" sz="1800" dirty="0" smtClean="0">
                <a:latin typeface="Corbel" panose="020B0503020204020204" pitchFamily="34" charset="0"/>
              </a:rPr>
              <a:t>linha com </a:t>
            </a:r>
            <a:r>
              <a:rPr lang="pt-BR" sz="1800" dirty="0">
                <a:latin typeface="Corbel" panose="020B0503020204020204" pitchFamily="34" charset="0"/>
              </a:rPr>
              <a:t>botão Direito do Mouse e “Excluir” /teclas  [</a:t>
            </a:r>
            <a:r>
              <a:rPr lang="pt-BR" sz="1800" dirty="0" err="1">
                <a:latin typeface="Corbel" panose="020B0503020204020204" pitchFamily="34" charset="0"/>
              </a:rPr>
              <a:t>ctrl</a:t>
            </a:r>
            <a:r>
              <a:rPr lang="pt-BR" sz="1800" dirty="0">
                <a:latin typeface="Corbel" panose="020B0503020204020204" pitchFamily="34" charset="0"/>
              </a:rPr>
              <a:t> -] / Guia Pagina </a:t>
            </a:r>
            <a:r>
              <a:rPr lang="pt-BR" sz="1800" dirty="0" smtClean="0">
                <a:latin typeface="Corbel" panose="020B0503020204020204" pitchFamily="34" charset="0"/>
              </a:rPr>
              <a:t>Inicial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>
                <a:latin typeface="Corbel" panose="020B0503020204020204" pitchFamily="34" charset="0"/>
              </a:rPr>
              <a:t>Para </a:t>
            </a:r>
            <a:r>
              <a:rPr lang="pt-BR" sz="1800" dirty="0" smtClean="0">
                <a:latin typeface="Corbel" panose="020B0503020204020204" pitchFamily="34" charset="0"/>
              </a:rPr>
              <a:t>OCULTAR informações </a:t>
            </a:r>
            <a:r>
              <a:rPr lang="pt-BR" sz="1800" dirty="0">
                <a:latin typeface="Corbel" panose="020B0503020204020204" pitchFamily="34" charset="0"/>
              </a:rPr>
              <a:t>no Excel proceda da seguinte maneira: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Coluna ou Linha : </a:t>
            </a:r>
            <a:r>
              <a:rPr lang="pt-BR" sz="1800" dirty="0">
                <a:latin typeface="Corbel" panose="020B0503020204020204" pitchFamily="34" charset="0"/>
              </a:rPr>
              <a:t>Selecionar a coluna </a:t>
            </a:r>
            <a:r>
              <a:rPr lang="pt-BR" sz="1800" dirty="0" smtClean="0">
                <a:latin typeface="Corbel" panose="020B0503020204020204" pitchFamily="34" charset="0"/>
              </a:rPr>
              <a:t>ou Linha com </a:t>
            </a:r>
            <a:r>
              <a:rPr lang="pt-BR" sz="1800" dirty="0">
                <a:latin typeface="Corbel" panose="020B0503020204020204" pitchFamily="34" charset="0"/>
              </a:rPr>
              <a:t>botão Direito do Mouse e </a:t>
            </a:r>
            <a:r>
              <a:rPr lang="pt-BR" sz="1800" dirty="0" smtClean="0">
                <a:latin typeface="Corbel" panose="020B0503020204020204" pitchFamily="34" charset="0"/>
              </a:rPr>
              <a:t>“Ocultar” / Guia </a:t>
            </a:r>
            <a:r>
              <a:rPr lang="pt-BR" sz="1800" dirty="0">
                <a:latin typeface="Corbel" panose="020B0503020204020204" pitchFamily="34" charset="0"/>
              </a:rPr>
              <a:t>Pagina Inicial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Para DESOCULTAR </a:t>
            </a:r>
            <a:r>
              <a:rPr lang="pt-BR" sz="1800" dirty="0">
                <a:latin typeface="Corbel" panose="020B0503020204020204" pitchFamily="34" charset="0"/>
              </a:rPr>
              <a:t>informações no Excel proceda da seguinte maneira: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Coluna ou Linha: </a:t>
            </a:r>
            <a:r>
              <a:rPr lang="pt-BR" sz="1800" dirty="0">
                <a:latin typeface="Corbel" panose="020B0503020204020204" pitchFamily="34" charset="0"/>
              </a:rPr>
              <a:t>Selecionar </a:t>
            </a:r>
            <a:r>
              <a:rPr lang="pt-BR" sz="1800" dirty="0" smtClean="0">
                <a:solidFill>
                  <a:srgbClr val="FF0000"/>
                </a:solidFill>
                <a:latin typeface="Corbel" panose="020B0503020204020204" pitchFamily="34" charset="0"/>
              </a:rPr>
              <a:t>o intervalo </a:t>
            </a:r>
            <a:r>
              <a:rPr lang="pt-BR" sz="1800" dirty="0" smtClean="0">
                <a:latin typeface="Corbel" panose="020B0503020204020204" pitchFamily="34" charset="0"/>
              </a:rPr>
              <a:t>da coluna/linha </a:t>
            </a:r>
            <a:r>
              <a:rPr lang="pt-BR" sz="1800" dirty="0">
                <a:latin typeface="Corbel" panose="020B0503020204020204" pitchFamily="34" charset="0"/>
              </a:rPr>
              <a:t>com botão Direito do Mouse e “Ocultar” / Guia Pagina Inicial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1800" dirty="0" smtClean="0">
              <a:latin typeface="Corbel" panose="020B0503020204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pt-BR" sz="1800" dirty="0" smtClean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 smtClean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Apagar e Ocultar Dados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96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011218" y="979618"/>
            <a:ext cx="9966325" cy="578643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Permite melhorar o impacto visual e personalizar cores, fonte, tamanhos, bordas, etc.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Formatações mais frequentes: bordas, cor e tamanho de fonte, preenchimento da célula, alinhamento, formatação de número, </a:t>
            </a:r>
            <a:r>
              <a:rPr lang="pt-BR" sz="1800" dirty="0" err="1" smtClean="0">
                <a:latin typeface="Corbel" panose="020B0503020204020204" pitchFamily="34" charset="0"/>
              </a:rPr>
              <a:t>mesclagem</a:t>
            </a:r>
            <a:r>
              <a:rPr lang="pt-BR" sz="1800" dirty="0" smtClean="0">
                <a:latin typeface="Corbel" panose="020B0503020204020204" pitchFamily="34" charset="0"/>
              </a:rPr>
              <a:t>, largura de coluna, altura de linha, eliminar grades.</a:t>
            </a:r>
          </a:p>
          <a:p>
            <a:pPr marL="0" indent="0">
              <a:lnSpc>
                <a:spcPct val="150000"/>
              </a:lnSpc>
              <a:buNone/>
            </a:pPr>
            <a:endParaRPr lang="pt-BR" sz="1800" dirty="0" smtClean="0">
              <a:latin typeface="Corbel" panose="020B0503020204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 smtClean="0">
                <a:latin typeface="Corbel" panose="020B0503020204020204" pitchFamily="34" charset="0"/>
              </a:rPr>
              <a:t>Caminhos de Formatação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Guia Pagina Inicial, Guia Exibir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 menu flutuante rápido (botão direito)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Menu flutuante/contexto (botão direito)</a:t>
            </a: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Copiando de outro local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Ferramenta Pincel (tente com duplo clique)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Colar especial &gt; Formatação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err="1" smtClean="0">
                <a:latin typeface="Corbel" panose="020B0503020204020204" pitchFamily="34" charset="0"/>
              </a:rPr>
              <a:t>Ctrl+C</a:t>
            </a:r>
            <a:r>
              <a:rPr lang="pt-BR" sz="1800" dirty="0" smtClean="0">
                <a:latin typeface="Corbel" panose="020B0503020204020204" pitchFamily="34" charset="0"/>
              </a:rPr>
              <a:t> , </a:t>
            </a:r>
            <a:r>
              <a:rPr lang="pt-BR" sz="1800" dirty="0" err="1" smtClean="0">
                <a:latin typeface="Corbel" panose="020B0503020204020204" pitchFamily="34" charset="0"/>
              </a:rPr>
              <a:t>CTrl+V</a:t>
            </a:r>
            <a:endParaRPr lang="pt-BR" sz="1800" dirty="0" smtClean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Formatação no Excel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5" name="Elipse 4"/>
          <p:cNvSpPr/>
          <p:nvPr/>
        </p:nvSpPr>
        <p:spPr>
          <a:xfrm>
            <a:off x="10682344" y="5884433"/>
            <a:ext cx="602428" cy="516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014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3048000" y="1547813"/>
            <a:ext cx="9144000" cy="2109787"/>
          </a:xfrm>
        </p:spPr>
        <p:txBody>
          <a:bodyPr>
            <a:noAutofit/>
          </a:bodyPr>
          <a:lstStyle/>
          <a:p>
            <a:r>
              <a:rPr lang="pt-BR" sz="2000" dirty="0" smtClean="0"/>
              <a:t>Números Decimais, Inteiros, fração</a:t>
            </a:r>
          </a:p>
          <a:p>
            <a:r>
              <a:rPr lang="pt-BR" sz="2000" dirty="0" smtClean="0"/>
              <a:t>Data: com dia da semana, mês/ano.</a:t>
            </a:r>
          </a:p>
          <a:p>
            <a:r>
              <a:rPr lang="pt-BR" sz="2000" dirty="0" smtClean="0"/>
              <a:t>Formatos Especiais: CEP, CPF, CNPJ, etc...</a:t>
            </a:r>
          </a:p>
          <a:p>
            <a:r>
              <a:rPr lang="pt-BR" sz="2000" dirty="0" smtClean="0"/>
              <a:t>E outros formatos personalizados</a:t>
            </a:r>
          </a:p>
          <a:p>
            <a:r>
              <a:rPr lang="pt-BR" sz="2000" dirty="0" smtClean="0"/>
              <a:t>Acesso pela guia pagina Inicial ou Menu de Contexto (botão  esquerdo)</a:t>
            </a:r>
          </a:p>
          <a:p>
            <a:endParaRPr lang="pt-BR" sz="2000" dirty="0"/>
          </a:p>
          <a:p>
            <a:endParaRPr lang="pt-BR" sz="2000" dirty="0"/>
          </a:p>
        </p:txBody>
      </p:sp>
      <p:sp>
        <p:nvSpPr>
          <p:cNvPr id="4" name="Subtítulo 1"/>
          <p:cNvSpPr txBox="1">
            <a:spLocks/>
          </p:cNvSpPr>
          <p:nvPr/>
        </p:nvSpPr>
        <p:spPr>
          <a:xfrm>
            <a:off x="1450490" y="613204"/>
            <a:ext cx="9144000" cy="1280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3344" y="3684495"/>
            <a:ext cx="3429000" cy="2343150"/>
          </a:xfrm>
          <a:prstGeom prst="rect">
            <a:avLst/>
          </a:prstGeom>
        </p:spPr>
      </p:pic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Formatação de Número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7" name="Elipse 6"/>
          <p:cNvSpPr/>
          <p:nvPr/>
        </p:nvSpPr>
        <p:spPr>
          <a:xfrm>
            <a:off x="10682344" y="5884433"/>
            <a:ext cx="602428" cy="516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8038" y="3656294"/>
            <a:ext cx="3809271" cy="2947273"/>
          </a:xfrm>
          <a:prstGeom prst="rect">
            <a:avLst/>
          </a:prstGeom>
        </p:spPr>
      </p:pic>
      <p:sp>
        <p:nvSpPr>
          <p:cNvPr id="8" name="Seta para a Direita 7"/>
          <p:cNvSpPr/>
          <p:nvPr/>
        </p:nvSpPr>
        <p:spPr>
          <a:xfrm>
            <a:off x="5776856" y="4292301"/>
            <a:ext cx="874060" cy="8713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34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PROGRAMAÇÃO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385047" y="1492624"/>
            <a:ext cx="666974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9:10 as 9:30 - Apresentação e Estrutura do Curso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9:30 as 10:00 - Fundamentos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10:00 as 12:30 -  Prática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12:30 as 13:30 - Almoço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13:30 às  17:50 -  Praticas com estudos de caso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17:50 as 18:00 – Dúvidas</a:t>
            </a:r>
            <a:endParaRPr lang="pt-BR" sz="24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82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1"/>
          <p:cNvSpPr txBox="1">
            <a:spLocks/>
          </p:cNvSpPr>
          <p:nvPr/>
        </p:nvSpPr>
        <p:spPr>
          <a:xfrm>
            <a:off x="613186" y="871387"/>
            <a:ext cx="11499925" cy="60780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1800" dirty="0" smtClean="0">
                <a:latin typeface="Corbel" panose="020B0503020204020204" pitchFamily="34" charset="0"/>
              </a:rPr>
              <a:t>1-Digite na célula B3 sua data de nascimento (formato </a:t>
            </a:r>
            <a:r>
              <a:rPr lang="pt-BR" sz="1800" dirty="0" err="1" smtClean="0">
                <a:latin typeface="Corbel" panose="020B0503020204020204" pitchFamily="34" charset="0"/>
              </a:rPr>
              <a:t>dd</a:t>
            </a:r>
            <a:r>
              <a:rPr lang="pt-BR" sz="1800" dirty="0" smtClean="0">
                <a:latin typeface="Corbel" panose="020B0503020204020204" pitchFamily="34" charset="0"/>
              </a:rPr>
              <a:t>/mm/</a:t>
            </a:r>
            <a:r>
              <a:rPr lang="pt-BR" sz="1800" dirty="0" err="1" smtClean="0">
                <a:latin typeface="Corbel" panose="020B0503020204020204" pitchFamily="34" charset="0"/>
              </a:rPr>
              <a:t>aaaa</a:t>
            </a:r>
            <a:r>
              <a:rPr lang="pt-BR" sz="1800" dirty="0" smtClean="0">
                <a:latin typeface="Corbel" panose="020B0503020204020204" pitchFamily="34" charset="0"/>
              </a:rPr>
              <a:t>), na célula C3 o dia de hoje (formato </a:t>
            </a:r>
            <a:r>
              <a:rPr lang="pt-BR" sz="1800" dirty="0" err="1" smtClean="0">
                <a:latin typeface="Corbel" panose="020B0503020204020204" pitchFamily="34" charset="0"/>
              </a:rPr>
              <a:t>dd</a:t>
            </a:r>
            <a:r>
              <a:rPr lang="pt-BR" sz="1800" dirty="0" smtClean="0">
                <a:latin typeface="Corbel" panose="020B0503020204020204" pitchFamily="34" charset="0"/>
              </a:rPr>
              <a:t>/mm/</a:t>
            </a:r>
            <a:r>
              <a:rPr lang="pt-BR" sz="1800" dirty="0" err="1" smtClean="0">
                <a:latin typeface="Corbel" panose="020B0503020204020204" pitchFamily="34" charset="0"/>
              </a:rPr>
              <a:t>aaaa</a:t>
            </a:r>
            <a:r>
              <a:rPr lang="pt-BR" sz="1800" dirty="0" smtClean="0">
                <a:latin typeface="Corbel" panose="020B0503020204020204" pitchFamily="34" charset="0"/>
              </a:rPr>
              <a:t>) e  na célula D3 faça a fórmula para mostrar quantos dias se passaram desde o seu nascimento. </a:t>
            </a:r>
          </a:p>
          <a:p>
            <a:pPr algn="just"/>
            <a:r>
              <a:rPr lang="pt-BR" sz="1800" dirty="0" smtClean="0">
                <a:latin typeface="Corbel" panose="020B0503020204020204" pitchFamily="34" charset="0"/>
              </a:rPr>
              <a:t>Quantos dias se passaram? E quantas horas?</a:t>
            </a: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r>
              <a:rPr lang="pt-BR" sz="1800" dirty="0" smtClean="0">
                <a:latin typeface="Corbel" panose="020B0503020204020204" pitchFamily="34" charset="0"/>
              </a:rPr>
              <a:t>2-Digite na célula B4 o número 121, na célula C3 faça a fórmula para calcular a raiz quadrada de do B4.</a:t>
            </a: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r>
              <a:rPr lang="pt-BR" sz="1800" dirty="0" smtClean="0">
                <a:latin typeface="Corbel" panose="020B0503020204020204" pitchFamily="34" charset="0"/>
              </a:rPr>
              <a:t>3-A partir da Célula B6 faça um tabela que represente a tabuada de multiplicação do 1 ao 10 . (use 10 colunas e 10 linhas)</a:t>
            </a:r>
          </a:p>
          <a:p>
            <a:pPr algn="just"/>
            <a:endParaRPr lang="pt-BR" sz="1800" dirty="0" smtClean="0">
              <a:latin typeface="Corbel" panose="020B0503020204020204" pitchFamily="34" charset="0"/>
            </a:endParaRPr>
          </a:p>
          <a:p>
            <a:pPr algn="just">
              <a:lnSpc>
                <a:spcPct val="10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Dicas:</a:t>
            </a: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Multiplicação: “*”</a:t>
            </a: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Divisão: “/”</a:t>
            </a: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Soma: “+”</a:t>
            </a: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Subtração: “ – “</a:t>
            </a: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Raiz quadrada: “^(1/2)”</a:t>
            </a: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Referência Absoluta/Congelar: “$”.</a:t>
            </a:r>
          </a:p>
          <a:p>
            <a:pPr algn="just"/>
            <a:endParaRPr lang="pt-BR" sz="1800" dirty="0" smtClean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 smtClean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 smtClean="0">
              <a:latin typeface="Corbel" panose="020B0503020204020204" pitchFamily="34" charset="0"/>
            </a:endParaRPr>
          </a:p>
          <a:p>
            <a:pPr algn="just"/>
            <a:endParaRPr lang="pt-BR" sz="1800" dirty="0" smtClean="0">
              <a:latin typeface="Corbel" panose="020B0503020204020204" pitchFamily="34" charset="0"/>
            </a:endParaRPr>
          </a:p>
          <a:p>
            <a:pPr algn="just"/>
            <a:endParaRPr lang="pt-BR" sz="1800" dirty="0" smtClean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3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 1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8961120" y="365760"/>
            <a:ext cx="1086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  <a:r>
              <a:rPr lang="pt-BR" dirty="0" smtClean="0"/>
              <a:t>0 min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6194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1"/>
          <p:cNvSpPr txBox="1">
            <a:spLocks/>
          </p:cNvSpPr>
          <p:nvPr/>
        </p:nvSpPr>
        <p:spPr>
          <a:xfrm>
            <a:off x="613186" y="871387"/>
            <a:ext cx="11499925" cy="60780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1800" dirty="0" smtClean="0">
                <a:latin typeface="Corbel" panose="020B0503020204020204" pitchFamily="34" charset="0"/>
              </a:rPr>
              <a:t>Um analista precisa calcular o valor de compra de insumos de sua empresa. Ele recebe as quantidades de peça compradas com preço em Dólar e precisa reportar estas compras para as 4 filiais em países diferentes: EUA, Espanha,  Japão e Brasil.</a:t>
            </a:r>
          </a:p>
          <a:p>
            <a:pPr algn="just"/>
            <a:r>
              <a:rPr lang="pt-BR" sz="1800" dirty="0" smtClean="0">
                <a:latin typeface="Corbel" panose="020B0503020204020204" pitchFamily="34" charset="0"/>
              </a:rPr>
              <a:t>Abaixo esta a quantidade de compras e a taxa de conversão para cada moeda.</a:t>
            </a:r>
          </a:p>
          <a:p>
            <a:pPr algn="just"/>
            <a:r>
              <a:rPr lang="pt-BR" sz="1800" dirty="0" smtClean="0">
                <a:latin typeface="Corbel" panose="020B0503020204020204" pitchFamily="34" charset="0"/>
              </a:rPr>
              <a:t>O Preço Unitário de cada peça é de 1,5 Dólar.</a:t>
            </a:r>
          </a:p>
          <a:p>
            <a:pPr algn="just"/>
            <a:endParaRPr lang="pt-BR" sz="1800" dirty="0" smtClean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 smtClean="0">
              <a:latin typeface="Corbel" panose="020B0503020204020204" pitchFamily="34" charset="0"/>
            </a:endParaRPr>
          </a:p>
          <a:p>
            <a:pPr algn="just"/>
            <a:endParaRPr lang="pt-BR" sz="1800" dirty="0" smtClean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800" dirty="0" smtClean="0">
                <a:latin typeface="Corbel" panose="020B0503020204020204" pitchFamily="34" charset="0"/>
              </a:rPr>
              <a:t>Calcule o valor mensal de compra nas 4 moedas.</a:t>
            </a:r>
          </a:p>
          <a:p>
            <a:pPr algn="just">
              <a:lnSpc>
                <a:spcPct val="100000"/>
              </a:lnSpc>
            </a:pPr>
            <a:endParaRPr lang="pt-BR" sz="1800" dirty="0" smtClean="0">
              <a:latin typeface="Corbel" panose="020B0503020204020204" pitchFamily="34" charset="0"/>
            </a:endParaRPr>
          </a:p>
          <a:p>
            <a:pPr algn="just">
              <a:lnSpc>
                <a:spcPct val="100000"/>
              </a:lnSpc>
            </a:pPr>
            <a:r>
              <a:rPr lang="pt-BR" sz="1800" dirty="0" smtClean="0">
                <a:latin typeface="Corbel" panose="020B0503020204020204" pitchFamily="34" charset="0"/>
              </a:rPr>
              <a:t>Dicas: Operação aritméticas, Referência Absoluta/Congelar: “$”.</a:t>
            </a:r>
          </a:p>
          <a:p>
            <a:pPr algn="just"/>
            <a:endParaRPr lang="pt-BR" sz="1800" dirty="0" smtClean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 smtClean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 smtClean="0">
              <a:latin typeface="Corbel" panose="020B0503020204020204" pitchFamily="34" charset="0"/>
            </a:endParaRPr>
          </a:p>
          <a:p>
            <a:pPr algn="just"/>
            <a:endParaRPr lang="pt-BR" sz="1800" dirty="0" smtClean="0">
              <a:latin typeface="Corbel" panose="020B0503020204020204" pitchFamily="34" charset="0"/>
            </a:endParaRPr>
          </a:p>
          <a:p>
            <a:pPr algn="just"/>
            <a:endParaRPr lang="pt-BR" sz="1800" dirty="0" smtClean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3" name="Subtítulo 2"/>
          <p:cNvSpPr txBox="1">
            <a:spLocks/>
          </p:cNvSpPr>
          <p:nvPr/>
        </p:nvSpPr>
        <p:spPr>
          <a:xfrm>
            <a:off x="210670" y="153054"/>
            <a:ext cx="10058400" cy="718333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 2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8961120" y="365760"/>
            <a:ext cx="1086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15 min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247" y="3388893"/>
            <a:ext cx="3302000" cy="104304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247" y="2530419"/>
            <a:ext cx="9880601" cy="53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39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180" y="2687114"/>
            <a:ext cx="7562850" cy="3248025"/>
          </a:xfrm>
          <a:prstGeom prst="rect">
            <a:avLst/>
          </a:prstGeom>
        </p:spPr>
      </p:pic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125070" y="1235337"/>
            <a:ext cx="9144000" cy="2109787"/>
          </a:xfrm>
        </p:spPr>
        <p:txBody>
          <a:bodyPr>
            <a:noAutofit/>
          </a:bodyPr>
          <a:lstStyle/>
          <a:p>
            <a:r>
              <a:rPr lang="pt-BR" sz="2000" dirty="0" smtClean="0"/>
              <a:t>Formate a Tabela do Exercício 3 anterior </a:t>
            </a:r>
            <a:r>
              <a:rPr lang="pt-BR" sz="2000" dirty="0"/>
              <a:t>(tabuada) </a:t>
            </a:r>
            <a:r>
              <a:rPr lang="pt-BR" sz="2000" dirty="0" smtClean="0"/>
              <a:t> para ficar igual à figura abaixo:</a:t>
            </a:r>
          </a:p>
          <a:p>
            <a:endParaRPr lang="pt-BR" sz="2000" dirty="0"/>
          </a:p>
          <a:p>
            <a:endParaRPr lang="pt-BR" sz="2000" dirty="0"/>
          </a:p>
        </p:txBody>
      </p:sp>
      <p:sp>
        <p:nvSpPr>
          <p:cNvPr id="4" name="Subtítulo 1"/>
          <p:cNvSpPr txBox="1">
            <a:spLocks/>
          </p:cNvSpPr>
          <p:nvPr/>
        </p:nvSpPr>
        <p:spPr>
          <a:xfrm>
            <a:off x="1450490" y="613204"/>
            <a:ext cx="9144000" cy="1280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7" name="Texto Explicativo Retangular com Cantos Arredondados 6"/>
          <p:cNvSpPr/>
          <p:nvPr/>
        </p:nvSpPr>
        <p:spPr>
          <a:xfrm>
            <a:off x="9559121" y="3053629"/>
            <a:ext cx="1787451" cy="408791"/>
          </a:xfrm>
          <a:prstGeom prst="wedgeRoundRectCallout">
            <a:avLst>
              <a:gd name="adj1" fmla="val -58657"/>
              <a:gd name="adj2" fmla="val -19079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</a:rPr>
              <a:t>Mesclado, Preenchimento Azul, Fonte  </a:t>
            </a:r>
            <a:r>
              <a:rPr lang="pt-BR" sz="1000" dirty="0" err="1" smtClean="0">
                <a:solidFill>
                  <a:schemeClr val="tx1"/>
                </a:solidFill>
              </a:rPr>
              <a:t>Algerian</a:t>
            </a:r>
            <a:r>
              <a:rPr lang="pt-BR" sz="1000" dirty="0" smtClean="0">
                <a:solidFill>
                  <a:schemeClr val="tx1"/>
                </a:solidFill>
              </a:rPr>
              <a:t> 12, Negrito</a:t>
            </a:r>
            <a:endParaRPr lang="pt-BR" sz="1000" dirty="0">
              <a:solidFill>
                <a:schemeClr val="tx1"/>
              </a:solidFill>
            </a:endParaRPr>
          </a:p>
        </p:txBody>
      </p:sp>
      <p:sp>
        <p:nvSpPr>
          <p:cNvPr id="9" name="Texto Explicativo Retangular com Cantos Arredondados 8"/>
          <p:cNvSpPr/>
          <p:nvPr/>
        </p:nvSpPr>
        <p:spPr>
          <a:xfrm>
            <a:off x="3508786" y="5935139"/>
            <a:ext cx="2257313" cy="637783"/>
          </a:xfrm>
          <a:prstGeom prst="wedgeRoundRectCallout">
            <a:avLst>
              <a:gd name="adj1" fmla="val -77916"/>
              <a:gd name="adj2" fmla="val -108553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</a:rPr>
              <a:t>Formatação de estilo de Bordas vermelha, Largura da Coluna = 5 ,  Alinhamento Centralizado</a:t>
            </a:r>
            <a:endParaRPr lang="pt-BR" sz="1000" dirty="0">
              <a:solidFill>
                <a:schemeClr val="tx1"/>
              </a:solidFill>
            </a:endParaRPr>
          </a:p>
        </p:txBody>
      </p:sp>
      <p:sp>
        <p:nvSpPr>
          <p:cNvPr id="10" name="Texto Explicativo Retangular com Cantos Arredondados 9"/>
          <p:cNvSpPr/>
          <p:nvPr/>
        </p:nvSpPr>
        <p:spPr>
          <a:xfrm>
            <a:off x="9317915" y="5953572"/>
            <a:ext cx="1787451" cy="408791"/>
          </a:xfrm>
          <a:prstGeom prst="wedgeRoundRectCallout">
            <a:avLst>
              <a:gd name="adj1" fmla="val -23751"/>
              <a:gd name="adj2" fmla="val -42764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</a:rPr>
              <a:t>Linhas de Grades Ocultadas (Menu Exibir)</a:t>
            </a:r>
            <a:endParaRPr lang="pt-BR" sz="1000" dirty="0">
              <a:solidFill>
                <a:schemeClr val="tx1"/>
              </a:solidFill>
            </a:endParaRPr>
          </a:p>
        </p:txBody>
      </p:sp>
      <p:sp>
        <p:nvSpPr>
          <p:cNvPr id="11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 3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8875059" y="344245"/>
            <a:ext cx="1065007" cy="37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15 Min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2080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Estrutura do Curso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385047" y="1492624"/>
            <a:ext cx="554018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u="sng" dirty="0" smtClean="0">
                <a:latin typeface="Corbel" panose="020B0503020204020204" pitchFamily="34" charset="0"/>
              </a:rPr>
              <a:t>Aula 1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História do Excel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Abrir </a:t>
            </a:r>
            <a:r>
              <a:rPr lang="pt-BR" sz="2400" dirty="0">
                <a:latin typeface="Corbel" panose="020B0503020204020204" pitchFamily="34" charset="0"/>
              </a:rPr>
              <a:t>Excel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Área </a:t>
            </a:r>
            <a:r>
              <a:rPr lang="pt-BR" sz="2400" dirty="0">
                <a:latin typeface="Corbel" panose="020B0503020204020204" pitchFamily="34" charset="0"/>
              </a:rPr>
              <a:t>de trabalho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Salvar </a:t>
            </a:r>
            <a:r>
              <a:rPr lang="pt-BR" sz="2400" dirty="0">
                <a:latin typeface="Corbel" panose="020B0503020204020204" pitchFamily="34" charset="0"/>
              </a:rPr>
              <a:t>arquivo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Tipos de arquivo e </a:t>
            </a:r>
            <a:r>
              <a:rPr lang="pt-BR" sz="2400" dirty="0" smtClean="0">
                <a:latin typeface="Corbel" panose="020B0503020204020204" pitchFamily="34" charset="0"/>
              </a:rPr>
              <a:t>usos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Manipulação  e Formatação de dados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Criação e manipulação de Fórmulas</a:t>
            </a:r>
          </a:p>
          <a:p>
            <a:pPr>
              <a:lnSpc>
                <a:spcPct val="150000"/>
              </a:lnSpc>
            </a:pPr>
            <a:endParaRPr lang="pt-BR" sz="24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3732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Estrutura do Curso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385047" y="1492624"/>
            <a:ext cx="554018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u="sng" dirty="0" smtClean="0">
                <a:latin typeface="Corbel" panose="020B0503020204020204" pitchFamily="34" charset="0"/>
              </a:rPr>
              <a:t>Aula 2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Manipulação de Planilhas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Trabalhar com diversos arquivos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Formulas 2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Trabalhar com Listas e intervalos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Classificação e filtros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Formatação 2</a:t>
            </a:r>
          </a:p>
          <a:p>
            <a:pPr>
              <a:lnSpc>
                <a:spcPct val="150000"/>
              </a:lnSpc>
            </a:pPr>
            <a:endParaRPr lang="pt-BR" sz="2400" dirty="0" smtClean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24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50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Estrutura do Curso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385047" y="1492624"/>
            <a:ext cx="554018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u="sng" dirty="0" smtClean="0">
                <a:latin typeface="Corbel" panose="020B0503020204020204" pitchFamily="34" charset="0"/>
              </a:rPr>
              <a:t>Aula 3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Manipulação de banco de dados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Trabalhar com listas complexas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Formulas 3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Classificação e filtro avançados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Trabalhar com Listas e intervalos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Formatação Condicional</a:t>
            </a:r>
          </a:p>
          <a:p>
            <a:pPr>
              <a:lnSpc>
                <a:spcPct val="150000"/>
              </a:lnSpc>
            </a:pPr>
            <a:endParaRPr lang="pt-BR" sz="2400" dirty="0" smtClean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24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27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Estrutura do Curso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385047" y="1492624"/>
            <a:ext cx="554018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u="sng" dirty="0" smtClean="0">
                <a:latin typeface="Corbel" panose="020B0503020204020204" pitchFamily="34" charset="0"/>
              </a:rPr>
              <a:t>Aula 4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Outros tipos de importação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Gráficos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Impressão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Proteção de Arquivo</a:t>
            </a:r>
          </a:p>
          <a:p>
            <a:pPr>
              <a:lnSpc>
                <a:spcPct val="150000"/>
              </a:lnSpc>
            </a:pPr>
            <a:endParaRPr lang="pt-BR" sz="2400" dirty="0" smtClean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24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779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Estrutura do Curso – Estágios do Ciclo de Aprendizagem PNL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graphicFrame>
        <p:nvGraphicFramePr>
          <p:cNvPr id="4" name="Diagrama 3"/>
          <p:cNvGraphicFramePr/>
          <p:nvPr>
            <p:extLst/>
          </p:nvPr>
        </p:nvGraphicFramePr>
        <p:xfrm>
          <a:off x="2914127" y="1667435"/>
          <a:ext cx="5799567" cy="37436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Seta para a Direita 6"/>
          <p:cNvSpPr/>
          <p:nvPr/>
        </p:nvSpPr>
        <p:spPr>
          <a:xfrm>
            <a:off x="2581837" y="5755341"/>
            <a:ext cx="6831105" cy="279699"/>
          </a:xfrm>
          <a:prstGeom prst="rightArrow">
            <a:avLst>
              <a:gd name="adj1" fmla="val 50000"/>
              <a:gd name="adj2" fmla="val 165384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 para Cima 8"/>
          <p:cNvSpPr/>
          <p:nvPr/>
        </p:nvSpPr>
        <p:spPr>
          <a:xfrm>
            <a:off x="2495773" y="978946"/>
            <a:ext cx="301214" cy="4970033"/>
          </a:xfrm>
          <a:prstGeom prst="upArrow">
            <a:avLst>
              <a:gd name="adj1" fmla="val 50000"/>
              <a:gd name="adj2" fmla="val 167857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7207623" y="6035040"/>
            <a:ext cx="1882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Consciência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496045" y="1482769"/>
            <a:ext cx="1882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Competência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3963294" y="5016677"/>
            <a:ext cx="441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1º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7472085" y="5041764"/>
            <a:ext cx="441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  <a:r>
              <a:rPr lang="pt-BR" dirty="0" smtClean="0"/>
              <a:t>º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7455948" y="2285038"/>
            <a:ext cx="441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3º</a:t>
            </a:r>
            <a:endParaRPr lang="pt-BR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3910403" y="2285038"/>
            <a:ext cx="441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4</a:t>
            </a:r>
            <a:r>
              <a:rPr lang="pt-BR" dirty="0" smtClean="0"/>
              <a:t>º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7349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Vamos combinar o Jogo?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395804" y="1296054"/>
            <a:ext cx="752228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pt-BR" dirty="0" smtClean="0">
                <a:latin typeface="Corbel" panose="020B0503020204020204" pitchFamily="34" charset="0"/>
              </a:rPr>
              <a:t>Celular &gt; OK, atender fora do local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pt-BR" dirty="0" smtClean="0">
                <a:latin typeface="Corbel" panose="020B0503020204020204" pitchFamily="34" charset="0"/>
              </a:rPr>
              <a:t>Intervalo 10 minutos todos juntos?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pt-BR" dirty="0" smtClean="0">
                <a:latin typeface="Corbel" panose="020B0503020204020204" pitchFamily="34" charset="0"/>
              </a:rPr>
              <a:t>Alunos adiantados: Desafio !! Dominar os Atalhos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pt-BR" dirty="0" smtClean="0">
                <a:latin typeface="Corbel" panose="020B0503020204020204" pitchFamily="34" charset="0"/>
              </a:rPr>
              <a:t>Tempo para Exercício, ~30:  mas negociável</a:t>
            </a:r>
          </a:p>
          <a:p>
            <a:pPr>
              <a:lnSpc>
                <a:spcPct val="150000"/>
              </a:lnSpc>
            </a:pPr>
            <a:endParaRPr lang="pt-BR" sz="2400" dirty="0" smtClean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Lembrem-se: CURSO PARA INICIANTES DE EXCEL.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latin typeface="Corbel" panose="020B0503020204020204" pitchFamily="34" charset="0"/>
              </a:rPr>
              <a:t>TEM QUE TER DÚVIDAS !!!</a:t>
            </a:r>
          </a:p>
          <a:p>
            <a:pPr>
              <a:lnSpc>
                <a:spcPct val="150000"/>
              </a:lnSpc>
            </a:pPr>
            <a:endParaRPr lang="pt-BR" sz="24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32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3736</TotalTime>
  <Words>1959</Words>
  <Application>Microsoft Office PowerPoint</Application>
  <PresentationFormat>Widescreen</PresentationFormat>
  <Paragraphs>292</Paragraphs>
  <Slides>32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Corbel</vt:lpstr>
      <vt:lpstr>Wingdings</vt:lpstr>
      <vt:lpstr>Tema do Office</vt:lpstr>
      <vt:lpstr>Slide do think-cell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win10-2</dc:creator>
  <cp:lastModifiedBy>win10-2</cp:lastModifiedBy>
  <cp:revision>253</cp:revision>
  <dcterms:created xsi:type="dcterms:W3CDTF">2018-08-19T15:50:37Z</dcterms:created>
  <dcterms:modified xsi:type="dcterms:W3CDTF">2018-10-28T23:43:01Z</dcterms:modified>
</cp:coreProperties>
</file>