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345" r:id="rId3"/>
    <p:sldId id="346" r:id="rId4"/>
    <p:sldId id="338" r:id="rId5"/>
    <p:sldId id="349" r:id="rId6"/>
    <p:sldId id="334" r:id="rId7"/>
    <p:sldId id="336" r:id="rId8"/>
    <p:sldId id="337" r:id="rId9"/>
    <p:sldId id="309" r:id="rId10"/>
    <p:sldId id="350" r:id="rId11"/>
    <p:sldId id="341" r:id="rId12"/>
    <p:sldId id="351" r:id="rId13"/>
    <p:sldId id="354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EE758-9CAE-433F-B796-16C56E17460B}" type="datetimeFigureOut">
              <a:rPr lang="pt-BR" smtClean="0"/>
              <a:t>09/12/2018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2C4C5-1158-490A-9332-6389B47AE8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69791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A46B2-73EF-4C4A-BBF3-1FCF65D31F9F}" type="datetimeFigureOut">
              <a:rPr lang="pt-BR" smtClean="0"/>
              <a:t>09/12/2018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A7A52-FCED-426C-9B9D-7E8CBE395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9455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99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 para a direita 7"/>
          <p:cNvSpPr/>
          <p:nvPr userDrawn="1"/>
        </p:nvSpPr>
        <p:spPr>
          <a:xfrm>
            <a:off x="177834" y="738462"/>
            <a:ext cx="8152620" cy="135597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22000">
                <a:srgbClr val="FFC000"/>
              </a:gs>
              <a:gs pos="47000">
                <a:schemeClr val="accent6">
                  <a:lumMod val="75000"/>
                </a:schemeClr>
              </a:gs>
              <a:gs pos="76000">
                <a:schemeClr val="tx2"/>
              </a:gs>
              <a:gs pos="96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149745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theme" Target="../theme/them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1.xml"/><Relationship Id="rId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" name="Slide do think-cell" r:id="rId6" imgW="270" imgH="270" progId="TCLayout.ActiveDocument.1">
                  <p:embed/>
                </p:oleObj>
              </mc:Choice>
              <mc:Fallback>
                <p:oleObj name="Slide do think-cell" r:id="rId6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Elipse 5"/>
          <p:cNvSpPr/>
          <p:nvPr userDrawn="1"/>
        </p:nvSpPr>
        <p:spPr>
          <a:xfrm>
            <a:off x="0" y="2864225"/>
            <a:ext cx="5295118" cy="39937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84"/>
            <a:ext cx="12192000" cy="6864684"/>
          </a:xfrm>
          <a:prstGeom prst="rect">
            <a:avLst/>
          </a:prstGeom>
        </p:spPr>
      </p:pic>
      <p:sp>
        <p:nvSpPr>
          <p:cNvPr id="4" name="CaixaDeTexto 3"/>
          <p:cNvSpPr txBox="1"/>
          <p:nvPr userDrawn="1"/>
        </p:nvSpPr>
        <p:spPr>
          <a:xfrm>
            <a:off x="11535783" y="6390064"/>
            <a:ext cx="65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80AB637-1C0F-4371-922F-48F93A073F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52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pt-BR" sz="3200" b="1" kern="1200" dirty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649506" y="2412160"/>
            <a:ext cx="10058400" cy="11430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CURSO DE EXCEL </a:t>
            </a: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Intermediario</a:t>
            </a: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.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AULA 1 de </a:t>
            </a: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3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algn="ctr"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941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CRIAR LISTA PERSONALIZADA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59484" y="1257578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Uma lista personalizada permite todos os benefícios que já vimos sobre a facilidade com alça de preenchimento e classificação similar ao comportamento com dias da semana e meses do ano ou números sequencias.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Para criar sua lista personalizadas, selecione a lista personalizada desejada e vá no caminho: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Guia Arquivos, Menu Opções, Menu Avançado, Espaço Geral, Editar Lista Personalizada, Selecionar lista e clicar em Importar.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752933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- 5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Uma Empresa em Dificuldades financeira precisa priorizar seus pagamentos.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O Banco de dados a pagar está contido no arquivo </a:t>
            </a:r>
            <a:r>
              <a:rPr lang="pt-BR" sz="1800" b="1" u="sng" dirty="0"/>
              <a:t>Priorização de Pagamentos</a:t>
            </a:r>
            <a:r>
              <a:rPr lang="pt-BR" sz="1800" dirty="0"/>
              <a:t>. 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A empresa possui apenas 400 MIL REAIS  em caixa para realizar os pagamentos. Através das diretrizes de prioridades, separe todos os boletos que precisam ser pagos em um arquivo apartado.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DESAFIO: tente maximizar a quantidade de Notas/Registro que serão pagos: ou seja, 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 - Pago poucas notas de alto valor ou muitas de pouco valor?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Dica: Formulas de Texto, </a:t>
            </a:r>
            <a:r>
              <a:rPr lang="pt-BR" sz="1800" dirty="0" err="1"/>
              <a:t>Procv</a:t>
            </a:r>
            <a:r>
              <a:rPr lang="pt-BR" sz="1800" dirty="0"/>
              <a:t>, Classificação, soma, lista personalizada.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310186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FUNÇÃO SE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301416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Instruções SE possibilitam que você faça comparações lógicas entre condições. Uma instrução SE geralmente diz o seguinte: se uma condição é verdadeira, faça tal coisa; caso contrário, faça outra coisa. As fórmulas podem retornar texto, valores ou ainda mais cálculos.</a:t>
            </a: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EX:</a:t>
            </a: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Se minha nota é maior do que a Nota de corte, passei de ano, senão fico de recuperação.</a:t>
            </a: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Na formula ficará:</a:t>
            </a: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71" y="4927954"/>
            <a:ext cx="9531051" cy="9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44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- 5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Arquivo “</a:t>
            </a:r>
            <a:r>
              <a:rPr lang="pt-BR" sz="1800" dirty="0" err="1"/>
              <a:t>exercicios</a:t>
            </a:r>
            <a:r>
              <a:rPr lang="pt-BR" sz="1800" dirty="0"/>
              <a:t> se”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59583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930546"/>
            <a:ext cx="9144000" cy="57014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Abrir </a:t>
            </a:r>
            <a:r>
              <a:rPr lang="pt-BR" sz="2000" dirty="0" err="1">
                <a:solidFill>
                  <a:schemeClr val="bg1">
                    <a:lumMod val="65000"/>
                  </a:schemeClr>
                </a:solidFill>
              </a:rPr>
              <a:t>Txt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Texto para colunas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Subtotal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Filtro</a:t>
            </a:r>
          </a:p>
          <a:p>
            <a:pPr>
              <a:lnSpc>
                <a:spcPct val="150000"/>
              </a:lnSpc>
            </a:pPr>
            <a:r>
              <a:rPr lang="pt-BR" sz="2000" dirty="0" err="1">
                <a:solidFill>
                  <a:schemeClr val="bg1">
                    <a:lumMod val="65000"/>
                  </a:schemeClr>
                </a:solidFill>
              </a:rPr>
              <a:t>Procv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/>
              <a:t>Fórmulas de Banco de </a:t>
            </a:r>
            <a:r>
              <a:rPr lang="pt-BR" sz="2000" dirty="0" err="1"/>
              <a:t>Dados:Somase</a:t>
            </a:r>
            <a:r>
              <a:rPr lang="pt-BR" sz="2000" dirty="0"/>
              <a:t>, Cont.se, </a:t>
            </a:r>
            <a:r>
              <a:rPr lang="pt-BR" sz="2000" dirty="0" err="1"/>
              <a:t>médiase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/>
              <a:t>Fórmulas de Texto: Concatenar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Gráficos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Formatação de Gráficos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5924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7749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</p:txBody>
      </p:sp>
    </p:spTree>
    <p:extLst>
      <p:ext uri="{BB962C8B-B14F-4D97-AF65-F5344CB8AC3E}">
        <p14:creationId xmlns:p14="http://schemas.microsoft.com/office/powerpoint/2010/main" val="414847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929205" y="1156518"/>
            <a:ext cx="9144000" cy="57014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Abrir Arquivo DRE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5924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7749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RELEMBRAR GRAFICO</a:t>
            </a:r>
          </a:p>
        </p:txBody>
      </p:sp>
    </p:spTree>
    <p:extLst>
      <p:ext uri="{BB962C8B-B14F-4D97-AF65-F5344CB8AC3E}">
        <p14:creationId xmlns:p14="http://schemas.microsoft.com/office/powerpoint/2010/main" val="269702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Elementos Gráficos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Cálculo da Equação da Reta diz qual a  TENDENCIA do comportamento dos dados: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Relembrando conceito matemático do Ginásio!!: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	- Equação da reta: Ao obter dois pontos, é possível calcular qualquer ponto no Gráfico inclusive estimar um ponto qualquer na reta (projeção).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Adicionar linha de tendência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Selecionar categoria a estimar, botão direito, adicionar tendência.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Você pode ainda selecionar o tipo de equação : Linear, Exponencial, Potenciação, etc... inclusive fazer uma projeção futura.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3134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FUNÇÕES DE TEXTO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1690018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Permitem extrair e combinar textos  que estão dentro das células ao invés de texto separados em cada coluna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DIREITA =  retorna x caracteres a contar desde </a:t>
            </a:r>
            <a:r>
              <a:rPr lang="pt-BR" sz="1800" b="1" dirty="0"/>
              <a:t>o primeiro </a:t>
            </a:r>
            <a:r>
              <a:rPr lang="pt-BR" sz="1800" dirty="0" err="1"/>
              <a:t>caracter</a:t>
            </a:r>
            <a:r>
              <a:rPr lang="pt-BR" sz="1800" dirty="0"/>
              <a:t> (sentido esquerda&gt;direita)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ESQUERDA = retorna x caracteres a contar desde </a:t>
            </a:r>
            <a:r>
              <a:rPr lang="pt-BR" sz="1800" b="1" dirty="0"/>
              <a:t>o primeiro </a:t>
            </a:r>
            <a:r>
              <a:rPr lang="pt-BR" sz="1800" dirty="0" err="1"/>
              <a:t>caracter</a:t>
            </a:r>
            <a:r>
              <a:rPr lang="pt-BR" sz="1800" dirty="0"/>
              <a:t> (sentido esquerda&gt;direita)</a:t>
            </a:r>
          </a:p>
          <a:p>
            <a:pPr marL="0" indent="0">
              <a:buNone/>
            </a:pPr>
            <a:r>
              <a:rPr lang="pt-BR" sz="1800" dirty="0"/>
              <a:t>EXT.TEXTO = retorna x caracteres a partir de qualquer posição que eu informar (sentido direita esquerda).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7040824" y="4173967"/>
            <a:ext cx="439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Extrai 7 caracteres começando pela direita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13624"/>
            <a:ext cx="7040824" cy="184626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040824" y="4543299"/>
            <a:ext cx="439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Extrai 4 caracteres começando pela esquerda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7040824" y="4928788"/>
            <a:ext cx="482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partir da 6ª posição Extrai 8 caracteres</a:t>
            </a:r>
          </a:p>
        </p:txBody>
      </p:sp>
    </p:spTree>
    <p:extLst>
      <p:ext uri="{BB962C8B-B14F-4D97-AF65-F5344CB8AC3E}">
        <p14:creationId xmlns:p14="http://schemas.microsoft.com/office/powerpoint/2010/main" val="374098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REMOVER DUPLICADOS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703729" y="103166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Comando do Excel para remover automaticamente registros duplicados.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Pode ser usado para uma única coluna quanto colunas combinadas.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Caminhos 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Guia dados &gt; Grupo Ferramenta de dados&gt; Comando Remover duplicatas.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Você pode selecionar uma única coluna ou intervalo inteiro.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9" y="3505648"/>
            <a:ext cx="3298567" cy="164306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919" y="3482374"/>
            <a:ext cx="3345292" cy="1666334"/>
          </a:xfrm>
          <a:prstGeom prst="rect">
            <a:avLst/>
          </a:prstGeom>
        </p:spPr>
      </p:pic>
      <p:sp>
        <p:nvSpPr>
          <p:cNvPr id="5" name="Seta para Baixo 4"/>
          <p:cNvSpPr/>
          <p:nvPr/>
        </p:nvSpPr>
        <p:spPr>
          <a:xfrm>
            <a:off x="1914861" y="5202498"/>
            <a:ext cx="720763" cy="402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>
            <a:off x="7510630" y="5202498"/>
            <a:ext cx="720763" cy="402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161826" y="5852160"/>
            <a:ext cx="2990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Traz 1 única linha para cada estado (estado não repete)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556491" y="5838521"/>
            <a:ext cx="5825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Trás 1 única linha para cada estado combinado com a cidade (estado ou cidade podem repetir individualmente, mas a combinação de ambos não repete)</a:t>
            </a:r>
          </a:p>
        </p:txBody>
      </p:sp>
    </p:spTree>
    <p:extLst>
      <p:ext uri="{BB962C8B-B14F-4D97-AF65-F5344CB8AC3E}">
        <p14:creationId xmlns:p14="http://schemas.microsoft.com/office/powerpoint/2010/main" val="846546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- 3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Retorne no arquivo de VENDAS (exercício anterior) e usando o soma.se e cont.se calcule o total de vendas e contagem de vendas para cada: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categoria,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Vendedores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e fabricantes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Produto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Cidade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Calcule o preço médio de cada um dos itens acima (total de vendas dividido pela contagem de registros).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Faça Gráfico de Pizza para saber qual fatia pertence a cada ESTADO. Insira  </a:t>
            </a:r>
            <a:r>
              <a:rPr lang="pt-BR" sz="1800" dirty="0" err="1"/>
              <a:t>Rotulos</a:t>
            </a:r>
            <a:r>
              <a:rPr lang="pt-BR" sz="1800" dirty="0"/>
              <a:t> de valores </a:t>
            </a:r>
          </a:p>
          <a:p>
            <a:pPr marL="0" indent="0">
              <a:buFont typeface="Arial" charset="0"/>
              <a:buNone/>
            </a:pPr>
            <a:r>
              <a:rPr lang="pt-BR" sz="1800" dirty="0" err="1"/>
              <a:t>Grafico</a:t>
            </a:r>
            <a:r>
              <a:rPr lang="pt-BR" sz="1800" dirty="0"/>
              <a:t> DE COLUNAS para Comparar ENTRE VENDEDORES insira rótulos com valores</a:t>
            </a:r>
          </a:p>
          <a:p>
            <a:pPr marL="0" indent="0">
              <a:buFont typeface="Arial" charset="0"/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err="1" smtClean="0">
                <a:latin typeface="Corbel" panose="020B0503020204020204" pitchFamily="34" charset="0"/>
              </a:rPr>
              <a:t>Dica:PROCV,Texto</a:t>
            </a:r>
            <a:r>
              <a:rPr lang="pt-BR" sz="1800" dirty="0" smtClean="0">
                <a:latin typeface="Corbel" panose="020B0503020204020204" pitchFamily="34" charset="0"/>
              </a:rPr>
              <a:t> </a:t>
            </a:r>
            <a:r>
              <a:rPr lang="pt-BR" sz="1800" dirty="0">
                <a:latin typeface="Corbel" panose="020B0503020204020204" pitchFamily="34" charset="0"/>
              </a:rPr>
              <a:t>para Coluna, FILTRO, Classificação, formula banco de dados (SOMASE, CONT.SE, MÉDIASE) </a:t>
            </a:r>
            <a:r>
              <a:rPr lang="pt-BR" sz="1800" dirty="0" err="1">
                <a:latin typeface="Corbel" panose="020B0503020204020204" pitchFamily="34" charset="0"/>
              </a:rPr>
              <a:t>Graficos</a:t>
            </a:r>
            <a:r>
              <a:rPr lang="pt-BR" sz="1800" dirty="0">
                <a:latin typeface="Corbel" panose="020B0503020204020204" pitchFamily="34" charset="0"/>
              </a:rPr>
              <a:t> , Remover Duplicados, colar especial valores.</a:t>
            </a: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143110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– 3 continuação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/>
              <a:t>Utilize o relatório de Vendas para mostrar graficamente durante todos o período, 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1) Como é representado graficamente as vendas por Fornecedor ( represente com gráfico de barra).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	Quem vendeu mais /  Quem vendeu Menos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2) Mostre graficamente a participação de cada vendedor no total de vendas.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	Quem vendeu mais / Quem vendeu Menos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718216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- 4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327211" y="98863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>
                <a:latin typeface="Corbel" panose="020B0503020204020204" pitchFamily="34" charset="0"/>
              </a:rPr>
              <a:t>Você recebeu uma base de dados sobre as despesas da Empresa em </a:t>
            </a:r>
            <a:r>
              <a:rPr lang="pt-BR" sz="1800" dirty="0" err="1">
                <a:latin typeface="Corbel" panose="020B0503020204020204" pitchFamily="34" charset="0"/>
              </a:rPr>
              <a:t>txt</a:t>
            </a:r>
            <a:r>
              <a:rPr lang="pt-BR" sz="1800" dirty="0">
                <a:latin typeface="Corbel" panose="020B0503020204020204" pitchFamily="34" charset="0"/>
              </a:rPr>
              <a:t> extraída do sistema ERP de um relatório da contabilidade que não possui campos de descrição do Diretor responsável (</a:t>
            </a:r>
            <a:r>
              <a:rPr lang="pt-BR" sz="1800" dirty="0">
                <a:highlight>
                  <a:srgbClr val="FFFF00"/>
                </a:highlight>
                <a:latin typeface="Corbel" panose="020B0503020204020204" pitchFamily="34" charset="0"/>
              </a:rPr>
              <a:t>arquivo Fornecedores.txt</a:t>
            </a:r>
            <a:r>
              <a:rPr lang="pt-BR" sz="1800" dirty="0">
                <a:latin typeface="Corbel" panose="020B0503020204020204" pitchFamily="34" charset="0"/>
              </a:rPr>
              <a:t>). </a:t>
            </a:r>
          </a:p>
          <a:p>
            <a:pPr marL="0" indent="0">
              <a:buNone/>
            </a:pPr>
            <a:r>
              <a:rPr lang="pt-BR" sz="1800" dirty="0">
                <a:latin typeface="Corbel" panose="020B0503020204020204" pitchFamily="34" charset="0"/>
              </a:rPr>
              <a:t>Cada linha/registro  representa uma nota de pagamento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Corbel" panose="020B0503020204020204" pitchFamily="34" charset="0"/>
              </a:rPr>
              <a:t>Cruze este banco de dados com o cadastro de outro sistema (</a:t>
            </a:r>
            <a:r>
              <a:rPr lang="pt-BR" sz="1800" dirty="0">
                <a:highlight>
                  <a:srgbClr val="FFFF00"/>
                </a:highlight>
                <a:latin typeface="Corbel" panose="020B0503020204020204" pitchFamily="34" charset="0"/>
              </a:rPr>
              <a:t>De para </a:t>
            </a:r>
            <a:r>
              <a:rPr lang="pt-BR" sz="1800" dirty="0" err="1">
                <a:highlight>
                  <a:srgbClr val="FFFF00"/>
                </a:highlight>
                <a:latin typeface="Corbel" panose="020B0503020204020204" pitchFamily="34" charset="0"/>
              </a:rPr>
              <a:t>CCusto</a:t>
            </a:r>
            <a:r>
              <a:rPr lang="pt-BR" sz="1800" dirty="0">
                <a:highlight>
                  <a:srgbClr val="FFFF00"/>
                </a:highlight>
                <a:latin typeface="Corbel" panose="020B0503020204020204" pitchFamily="34" charset="0"/>
              </a:rPr>
              <a:t> </a:t>
            </a:r>
            <a:r>
              <a:rPr lang="pt-BR" sz="1800" dirty="0">
                <a:latin typeface="Corbel" panose="020B0503020204020204" pitchFamily="34" charset="0"/>
              </a:rPr>
              <a:t>X Fornecedores.xlsx) e descubra: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Qual o valor gasto total da empresa com “MATERIAL IMPRESSO FÁBRICA”?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Qual o gasto total do Diretor Silvio?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b="1" dirty="0">
                <a:latin typeface="Corbel" panose="020B0503020204020204" pitchFamily="34" charset="0"/>
              </a:rPr>
              <a:t>Faça um relatório de Gasto total por Diretor (inclua diretores não identificados = vazio)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b="1" dirty="0">
                <a:latin typeface="Corbel" panose="020B0503020204020204" pitchFamily="34" charset="0"/>
              </a:rPr>
              <a:t>Faça um Gráfico de Colunas de Despesa por Diretor e Outro por DENOMINAÇÃO do Centro de Custo.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Corbel" panose="020B0503020204020204" pitchFamily="34" charset="0"/>
              </a:rPr>
              <a:t>Dica: Converter Todos os IDS para numero ,</a:t>
            </a:r>
            <a:r>
              <a:rPr lang="pt-BR" sz="1800" dirty="0" err="1">
                <a:latin typeface="Corbel" panose="020B0503020204020204" pitchFamily="34" charset="0"/>
              </a:rPr>
              <a:t>PROCV,Texto</a:t>
            </a:r>
            <a:r>
              <a:rPr lang="pt-BR" sz="1800" dirty="0">
                <a:latin typeface="Corbel" panose="020B0503020204020204" pitchFamily="34" charset="0"/>
              </a:rPr>
              <a:t> para Coluna, FILTRO, Classificação, formula banco de dados (SOMASE, CONT.SE, MÉDIASE) </a:t>
            </a:r>
            <a:r>
              <a:rPr lang="pt-BR" sz="1800" dirty="0" err="1">
                <a:latin typeface="Corbel" panose="020B0503020204020204" pitchFamily="34" charset="0"/>
              </a:rPr>
              <a:t>Graficos</a:t>
            </a:r>
            <a:r>
              <a:rPr lang="pt-BR" sz="1800" dirty="0">
                <a:latin typeface="Corbel" panose="020B0503020204020204" pitchFamily="34" charset="0"/>
              </a:rPr>
              <a:t> , </a:t>
            </a:r>
            <a:r>
              <a:rPr lang="pt-BR" sz="1800" dirty="0" smtClean="0">
                <a:latin typeface="Corbel" panose="020B0503020204020204" pitchFamily="34" charset="0"/>
              </a:rPr>
              <a:t>Remover Duplicados, colar especial valores.</a:t>
            </a: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9219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10190</TotalTime>
  <Words>811</Words>
  <Application>Microsoft Office PowerPoint</Application>
  <PresentationFormat>Widescreen</PresentationFormat>
  <Paragraphs>113</Paragraphs>
  <Slides>13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Corbel</vt:lpstr>
      <vt:lpstr>Segoe UI</vt:lpstr>
      <vt:lpstr>Tema do Office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win10-2</dc:creator>
  <cp:lastModifiedBy>win10-2</cp:lastModifiedBy>
  <cp:revision>408</cp:revision>
  <dcterms:created xsi:type="dcterms:W3CDTF">2018-08-19T15:50:37Z</dcterms:created>
  <dcterms:modified xsi:type="dcterms:W3CDTF">2018-12-10T01:45:29Z</dcterms:modified>
</cp:coreProperties>
</file>