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1"/>
  </p:notesMasterIdLst>
  <p:handoutMasterIdLst>
    <p:handoutMasterId r:id="rId82"/>
  </p:handoutMasterIdLst>
  <p:sldIdLst>
    <p:sldId id="256" r:id="rId2"/>
    <p:sldId id="299" r:id="rId3"/>
    <p:sldId id="311" r:id="rId4"/>
    <p:sldId id="313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307" r:id="rId17"/>
    <p:sldId id="272" r:id="rId18"/>
    <p:sldId id="286" r:id="rId19"/>
    <p:sldId id="285" r:id="rId20"/>
    <p:sldId id="282" r:id="rId21"/>
    <p:sldId id="314" r:id="rId22"/>
    <p:sldId id="283" r:id="rId23"/>
    <p:sldId id="296" r:id="rId24"/>
    <p:sldId id="306" r:id="rId25"/>
    <p:sldId id="317" r:id="rId26"/>
    <p:sldId id="304" r:id="rId27"/>
    <p:sldId id="276" r:id="rId28"/>
    <p:sldId id="284" r:id="rId29"/>
    <p:sldId id="275" r:id="rId30"/>
    <p:sldId id="316" r:id="rId31"/>
    <p:sldId id="295" r:id="rId32"/>
    <p:sldId id="315" r:id="rId33"/>
    <p:sldId id="318" r:id="rId34"/>
    <p:sldId id="297" r:id="rId35"/>
    <p:sldId id="293" r:id="rId36"/>
    <p:sldId id="294" r:id="rId37"/>
    <p:sldId id="271" r:id="rId38"/>
    <p:sldId id="274" r:id="rId39"/>
    <p:sldId id="321" r:id="rId40"/>
    <p:sldId id="280" r:id="rId41"/>
    <p:sldId id="279" r:id="rId42"/>
    <p:sldId id="292" r:id="rId43"/>
    <p:sldId id="291" r:id="rId44"/>
    <p:sldId id="310" r:id="rId45"/>
    <p:sldId id="325" r:id="rId46"/>
    <p:sldId id="329" r:id="rId47"/>
    <p:sldId id="308" r:id="rId48"/>
    <p:sldId id="328" r:id="rId49"/>
    <p:sldId id="322" r:id="rId50"/>
    <p:sldId id="326" r:id="rId51"/>
    <p:sldId id="330" r:id="rId52"/>
    <p:sldId id="331" r:id="rId53"/>
    <p:sldId id="332" r:id="rId54"/>
    <p:sldId id="324" r:id="rId55"/>
    <p:sldId id="335" r:id="rId56"/>
    <p:sldId id="327" r:id="rId57"/>
    <p:sldId id="343" r:id="rId58"/>
    <p:sldId id="344" r:id="rId59"/>
    <p:sldId id="345" r:id="rId60"/>
    <p:sldId id="346" r:id="rId61"/>
    <p:sldId id="338" r:id="rId62"/>
    <p:sldId id="349" r:id="rId63"/>
    <p:sldId id="334" r:id="rId64"/>
    <p:sldId id="336" r:id="rId65"/>
    <p:sldId id="337" r:id="rId66"/>
    <p:sldId id="309" r:id="rId67"/>
    <p:sldId id="350" r:id="rId68"/>
    <p:sldId id="341" r:id="rId69"/>
    <p:sldId id="351" r:id="rId70"/>
    <p:sldId id="370" r:id="rId71"/>
    <p:sldId id="357" r:id="rId72"/>
    <p:sldId id="358" r:id="rId73"/>
    <p:sldId id="354" r:id="rId74"/>
    <p:sldId id="353" r:id="rId75"/>
    <p:sldId id="359" r:id="rId76"/>
    <p:sldId id="361" r:id="rId77"/>
    <p:sldId id="367" r:id="rId78"/>
    <p:sldId id="368" r:id="rId79"/>
    <p:sldId id="369" r:id="rId8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BÁSICO A INTERMEDIARIO.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Gráficos.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1)Selecionar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Ao criar um gráfico você editar e alterar sua cor, formatação, inserir rotulo e mesmo alterar o tipo de gráfico (</a:t>
            </a:r>
            <a:r>
              <a:rPr lang="pt-BR" sz="1600" dirty="0" err="1"/>
              <a:t>Ex</a:t>
            </a:r>
            <a:r>
              <a:rPr lang="pt-BR" sz="1600" dirty="0"/>
              <a:t>: de </a:t>
            </a:r>
            <a:r>
              <a:rPr lang="pt-BR" sz="1600" dirty="0" err="1"/>
              <a:t>puizza</a:t>
            </a:r>
            <a:r>
              <a:rPr lang="pt-BR" sz="1600" dirty="0"/>
              <a:t> para Linha).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Selecionar o gráfico e clique com o botão direito do mouse.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Banco 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Fórmulas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Formatação de Gráficos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Abrir Arquivo DRE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selecionar o tipo de equação : Linear, Exponencial, Potenciação, etc... inclusive fazer uma projeção futura.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DIREITA = 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ESQUERDA =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7 caracteres começando pela direita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3624"/>
            <a:ext cx="7040824" cy="1846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4 caracteres começando pela esquerda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6ª posição Extrai 8 caracteres</a:t>
            </a:r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 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Gráfico de Pizza para saber qual fatia pertence a cada ESTADO. Insira  </a:t>
            </a:r>
            <a:r>
              <a:rPr lang="pt-BR" sz="1800" dirty="0" err="1"/>
              <a:t>Rotulos</a:t>
            </a:r>
            <a:r>
              <a:rPr lang="pt-BR" sz="1800" dirty="0"/>
              <a:t> de valores 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/>
              <a:t>Grafico</a:t>
            </a:r>
            <a:r>
              <a:rPr lang="pt-BR" sz="1800" dirty="0"/>
              <a:t> DE COLUNAS para Comparar ENTRE VENDEDORES insira rótulos com valores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3 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graficamente durante todos o período, 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 Como é representado graficamente as vendas por Fornecedor ( represente com gráfico de 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arquivo Fornecedores.txt</a:t>
            </a:r>
            <a:r>
              <a:rPr lang="pt-BR" sz="1800" dirty="0">
                <a:latin typeface="Corbel" panose="020B0503020204020204" pitchFamily="34" charset="0"/>
              </a:rPr>
              <a:t>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De para </a:t>
            </a:r>
            <a:r>
              <a:rPr lang="pt-BR" sz="1800" dirty="0" err="1">
                <a:highlight>
                  <a:srgbClr val="FFFF00"/>
                </a:highlight>
                <a:latin typeface="Corbel" panose="020B0503020204020204" pitchFamily="34" charset="0"/>
              </a:rPr>
              <a:t>CCusto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relatório de Gasto total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,</a:t>
            </a:r>
            <a:r>
              <a:rPr lang="pt-BR" sz="1800" dirty="0" err="1">
                <a:latin typeface="Corbel" panose="020B0503020204020204" pitchFamily="34" charset="0"/>
              </a:rPr>
              <a:t>PROCV,Texto</a:t>
            </a:r>
            <a:r>
              <a:rPr lang="pt-BR" sz="1800" dirty="0">
                <a:latin typeface="Corbel" panose="020B0503020204020204" pitchFamily="34" charset="0"/>
              </a:rPr>
              <a:t> 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Para criar sua lista personalizadas, selecione a lista personalizada desejada e vá no caminho: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está 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DESAFIO: tente maximizar a quantidade de Notas/Registro que serão pagos: ou seja,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 - Pago poucas notas de alto valor ou muitas de pouco valor?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Dica: Formulas de Texto, </a:t>
            </a:r>
            <a:r>
              <a:rPr lang="pt-BR" sz="1800" dirty="0" err="1"/>
              <a:t>Procv</a:t>
            </a:r>
            <a:r>
              <a:rPr lang="pt-BR" sz="1800" dirty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226833" y="1032734"/>
            <a:ext cx="1484555" cy="881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BÁSICO A INTERMEDIARIO.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6 – 15/12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727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Gráficos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Tendências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Fórmulas de Banco de Dados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Somase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, Cont.se,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médiase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Colar especial valores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Texto: </a:t>
            </a:r>
            <a:r>
              <a:rPr lang="pt-BR" sz="2000" dirty="0" smtClean="0"/>
              <a:t>Concatenar, Direita, Esquerda, </a:t>
            </a:r>
            <a:r>
              <a:rPr lang="pt-BR" sz="2000" dirty="0" err="1" smtClean="0"/>
              <a:t>Ext.Texto</a:t>
            </a:r>
            <a:r>
              <a:rPr lang="pt-BR" sz="2000" dirty="0"/>
              <a:t> </a:t>
            </a:r>
            <a:r>
              <a:rPr lang="pt-BR" sz="2000" dirty="0" smtClean="0"/>
              <a:t>= Meio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Eliminar Duplicatas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Personalizada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SE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088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 FUNÇÃO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741817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Uma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" y="5414062"/>
            <a:ext cx="9531051" cy="9349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0" y="2098157"/>
            <a:ext cx="5146941" cy="27396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57611" y="2382592"/>
            <a:ext cx="5749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Teste Logico=&gt; Onde afirmo a minha </a:t>
            </a:r>
            <a:r>
              <a:rPr lang="pt-BR" dirty="0" err="1" smtClean="0"/>
              <a:t>Hipotese</a:t>
            </a:r>
            <a:r>
              <a:rPr lang="pt-BR" dirty="0" smtClean="0"/>
              <a:t>: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Minha Nota É Maior do que a nota de Corte</a:t>
            </a:r>
          </a:p>
          <a:p>
            <a:endParaRPr lang="pt-BR" dirty="0"/>
          </a:p>
          <a:p>
            <a:r>
              <a:rPr lang="pt-BR" dirty="0" smtClean="0"/>
              <a:t>Se Verdadeiro: Ação caso minha hipótese seja verdadeira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Escrever ”Passei de Ano”</a:t>
            </a:r>
          </a:p>
          <a:p>
            <a:endParaRPr lang="pt-BR" dirty="0"/>
          </a:p>
          <a:p>
            <a:r>
              <a:rPr lang="pt-BR" dirty="0" smtClean="0"/>
              <a:t>Se falso: Ação caso minha </a:t>
            </a:r>
            <a:r>
              <a:rPr lang="pt-BR" dirty="0" err="1" smtClean="0"/>
              <a:t>hipotese</a:t>
            </a:r>
            <a:r>
              <a:rPr lang="pt-BR" dirty="0" smtClean="0"/>
              <a:t> seja falsa.</a:t>
            </a:r>
          </a:p>
          <a:p>
            <a:r>
              <a:rPr lang="pt-BR" dirty="0"/>
              <a:t>	</a:t>
            </a:r>
            <a:r>
              <a:rPr lang="pt-BR" dirty="0" smtClean="0"/>
              <a:t>EX: Escrever “Fico de recuperação”.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1 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“</a:t>
            </a:r>
            <a:r>
              <a:rPr lang="pt-BR" sz="1800" dirty="0" err="1"/>
              <a:t>exercicios</a:t>
            </a:r>
            <a:r>
              <a:rPr lang="pt-BR" sz="1800" dirty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95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2 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Tabela de Vendedores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Refaça o calculo de comissionamento de vendas de modo que seja possível simular rapidamente qual o gasto com comissão caso sejam alteradas as opções do tipo de comissionamento.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172128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3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Você </a:t>
            </a:r>
            <a:r>
              <a:rPr lang="pt-BR" sz="1800" dirty="0"/>
              <a:t>consegue refazer o </a:t>
            </a:r>
            <a:r>
              <a:rPr lang="pt-BR" sz="1800" dirty="0" smtClean="0"/>
              <a:t>Exercício anterior (calcular comissão) usando apenas </a:t>
            </a:r>
            <a:r>
              <a:rPr lang="pt-BR" sz="1800" dirty="0"/>
              <a:t>1 Coluna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Dica: faça separado e depois junte tudo em uma única formula usando SE.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Multiplicação, </a:t>
            </a:r>
            <a:r>
              <a:rPr lang="pt-BR" sz="1800" dirty="0" err="1" smtClean="0"/>
              <a:t>Procv</a:t>
            </a:r>
            <a:r>
              <a:rPr lang="pt-BR" sz="1800" dirty="0" smtClean="0"/>
              <a:t>, Se, ...auditor de formulas se </a:t>
            </a:r>
            <a:r>
              <a:rPr lang="pt-BR" sz="1800" dirty="0" err="1" smtClean="0"/>
              <a:t>necessario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66603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4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o Total de IMPOSTO a pagar.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intervalos nomeados para poder refazer cálculos sem alterar as formulas já feitas (manutenção somente na tabela de Imposto).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Estado de Espirito SANTO possui ICMS de 17% e PIS/COFINS de 9,25%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065196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5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TOTAIS DE VENDA e QTD de NF`S(registros) por: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UF x </a:t>
            </a:r>
            <a:r>
              <a:rPr lang="pt-BR" sz="1800" u="sng" dirty="0" smtClean="0"/>
              <a:t>SEGMENTO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VENDEDOR x </a:t>
            </a:r>
            <a:r>
              <a:rPr lang="pt-BR" sz="1800" u="sng" dirty="0" smtClean="0"/>
              <a:t>PERÍODO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SEGMENTO x UF x </a:t>
            </a:r>
            <a:r>
              <a:rPr lang="pt-BR" sz="1800" u="sng" dirty="0"/>
              <a:t>CATEGORIA</a:t>
            </a:r>
            <a:r>
              <a:rPr lang="pt-BR" sz="1800" dirty="0"/>
              <a:t> 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O que esta sublinhado insira como COLUNA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Depois faça um relatório que demonstre a participação% nas mesmas visões: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UF x SEGMENTO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EVOLUÇÃO DE VENDEDOR POR PERIODO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CATEGORIA x SEGMENTO x </a:t>
            </a:r>
            <a:r>
              <a:rPr lang="pt-BR" sz="1800" dirty="0" smtClean="0"/>
              <a:t>UF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577273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 CONTINUAÇAO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TOTAIS DE VENDA e %PARTICIPAÇÂO por vendas (no mesmo relatório)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VENDEDOR x SEGMENTO x </a:t>
            </a:r>
            <a:r>
              <a:rPr lang="pt-BR" sz="1800" u="sng" dirty="0" smtClean="0"/>
              <a:t>CATEGORIA</a:t>
            </a:r>
            <a:r>
              <a:rPr lang="pt-BR" sz="1800" dirty="0" smtClean="0"/>
              <a:t>  com filtro por UF.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9997252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 CONCILIAÇÃO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Uma empresa envia diariamente seus arquivos de recebimento de vendas para o banco. Entretanto desde a implementação do novo sistema de ERP os arquivos de retorno do Banco, e consequentemente os recebimentos, estão apresentado diferenças gerando problemas no Contábil x Financeiro. Para solucionar isto, o  departamento de TI gerou dois bancos de dados: 1 o arquivo de envio ao banco e o outro o Retorno daquilo que foi pago pelo cliente.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Você precisa identificar a passar para TI a separação das transação que estão “divergentes”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1)Planilha em que existe retorno do banco mas nunca foi pedido para cobrar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2)Cobranças sem retorno do banco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3) Mesmas </a:t>
            </a:r>
            <a:r>
              <a:rPr lang="pt-BR" sz="1800" dirty="0" err="1" smtClean="0"/>
              <a:t>ID´s</a:t>
            </a:r>
            <a:r>
              <a:rPr lang="pt-BR" sz="1800" dirty="0" smtClean="0"/>
              <a:t> de cobranças mas com valores diferentes.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OS: o ID da transação é o valor ÚNICO referente à ordem de Cobrança (use-o como referencia).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Qual  %do montante em valor que esta Descasado? E em numero de registros </a:t>
            </a:r>
            <a:r>
              <a:rPr lang="pt-BR" sz="1800" dirty="0" err="1" smtClean="0"/>
              <a:t>ID’s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82276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10845</TotalTime>
  <Words>5594</Words>
  <Application>Microsoft Office PowerPoint</Application>
  <PresentationFormat>Widescreen</PresentationFormat>
  <Paragraphs>746</Paragraphs>
  <Slides>79</Slides>
  <Notes>0</Notes>
  <HiddenSlides>4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Corbel</vt:lpstr>
      <vt:lpstr>Segoe UI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433</cp:revision>
  <dcterms:created xsi:type="dcterms:W3CDTF">2018-08-19T15:50:37Z</dcterms:created>
  <dcterms:modified xsi:type="dcterms:W3CDTF">2018-12-15T01:05:57Z</dcterms:modified>
</cp:coreProperties>
</file>