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E758-9CAE-433F-B796-16C56E17460B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2C4C5-1158-490A-9332-6389B47AE8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6979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A46B2-73EF-4C4A-BBF3-1FCF65D31F9F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A7A52-FCED-426C-9B9D-7E8CBE395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945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999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497457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1.xml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Slide do think-cell" r:id="rId6" imgW="270" imgH="270" progId="TCLayout.ActiveDocument.1">
                  <p:embed/>
                </p:oleObj>
              </mc:Choice>
              <mc:Fallback>
                <p:oleObj name="Slide do think-cell" r:id="rId6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 userDrawn="1"/>
        </p:nvSpPr>
        <p:spPr>
          <a:xfrm>
            <a:off x="0" y="2864225"/>
            <a:ext cx="5295118" cy="39937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84"/>
            <a:ext cx="12192000" cy="6864684"/>
          </a:xfrm>
          <a:prstGeom prst="rect">
            <a:avLst/>
          </a:prstGeom>
        </p:spPr>
      </p:pic>
      <p:sp>
        <p:nvSpPr>
          <p:cNvPr id="4" name="CaixaDeTexto 3"/>
          <p:cNvSpPr txBox="1"/>
          <p:nvPr userDrawn="1"/>
        </p:nvSpPr>
        <p:spPr>
          <a:xfrm>
            <a:off x="11535783" y="6390064"/>
            <a:ext cx="65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80AB637-1C0F-4371-922F-48F93A073F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5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pt-BR" sz="32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649506" y="2412160"/>
            <a:ext cx="10058400" cy="1143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CURSO DE EXCEL BÁSICO.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AULA 3 de 4</a:t>
            </a:r>
          </a:p>
          <a:p>
            <a:pPr algn="ctr"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4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Função com </a:t>
            </a:r>
            <a:r>
              <a:rPr lang="pt-BR" sz="2000" dirty="0" smtClean="0"/>
              <a:t>argumento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Editar, </a:t>
            </a:r>
            <a:r>
              <a:rPr lang="pt-BR" sz="2000" dirty="0" smtClean="0"/>
              <a:t>Excluir , Inserir comentários e imagens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Ocultar e </a:t>
            </a:r>
            <a:r>
              <a:rPr lang="pt-BR" sz="2000" dirty="0" err="1" smtClean="0"/>
              <a:t>Desocultar</a:t>
            </a:r>
            <a:r>
              <a:rPr lang="pt-BR" sz="2000" dirty="0" smtClean="0"/>
              <a:t>  linha e Coluna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Estrutura de Tópico – Agrupar linha e Coluna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Inserir, Ocultar, </a:t>
            </a:r>
            <a:r>
              <a:rPr lang="pt-BR" sz="2000" dirty="0" err="1" smtClean="0"/>
              <a:t>Desocultar</a:t>
            </a:r>
            <a:r>
              <a:rPr lang="pt-BR" sz="2000" dirty="0" smtClean="0"/>
              <a:t>, Copiar</a:t>
            </a:r>
            <a:r>
              <a:rPr lang="pt-BR" sz="2000" dirty="0"/>
              <a:t>,</a:t>
            </a:r>
            <a:r>
              <a:rPr lang="pt-BR" sz="2000" dirty="0" smtClean="0"/>
              <a:t>  Deletar múltiplas planilhas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Trabalhar com fórmulas entre planilhas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Formulas tridimensionais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96122" y="807851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r>
              <a:rPr lang="pt-BR" sz="2000" dirty="0" smtClean="0"/>
              <a:t>Permite modificar diversas planilhas ao mesmo tempo.</a:t>
            </a:r>
          </a:p>
          <a:p>
            <a:r>
              <a:rPr lang="pt-BR" sz="2000" dirty="0" smtClean="0"/>
              <a:t>Usar fórmulas para ler o conteúdo das planilhas sem precisar referenciá-las.</a:t>
            </a:r>
          </a:p>
          <a:p>
            <a:r>
              <a:rPr lang="pt-BR" sz="2000" dirty="0" smtClean="0"/>
              <a:t>Condição: as informações devem estar sempre no mesmo endereço em cada Planilha.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Ação:</a:t>
            </a:r>
          </a:p>
          <a:p>
            <a:r>
              <a:rPr lang="pt-BR" sz="2000" dirty="0" smtClean="0"/>
              <a:t>1 - Clicar na aba da planilha com o </a:t>
            </a:r>
            <a:r>
              <a:rPr lang="pt-BR" sz="2000" dirty="0" err="1" smtClean="0"/>
              <a:t>Crtl</a:t>
            </a:r>
            <a:r>
              <a:rPr lang="pt-BR" sz="2000" dirty="0" smtClean="0"/>
              <a:t> pressionado</a:t>
            </a:r>
          </a:p>
          <a:p>
            <a:r>
              <a:rPr lang="pt-BR" sz="2000" dirty="0" smtClean="0"/>
              <a:t>2-Selecionar a primeira planilha, segurar Shift e clicar na ultima</a:t>
            </a:r>
          </a:p>
          <a:p>
            <a:r>
              <a:rPr lang="pt-BR" sz="2000" dirty="0" smtClean="0"/>
              <a:t>3-Botão direito no nome da aba “Selecionar todas as abas”.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Fórmulas 3D;</a:t>
            </a:r>
          </a:p>
          <a:p>
            <a:r>
              <a:rPr lang="pt-BR" sz="2000" dirty="0" smtClean="0"/>
              <a:t>Digite a fórmula, Secione a primeira planilha, segure shift e clique na última, [</a:t>
            </a:r>
            <a:r>
              <a:rPr lang="pt-BR" sz="2000" dirty="0" err="1" smtClean="0"/>
              <a:t>Enter</a:t>
            </a:r>
            <a:r>
              <a:rPr lang="pt-BR" sz="2000" dirty="0" smtClean="0"/>
              <a:t>]</a:t>
            </a:r>
          </a:p>
          <a:p>
            <a:r>
              <a:rPr lang="pt-BR" sz="2000" dirty="0"/>
              <a:t>=SOMA</a:t>
            </a:r>
            <a:r>
              <a:rPr lang="pt-BR" sz="2000" dirty="0" smtClean="0"/>
              <a:t>('Planilha1:Planilha4'!</a:t>
            </a:r>
            <a:r>
              <a:rPr lang="pt-BR" sz="2000" dirty="0"/>
              <a:t>D34)</a:t>
            </a: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 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1364558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Para RELEMBRAR &gt; Fórmulas e ações Tridimensionais e trabalho com Planilha</a:t>
            </a: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770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Classificar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91757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 smtClean="0">
                <a:latin typeface="Corbel" panose="020B0503020204020204" pitchFamily="34" charset="0"/>
              </a:rPr>
              <a:t>O Excel Permite Classificar as listas (linhas e também </a:t>
            </a:r>
            <a:r>
              <a:rPr lang="pt-BR" sz="1600" dirty="0" smtClean="0">
                <a:latin typeface="Corbel" panose="020B0503020204020204" pitchFamily="34" charset="0"/>
              </a:rPr>
              <a:t>colunas [fig2]) </a:t>
            </a:r>
            <a:r>
              <a:rPr lang="pt-BR" sz="1600" dirty="0" smtClean="0">
                <a:latin typeface="Corbel" panose="020B0503020204020204" pitchFamily="34" charset="0"/>
              </a:rPr>
              <a:t>automaticamente de acordo com regras pré-estabelecidas (ordem numérica ou ordem alfabética) </a:t>
            </a:r>
            <a:r>
              <a:rPr lang="pt-BR" sz="1600" dirty="0" smtClean="0">
                <a:latin typeface="Corbel" panose="020B0503020204020204" pitchFamily="34" charset="0"/>
              </a:rPr>
              <a:t>em diversos níveis de classificação tanto crescente quando </a:t>
            </a:r>
            <a:r>
              <a:rPr lang="pt-BR" sz="1600" dirty="0" err="1" smtClean="0">
                <a:latin typeface="Corbel" panose="020B0503020204020204" pitchFamily="34" charset="0"/>
              </a:rPr>
              <a:t>descrescente</a:t>
            </a:r>
            <a:r>
              <a:rPr lang="pt-BR" sz="1600" dirty="0" smtClean="0">
                <a:latin typeface="Corbel" panose="020B0503020204020204" pitchFamily="34" charset="0"/>
              </a:rPr>
              <a:t>.</a:t>
            </a:r>
          </a:p>
          <a:p>
            <a:pPr marL="0" indent="0">
              <a:buFont typeface="Arial" charset="0"/>
              <a:buNone/>
            </a:pPr>
            <a:r>
              <a:rPr lang="pt-BR" sz="1600" dirty="0" smtClean="0">
                <a:latin typeface="Corbel" panose="020B0503020204020204" pitchFamily="34" charset="0"/>
              </a:rPr>
              <a:t>EX&gt; Classificar alfabeticamente pelo </a:t>
            </a:r>
            <a:r>
              <a:rPr lang="pt-BR" sz="1600" b="1" u="sng" dirty="0" smtClean="0">
                <a:latin typeface="Corbel" panose="020B0503020204020204" pitchFamily="34" charset="0"/>
              </a:rPr>
              <a:t>Nome de Um pais </a:t>
            </a:r>
            <a:r>
              <a:rPr lang="pt-BR" sz="1600" dirty="0" smtClean="0">
                <a:latin typeface="Corbel" panose="020B0503020204020204" pitchFamily="34" charset="0"/>
              </a:rPr>
              <a:t>e depois </a:t>
            </a:r>
            <a:r>
              <a:rPr lang="pt-BR" sz="1600" b="1" u="sng" dirty="0" smtClean="0">
                <a:latin typeface="Corbel" panose="020B0503020204020204" pitchFamily="34" charset="0"/>
              </a:rPr>
              <a:t>pelo Estado</a:t>
            </a:r>
            <a:r>
              <a:rPr lang="pt-BR" sz="1600" dirty="0" smtClean="0">
                <a:latin typeface="Corbel" panose="020B0503020204020204" pitchFamily="34" charset="0"/>
              </a:rPr>
              <a:t>: 2 níveis (fig1).</a:t>
            </a:r>
            <a:endParaRPr lang="pt-BR" sz="16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600" dirty="0" smtClean="0">
                <a:latin typeface="Corbel" panose="020B0503020204020204" pitchFamily="34" charset="0"/>
              </a:rPr>
              <a:t>Listas nativas do Excel são aquelas já instaladas com o programa : dias da semana, nome do mês</a:t>
            </a:r>
          </a:p>
          <a:p>
            <a:pPr marL="0" indent="0">
              <a:buFont typeface="Arial" charset="0"/>
              <a:buNone/>
            </a:pPr>
            <a:r>
              <a:rPr lang="pt-BR" sz="1600" dirty="0" smtClean="0">
                <a:latin typeface="Corbel" panose="020B0503020204020204" pitchFamily="34" charset="0"/>
              </a:rPr>
              <a:t>Listas personalizadas: qualquer uma criada pelo próprio usuário</a:t>
            </a:r>
            <a:r>
              <a:rPr lang="pt-BR" sz="1600" dirty="0" smtClean="0">
                <a:latin typeface="Corbel" panose="020B0503020204020204" pitchFamily="34" charset="0"/>
              </a:rPr>
              <a:t>.</a:t>
            </a:r>
            <a:endParaRPr lang="pt-BR" sz="16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600" dirty="0" smtClean="0">
                <a:latin typeface="Corbel" panose="020B0503020204020204" pitchFamily="34" charset="0"/>
              </a:rPr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600" dirty="0" smtClean="0">
                <a:latin typeface="Corbel" panose="020B0503020204020204" pitchFamily="34" charset="0"/>
              </a:rPr>
              <a:t>Fazer ordenação: Selecionar intervalo, Guia Dados, grupo classificar e Filtrar, comando </a:t>
            </a:r>
            <a:r>
              <a:rPr lang="pt-BR" sz="1600" dirty="0" smtClean="0">
                <a:latin typeface="Corbel" panose="020B0503020204020204" pitchFamily="34" charset="0"/>
              </a:rPr>
              <a:t>classificar (permite +1 nível de classificação) </a:t>
            </a:r>
            <a:r>
              <a:rPr lang="pt-BR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OU</a:t>
            </a:r>
            <a:r>
              <a:rPr lang="pt-BR" sz="1600" dirty="0" smtClean="0">
                <a:latin typeface="Corbel" panose="020B0503020204020204" pitchFamily="34" charset="0"/>
              </a:rPr>
              <a:t> </a:t>
            </a:r>
            <a:r>
              <a:rPr lang="pt-BR" sz="1600" dirty="0" smtClean="0">
                <a:latin typeface="Corbel" panose="020B0503020204020204" pitchFamily="34" charset="0"/>
              </a:rPr>
              <a:t>Botão direito na coluna que quer usar como referencia&gt; Classificar</a:t>
            </a:r>
            <a:r>
              <a:rPr lang="pt-BR" sz="1600" dirty="0" smtClean="0">
                <a:latin typeface="Corbel" panose="020B0503020204020204" pitchFamily="34" charset="0"/>
              </a:rPr>
              <a:t>. (somente 1 nível de classificação)</a:t>
            </a:r>
            <a:endParaRPr lang="pt-BR" sz="16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600" dirty="0" smtClean="0">
              <a:latin typeface="Corbel" panose="020B0503020204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76" y="3937411"/>
            <a:ext cx="5223735" cy="2147275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506993" y="4077148"/>
            <a:ext cx="634701" cy="4840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4184725" y="4407496"/>
            <a:ext cx="2883049" cy="351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805" y="3937411"/>
            <a:ext cx="2276475" cy="164782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409251" y="6239435"/>
            <a:ext cx="76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fig1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121562" y="5648800"/>
            <a:ext cx="76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23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Auto Filtro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Ainda temos uma poderosa ferramenta de analise de listas chamadas de </a:t>
            </a:r>
            <a:r>
              <a:rPr lang="pt-BR" sz="1800" dirty="0" err="1" smtClean="0">
                <a:latin typeface="Corbel" panose="020B0503020204020204" pitchFamily="34" charset="0"/>
              </a:rPr>
              <a:t>Auto-filtro</a:t>
            </a:r>
            <a:r>
              <a:rPr lang="pt-BR" sz="1800" dirty="0" smtClean="0">
                <a:latin typeface="Corbel" panose="020B0503020204020204" pitchFamily="34" charset="0"/>
              </a:rPr>
              <a:t> (somente para colunas) que agrupam automaticamente as informações repetidas e permitem deixar na tela somente o grupo que queremos analisar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 </a:t>
            </a:r>
            <a:r>
              <a:rPr lang="pt-BR" sz="1800" dirty="0" smtClean="0">
                <a:latin typeface="Corbel" panose="020B0503020204020204" pitchFamily="34" charset="0"/>
              </a:rPr>
              <a:t>- Filtro por Cor , valor único ou intervalo de valores, texto, caracteres curingas ( * e  ? </a:t>
            </a:r>
            <a:r>
              <a:rPr lang="pt-BR" sz="1800" dirty="0" smtClean="0">
                <a:latin typeface="Corbel" panose="020B0503020204020204" pitchFamily="34" charset="0"/>
              </a:rPr>
              <a:t>).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</a:t>
            </a:r>
            <a:r>
              <a:rPr lang="pt-BR" sz="1800" dirty="0" smtClean="0">
                <a:latin typeface="Corbel" panose="020B0503020204020204" pitchFamily="34" charset="0"/>
              </a:rPr>
              <a:t>-? &gt; “1 único” </a:t>
            </a:r>
            <a:r>
              <a:rPr lang="pt-BR" sz="1800" dirty="0" err="1" smtClean="0">
                <a:latin typeface="Corbel" panose="020B0503020204020204" pitchFamily="34" charset="0"/>
              </a:rPr>
              <a:t>caracter</a:t>
            </a:r>
            <a:r>
              <a:rPr lang="pt-BR" sz="1800" dirty="0" smtClean="0">
                <a:latin typeface="Corbel" panose="020B0503020204020204" pitchFamily="34" charset="0"/>
              </a:rPr>
              <a:t> qualquer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</a:t>
            </a:r>
            <a:r>
              <a:rPr lang="pt-BR" sz="1800" dirty="0" smtClean="0">
                <a:latin typeface="Corbel" panose="020B0503020204020204" pitchFamily="34" charset="0"/>
              </a:rPr>
              <a:t>-* &gt; qualquer coisa serve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</a:t>
            </a:r>
            <a:r>
              <a:rPr lang="pt-BR" sz="1800" dirty="0" smtClean="0">
                <a:latin typeface="Corbel" panose="020B0503020204020204" pitchFamily="34" charset="0"/>
              </a:rPr>
              <a:t>?p*  &gt; toda as palavras onde “p” esta na segunda posição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</a:t>
            </a:r>
            <a:r>
              <a:rPr lang="pt-BR" sz="1800" dirty="0" err="1" smtClean="0">
                <a:latin typeface="Corbel" panose="020B0503020204020204" pitchFamily="34" charset="0"/>
              </a:rPr>
              <a:t>Br</a:t>
            </a:r>
            <a:r>
              <a:rPr lang="pt-BR" sz="1800" dirty="0" smtClean="0">
                <a:latin typeface="Corbel" panose="020B0503020204020204" pitchFamily="34" charset="0"/>
              </a:rPr>
              <a:t>* &gt; todas as palavras que comecem com “</a:t>
            </a:r>
            <a:r>
              <a:rPr lang="pt-BR" sz="1800" dirty="0" err="1" smtClean="0">
                <a:latin typeface="Corbel" panose="020B0503020204020204" pitchFamily="34" charset="0"/>
              </a:rPr>
              <a:t>Br</a:t>
            </a:r>
            <a:r>
              <a:rPr lang="pt-BR" sz="1800" dirty="0" smtClean="0">
                <a:latin typeface="Corbel" panose="020B0503020204020204" pitchFamily="34" charset="0"/>
              </a:rPr>
              <a:t>”.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CUIDADO: </a:t>
            </a:r>
            <a:r>
              <a:rPr lang="pt-BR" sz="1800" dirty="0" smtClean="0">
                <a:latin typeface="Corbel" panose="020B0503020204020204" pitchFamily="34" charset="0"/>
              </a:rPr>
              <a:t>Maioria das FÓRMULAS  desconsidera o FILTRO. Exceção: </a:t>
            </a:r>
            <a:r>
              <a:rPr lang="pt-BR" sz="1800" dirty="0" smtClean="0">
                <a:latin typeface="Corbel" panose="020B0503020204020204" pitchFamily="34" charset="0"/>
              </a:rPr>
              <a:t>fórmula </a:t>
            </a:r>
            <a:r>
              <a:rPr lang="pt-BR" sz="1800" dirty="0" smtClean="0">
                <a:latin typeface="Corbel" panose="020B0503020204020204" pitchFamily="34" charset="0"/>
              </a:rPr>
              <a:t>SUBTOTAL.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Acesso por: Selecionar intervalo de análise, Guia dados, grupo Classificar a Filtrar, Comando Filtro.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(ira aparecer um “menu” no cabeçalho de cada Coluna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 </a:t>
            </a: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45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Subtotal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Capaz de gerar em segundos um relatório resumindo uma operação (soma, media, contagem) em cada alteração do valor das linhas (</a:t>
            </a:r>
            <a:r>
              <a:rPr lang="pt-BR" sz="1800" dirty="0" err="1" smtClean="0">
                <a:latin typeface="Corbel" panose="020B0503020204020204" pitchFamily="34" charset="0"/>
              </a:rPr>
              <a:t>fig</a:t>
            </a:r>
            <a:r>
              <a:rPr lang="pt-BR" sz="1800" dirty="0" smtClean="0">
                <a:latin typeface="Corbel" panose="020B0503020204020204" pitchFamily="34" charset="0"/>
              </a:rPr>
              <a:t> 1).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Selecionar Lista (</a:t>
            </a:r>
            <a:r>
              <a:rPr lang="pt-BR" sz="1800" dirty="0" err="1" smtClean="0">
                <a:latin typeface="Corbel" panose="020B0503020204020204" pitchFamily="34" charset="0"/>
              </a:rPr>
              <a:t>ctrl</a:t>
            </a:r>
            <a:r>
              <a:rPr lang="pt-BR" sz="1800" dirty="0" smtClean="0">
                <a:latin typeface="Corbel" panose="020B0503020204020204" pitchFamily="34" charset="0"/>
              </a:rPr>
              <a:t> +</a:t>
            </a:r>
            <a:r>
              <a:rPr lang="pt-BR" sz="1800" dirty="0" err="1" smtClean="0">
                <a:latin typeface="Corbel" panose="020B0503020204020204" pitchFamily="34" charset="0"/>
              </a:rPr>
              <a:t>Shit</a:t>
            </a:r>
            <a:r>
              <a:rPr lang="pt-BR" sz="1800" dirty="0" smtClean="0">
                <a:latin typeface="Corbel" panose="020B0503020204020204" pitchFamily="34" charset="0"/>
              </a:rPr>
              <a:t> +barra de espaço), Guia Dados, grupo Estrutura de Tópicos, Comando Subtotal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CUIDADO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: </a:t>
            </a:r>
            <a:r>
              <a:rPr lang="pt-BR" sz="1800" dirty="0" smtClean="0">
                <a:latin typeface="Corbel" panose="020B0503020204020204" pitchFamily="34" charset="0"/>
              </a:rPr>
              <a:t>Use esse comando somente APÓS usar o comando de classificaç</a:t>
            </a:r>
            <a:r>
              <a:rPr lang="pt-BR" sz="1800" dirty="0" smtClean="0">
                <a:latin typeface="Corbel" panose="020B0503020204020204" pitchFamily="34" charset="0"/>
              </a:rPr>
              <a:t>ão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83" y="3276319"/>
            <a:ext cx="2771775" cy="3209925"/>
          </a:xfrm>
          <a:prstGeom prst="rect">
            <a:avLst/>
          </a:prstGeom>
        </p:spPr>
      </p:pic>
      <p:sp>
        <p:nvSpPr>
          <p:cNvPr id="3" name="Texto Explicativo Retangular com Cantos Arredondados 2"/>
          <p:cNvSpPr/>
          <p:nvPr/>
        </p:nvSpPr>
        <p:spPr>
          <a:xfrm>
            <a:off x="4388223" y="3276319"/>
            <a:ext cx="1463937" cy="2371446"/>
          </a:xfrm>
          <a:prstGeom prst="wedgeRoundRectCallout">
            <a:avLst>
              <a:gd name="adj1" fmla="val -111115"/>
              <a:gd name="adj2" fmla="val -66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Toda vez que tiver alteração na Coluna “Empresa” o Excel vai usar a função Soma nas coluna “Mai”, “</a:t>
            </a:r>
            <a:r>
              <a:rPr lang="pt-BR" sz="1200" dirty="0" err="1" smtClean="0"/>
              <a:t>Jun</a:t>
            </a:r>
            <a:r>
              <a:rPr lang="pt-BR" sz="1200" dirty="0" smtClean="0"/>
              <a:t>”, “</a:t>
            </a:r>
            <a:r>
              <a:rPr lang="pt-BR" sz="1200" dirty="0" err="1" smtClean="0"/>
              <a:t>Ago</a:t>
            </a:r>
            <a:r>
              <a:rPr lang="pt-BR" sz="1200" dirty="0" smtClean="0"/>
              <a:t>” e “Set”.</a:t>
            </a:r>
            <a:endParaRPr lang="pt-BR" sz="1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187" y="3142084"/>
            <a:ext cx="3205505" cy="10566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187" y="5038165"/>
            <a:ext cx="4886325" cy="1219200"/>
          </a:xfrm>
          <a:prstGeom prst="rect">
            <a:avLst/>
          </a:prstGeom>
        </p:spPr>
      </p:pic>
      <p:sp>
        <p:nvSpPr>
          <p:cNvPr id="8" name="Seta para Baixo 7"/>
          <p:cNvSpPr/>
          <p:nvPr/>
        </p:nvSpPr>
        <p:spPr>
          <a:xfrm>
            <a:off x="7498080" y="4313816"/>
            <a:ext cx="462579" cy="567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229600" y="4442908"/>
            <a:ext cx="3872753" cy="43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Excel inseriu uma linha (Banco do Vale Total) com a Soma (4000+2073) no local onde houve alteração (De Banco do Vale para Bradesco)</a:t>
            </a:r>
            <a:endParaRPr lang="pt-BR" sz="1000" dirty="0"/>
          </a:p>
        </p:txBody>
      </p:sp>
      <p:cxnSp>
        <p:nvCxnSpPr>
          <p:cNvPr id="12" name="Conector Angulado 11"/>
          <p:cNvCxnSpPr/>
          <p:nvPr/>
        </p:nvCxnSpPr>
        <p:spPr>
          <a:xfrm>
            <a:off x="6056554" y="3863978"/>
            <a:ext cx="4840942" cy="491672"/>
          </a:xfrm>
          <a:prstGeom prst="bentConnector3">
            <a:avLst>
              <a:gd name="adj1" fmla="val 1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6433073" y="6301578"/>
            <a:ext cx="5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18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PROCV: busca em uma lista vertical coluna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7005665" y="2128601"/>
            <a:ext cx="3856784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 smtClean="0"/>
              <a:t>Sempre Leia as informações do assistente de função: elas te ajudarão a  entender como montar fórmulas mais complexas</a:t>
            </a:r>
            <a:endParaRPr lang="pt-BR" sz="1800" b="1" dirty="0" smtClean="0">
              <a:solidFill>
                <a:srgbClr val="FF0000"/>
              </a:solidFill>
            </a:endParaRP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95" y="1795158"/>
            <a:ext cx="5800725" cy="31813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216997" y="2257282"/>
            <a:ext cx="785309" cy="976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68767" y="3356386"/>
            <a:ext cx="5717352" cy="848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24391" y="4282867"/>
            <a:ext cx="5761728" cy="350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83" y="5461971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585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PROCV: busca em uma lista vertical </a:t>
            </a:r>
            <a:r>
              <a:rPr lang="pt-BR" sz="1800" dirty="0" smtClean="0"/>
              <a:t>(coluna)</a:t>
            </a:r>
            <a:endParaRPr lang="pt-BR" sz="1800" dirty="0" smtClean="0"/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387275" y="3070109"/>
            <a:ext cx="11585986" cy="3040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u="sng" dirty="0" smtClean="0"/>
              <a:t>Dicas no Uso de PROCV</a:t>
            </a:r>
            <a:endParaRPr lang="pt-BR" sz="1800" b="1" u="sng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Sempre CONGELE a referência no argumento “MATRIZ TABELA” (selecione a pressione F4)</a:t>
            </a:r>
            <a:endParaRPr lang="pt-BR" sz="1800" b="1" dirty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 smtClean="0"/>
              <a:t>Argumento “</a:t>
            </a:r>
            <a:r>
              <a:rPr lang="pt-BR" sz="1800" dirty="0" err="1" smtClean="0"/>
              <a:t>Num_Indice</a:t>
            </a:r>
            <a:r>
              <a:rPr lang="pt-BR" sz="1800" dirty="0" smtClean="0"/>
              <a:t> Coluna”/ </a:t>
            </a:r>
            <a:r>
              <a:rPr lang="pt-BR" sz="1800" dirty="0" err="1" smtClean="0"/>
              <a:t>Nºda</a:t>
            </a:r>
            <a:r>
              <a:rPr lang="pt-BR" sz="1800" dirty="0" smtClean="0"/>
              <a:t> Coluna: pode ser apontado para uma célula que contem a posição  da coluna (referencia externa à formula).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 smtClean="0"/>
              <a:t>O Argumento de procurar intervalo:</a:t>
            </a:r>
          </a:p>
          <a:p>
            <a:pPr algn="l"/>
            <a:r>
              <a:rPr lang="pt-BR" sz="1800" dirty="0" smtClean="0"/>
              <a:t>	Parâmetro Falso pode ser substituído por “0”: será usado em 90% dos casos (casos onde procuro um CODIGO)</a:t>
            </a:r>
          </a:p>
          <a:p>
            <a:pPr algn="l"/>
            <a:r>
              <a:rPr lang="pt-BR" sz="1800" dirty="0" smtClean="0"/>
              <a:t>	Parâmetro VERDADEIRO pode ser substituído na digitação por “1”: usado em apurações de comissão (procuro 	um intervalo).</a:t>
            </a:r>
          </a:p>
          <a:p>
            <a:pPr algn="l"/>
            <a:endParaRPr lang="pt-BR" sz="1800" dirty="0"/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81" y="1522680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754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Alto Volume de Dados  - Banco de Dados em TXT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531607" y="1106970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pt-BR" sz="1800" dirty="0" smtClean="0"/>
              <a:t>Ao trabalhar com banco de dados, utilizar comando Texto para Colunas do Excel</a:t>
            </a:r>
            <a:endParaRPr lang="pt-BR" sz="1800" dirty="0"/>
          </a:p>
          <a:p>
            <a:pPr>
              <a:buFontTx/>
              <a:buChar char="-"/>
            </a:pPr>
            <a:r>
              <a:rPr lang="pt-BR" sz="1800" dirty="0" smtClean="0"/>
              <a:t>&gt;No comando Abrir, ou copiando do Arquivo </a:t>
            </a:r>
            <a:r>
              <a:rPr lang="pt-BR" sz="1800" dirty="0" err="1" smtClean="0"/>
              <a:t>txt</a:t>
            </a:r>
            <a:r>
              <a:rPr lang="pt-BR" sz="1800" dirty="0" smtClean="0"/>
              <a:t> e colando no Excel:</a:t>
            </a:r>
          </a:p>
          <a:p>
            <a:pPr marL="0" indent="0">
              <a:buNone/>
            </a:pPr>
            <a:r>
              <a:rPr lang="pt-BR" sz="1800" dirty="0" smtClean="0"/>
              <a:t>Com a coluna do Texto Selecionada: Guia dados&gt; Grupo Ferramenta de Dados &gt; Texto para Colunas.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3 Passos para converter em Excel:</a:t>
            </a:r>
          </a:p>
          <a:p>
            <a:pPr>
              <a:buFont typeface="+mj-lt"/>
              <a:buAutoNum type="arabicPeriod"/>
            </a:pPr>
            <a:r>
              <a:rPr lang="pt-BR" sz="1800" dirty="0" smtClean="0"/>
              <a:t>Coluna com </a:t>
            </a:r>
            <a:r>
              <a:rPr lang="pt-BR" sz="1800" dirty="0" smtClean="0"/>
              <a:t>tamanho </a:t>
            </a:r>
            <a:r>
              <a:rPr lang="pt-BR" sz="1800" dirty="0" smtClean="0"/>
              <a:t>Fixo ou existe algum </a:t>
            </a:r>
            <a:r>
              <a:rPr lang="pt-BR" sz="1800" dirty="0" smtClean="0"/>
              <a:t>carácter </a:t>
            </a:r>
            <a:r>
              <a:rPr lang="pt-BR" sz="1800" dirty="0" smtClean="0"/>
              <a:t>que marca a separação de cada coluna?</a:t>
            </a:r>
          </a:p>
          <a:p>
            <a:pPr>
              <a:buFont typeface="+mj-lt"/>
              <a:buAutoNum type="arabicPeriod"/>
            </a:pPr>
            <a:r>
              <a:rPr lang="pt-BR" sz="1800" dirty="0" smtClean="0"/>
              <a:t>Onde separam-se as colunas (informar </a:t>
            </a:r>
            <a:r>
              <a:rPr lang="pt-BR" sz="1800" dirty="0" smtClean="0"/>
              <a:t>carácter </a:t>
            </a:r>
            <a:r>
              <a:rPr lang="pt-BR" sz="1800" dirty="0" smtClean="0"/>
              <a:t>ou a desenhar a </a:t>
            </a:r>
            <a:r>
              <a:rPr lang="pt-BR" sz="1800" dirty="0" smtClean="0"/>
              <a:t>divisória de coluna)</a:t>
            </a:r>
            <a:endParaRPr lang="pt-BR" sz="1800" dirty="0" smtClean="0"/>
          </a:p>
          <a:p>
            <a:pPr>
              <a:buFont typeface="+mj-lt"/>
              <a:buAutoNum type="arabicPeriod"/>
            </a:pPr>
            <a:r>
              <a:rPr lang="pt-BR" sz="1800" dirty="0" smtClean="0"/>
              <a:t>Dizer o tipo de dado de cada Coluna (texto ou </a:t>
            </a:r>
            <a:r>
              <a:rPr lang="pt-BR" sz="1800" dirty="0" smtClean="0"/>
              <a:t>número).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 smtClean="0"/>
          </a:p>
          <a:p>
            <a:pPr>
              <a:buFontTx/>
              <a:buChar char="-"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>
              <a:buFontTx/>
              <a:buChar char="-"/>
            </a:pPr>
            <a:endParaRPr lang="pt-BR" sz="1800" dirty="0" smtClean="0"/>
          </a:p>
          <a:p>
            <a:pPr marL="0" indent="0">
              <a:buFont typeface="Arial" charset="0"/>
              <a:buNone/>
            </a:pPr>
            <a:endParaRPr lang="pt-BR" sz="18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217" y="4094078"/>
            <a:ext cx="2775305" cy="223196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87" y="4094078"/>
            <a:ext cx="2775305" cy="22319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747" y="4094078"/>
            <a:ext cx="2786063" cy="224061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10269070" y="2431262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Paramos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63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3755</TotalTime>
  <Words>709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win10-2</dc:creator>
  <cp:lastModifiedBy>Emerson Queiroz de Medeiros</cp:lastModifiedBy>
  <cp:revision>261</cp:revision>
  <dcterms:created xsi:type="dcterms:W3CDTF">2018-08-19T15:50:37Z</dcterms:created>
  <dcterms:modified xsi:type="dcterms:W3CDTF">2018-11-12T16:16:03Z</dcterms:modified>
</cp:coreProperties>
</file>