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3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</a:t>
            </a:r>
            <a:r>
              <a:rPr lang="pt-BR" sz="2000" dirty="0" smtClean="0"/>
              <a:t>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</a:t>
            </a:r>
            <a:r>
              <a:rPr lang="pt-BR" sz="2000" dirty="0" smtClean="0"/>
              <a:t>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Ocultar e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Inserir, Ocultar,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, Copiar</a:t>
            </a:r>
            <a:r>
              <a:rPr lang="pt-BR" sz="2000" dirty="0"/>
              <a:t>,</a:t>
            </a:r>
            <a:r>
              <a:rPr lang="pt-BR" sz="2000" dirty="0" smtClean="0"/>
              <a:t>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O Excel Permite Classificar as listas (linhas e também </a:t>
            </a:r>
            <a:r>
              <a:rPr lang="pt-BR" sz="1600" dirty="0" smtClean="0">
                <a:latin typeface="Corbel" panose="020B0503020204020204" pitchFamily="34" charset="0"/>
              </a:rPr>
              <a:t>colunas [fig2]) </a:t>
            </a:r>
            <a:r>
              <a:rPr lang="pt-BR" sz="1600" dirty="0" smtClean="0">
                <a:latin typeface="Corbel" panose="020B0503020204020204" pitchFamily="34" charset="0"/>
              </a:rPr>
              <a:t>automaticamente de acordo com regras pré-estabelecidas (ordem numérica ou ordem alfabética) </a:t>
            </a:r>
            <a:r>
              <a:rPr lang="pt-BR" sz="1600" dirty="0" smtClean="0">
                <a:latin typeface="Corbel" panose="020B0503020204020204" pitchFamily="34" charset="0"/>
              </a:rPr>
              <a:t>em diversos níveis de classificação tanto crescente quando </a:t>
            </a:r>
            <a:r>
              <a:rPr lang="pt-BR" sz="1600" dirty="0" err="1" smtClean="0">
                <a:latin typeface="Corbel" panose="020B0503020204020204" pitchFamily="34" charset="0"/>
              </a:rPr>
              <a:t>descrescente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 smtClean="0">
                <a:latin typeface="Corbel" panose="020B0503020204020204" pitchFamily="34" charset="0"/>
              </a:rPr>
              <a:t>Nome de Um pais </a:t>
            </a:r>
            <a:r>
              <a:rPr lang="pt-BR" sz="1600" dirty="0" smtClean="0">
                <a:latin typeface="Corbel" panose="020B0503020204020204" pitchFamily="34" charset="0"/>
              </a:rPr>
              <a:t>e depois </a:t>
            </a:r>
            <a:r>
              <a:rPr lang="pt-BR" sz="1600" b="1" u="sng" dirty="0" smtClean="0">
                <a:latin typeface="Corbel" panose="020B0503020204020204" pitchFamily="34" charset="0"/>
              </a:rPr>
              <a:t>pelo Estado</a:t>
            </a:r>
            <a:r>
              <a:rPr lang="pt-BR" sz="1600" dirty="0" smtClean="0">
                <a:latin typeface="Corbel" panose="020B0503020204020204" pitchFamily="34" charset="0"/>
              </a:rPr>
              <a:t>: 2 níveis (fig1).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Listas personalizadas: qualquer uma criada pelo próprio usuário</a:t>
            </a:r>
            <a:r>
              <a:rPr lang="pt-BR" sz="1600" dirty="0" smtClean="0">
                <a:latin typeface="Corbel" panose="020B0503020204020204" pitchFamily="34" charset="0"/>
              </a:rPr>
              <a:t>.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 smtClean="0">
                <a:latin typeface="Corbel" panose="020B0503020204020204" pitchFamily="34" charset="0"/>
              </a:rPr>
              <a:t>Fazer ordenação: Selecionar intervalo, Guia Dados, grupo classificar e Filtrar, comando </a:t>
            </a:r>
            <a:r>
              <a:rPr lang="pt-BR" sz="1600" dirty="0" smtClean="0">
                <a:latin typeface="Corbel" panose="020B0503020204020204" pitchFamily="34" charset="0"/>
              </a:rPr>
              <a:t>classificar (permite +1 nível de classificação) </a:t>
            </a:r>
            <a:r>
              <a:rPr lang="pt-BR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 smtClean="0">
                <a:latin typeface="Corbel" panose="020B0503020204020204" pitchFamily="34" charset="0"/>
              </a:rPr>
              <a:t> </a:t>
            </a:r>
            <a:r>
              <a:rPr lang="pt-BR" sz="1600" dirty="0" smtClean="0">
                <a:latin typeface="Corbel" panose="020B0503020204020204" pitchFamily="34" charset="0"/>
              </a:rPr>
              <a:t>Botão direito na coluna que quer usar como referencia&gt; Classificar</a:t>
            </a:r>
            <a:r>
              <a:rPr lang="pt-BR" sz="1600" dirty="0" smtClean="0">
                <a:latin typeface="Corbel" panose="020B0503020204020204" pitchFamily="34" charset="0"/>
              </a:rPr>
              <a:t>. (somente 1 nível de classificação)</a:t>
            </a:r>
            <a:endParaRPr lang="pt-BR" sz="16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6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2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 smtClean="0">
                <a:latin typeface="Corbel" panose="020B0503020204020204" pitchFamily="34" charset="0"/>
              </a:rPr>
              <a:t>Auto-filtro</a:t>
            </a:r>
            <a:r>
              <a:rPr lang="pt-BR" sz="1800" dirty="0" smtClean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smtClean="0">
                <a:latin typeface="Corbel" panose="020B0503020204020204" pitchFamily="34" charset="0"/>
              </a:rPr>
              <a:t>- Filtro por Cor , valor único ou intervalo de valores, texto, caracteres curingas ( * e  ? </a:t>
            </a:r>
            <a:r>
              <a:rPr lang="pt-BR" sz="1800" dirty="0" smtClean="0">
                <a:latin typeface="Corbel" panose="020B0503020204020204" pitchFamily="34" charset="0"/>
              </a:rPr>
              <a:t>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-? &gt; “1 único” </a:t>
            </a:r>
            <a:r>
              <a:rPr lang="pt-BR" sz="1800" dirty="0" err="1" smtClean="0">
                <a:latin typeface="Corbel" panose="020B0503020204020204" pitchFamily="34" charset="0"/>
              </a:rPr>
              <a:t>caracter</a:t>
            </a:r>
            <a:r>
              <a:rPr lang="pt-BR" sz="1800" dirty="0" smtClean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smtClean="0">
                <a:latin typeface="Corbel" panose="020B0503020204020204" pitchFamily="34" charset="0"/>
              </a:rPr>
              <a:t>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 smtClean="0">
                <a:latin typeface="Corbel" panose="020B0503020204020204" pitchFamily="34" charset="0"/>
              </a:rPr>
              <a:t>Br</a:t>
            </a:r>
            <a:r>
              <a:rPr lang="pt-BR" sz="1800" dirty="0" smtClean="0">
                <a:latin typeface="Corbel" panose="020B0503020204020204" pitchFamily="34" charset="0"/>
              </a:rPr>
              <a:t>”.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 smtClean="0">
                <a:latin typeface="Corbel" panose="020B0503020204020204" pitchFamily="34" charset="0"/>
              </a:rPr>
              <a:t>Maioria das FÓRMULAS  desconsidera o FILTRO. Exceção: </a:t>
            </a:r>
            <a:r>
              <a:rPr lang="pt-BR" sz="1800" dirty="0" smtClean="0">
                <a:latin typeface="Corbel" panose="020B0503020204020204" pitchFamily="34" charset="0"/>
              </a:rPr>
              <a:t>fórmula </a:t>
            </a:r>
            <a:r>
              <a:rPr lang="pt-BR" sz="1800" dirty="0" smtClean="0">
                <a:latin typeface="Corbel" panose="020B0503020204020204" pitchFamily="34" charset="0"/>
              </a:rPr>
              <a:t>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Subtotal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 smtClean="0">
                <a:latin typeface="Corbel" panose="020B0503020204020204" pitchFamily="34" charset="0"/>
              </a:rPr>
              <a:t>fig</a:t>
            </a:r>
            <a:r>
              <a:rPr lang="pt-BR" sz="1800" dirty="0" smtClean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Selecionar Lista (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+</a:t>
            </a:r>
            <a:r>
              <a:rPr lang="pt-BR" sz="1800" dirty="0" err="1" smtClean="0">
                <a:latin typeface="Corbel" panose="020B0503020204020204" pitchFamily="34" charset="0"/>
              </a:rPr>
              <a:t>Shit</a:t>
            </a:r>
            <a:r>
              <a:rPr lang="pt-BR" sz="1800" dirty="0" smtClean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CUIDADO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: </a:t>
            </a:r>
            <a:r>
              <a:rPr lang="pt-BR" sz="1800" dirty="0" smtClean="0">
                <a:latin typeface="Corbel" panose="020B0503020204020204" pitchFamily="34" charset="0"/>
              </a:rPr>
              <a:t>Use esse comando somente APÓS usar o comando de classificaç</a:t>
            </a:r>
            <a:r>
              <a:rPr lang="pt-BR" sz="1800" dirty="0" smtClean="0">
                <a:latin typeface="Corbel" panose="020B0503020204020204" pitchFamily="34" charset="0"/>
              </a:rPr>
              <a:t>ão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 smtClean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Toda vez que tiver alteração na Coluna “Empresa” o Excel vai usar a função Soma nas coluna “Mai”, “</a:t>
            </a:r>
            <a:r>
              <a:rPr lang="pt-BR" sz="1200" dirty="0" err="1" smtClean="0"/>
              <a:t>Jun</a:t>
            </a:r>
            <a:r>
              <a:rPr lang="pt-BR" sz="1200" dirty="0" smtClean="0"/>
              <a:t>”, “</a:t>
            </a:r>
            <a:r>
              <a:rPr lang="pt-BR" sz="1200" dirty="0" err="1" smtClean="0"/>
              <a:t>Ago</a:t>
            </a:r>
            <a:r>
              <a:rPr lang="pt-BR" sz="1200" dirty="0" smtClean="0"/>
              <a:t>” e “Set”.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Excel inseriu uma linha (Banco do Vale Total) com a Soma (4000+2073) no local onde houve alteração (De Banco do Vale para Bradesco)</a:t>
            </a:r>
            <a:endParaRPr lang="pt-BR" sz="1000" dirty="0"/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8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</a:t>
            </a:r>
            <a:r>
              <a:rPr lang="pt-BR" sz="1800" dirty="0" smtClean="0"/>
              <a:t>(coluna)</a:t>
            </a:r>
            <a:endParaRPr lang="pt-BR" sz="1800" dirty="0" smtClean="0"/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 smtClean="0"/>
              <a:t>Dicas no Uso de PROCV</a:t>
            </a:r>
            <a:endParaRPr lang="pt-BR" sz="18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Argumento “</a:t>
            </a:r>
            <a:r>
              <a:rPr lang="pt-BR" sz="1800" dirty="0" err="1" smtClean="0"/>
              <a:t>Num_Indice</a:t>
            </a:r>
            <a:r>
              <a:rPr lang="pt-BR" sz="1800" dirty="0" smtClean="0"/>
              <a:t> Coluna”/ </a:t>
            </a:r>
            <a:r>
              <a:rPr lang="pt-BR" sz="1800" dirty="0" err="1" smtClean="0"/>
              <a:t>Nºda</a:t>
            </a:r>
            <a:r>
              <a:rPr lang="pt-BR" sz="1800" dirty="0" smtClean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 smtClean="0"/>
              <a:t>O Argumento de procurar intervalo:</a:t>
            </a:r>
          </a:p>
          <a:p>
            <a:pPr algn="l"/>
            <a:r>
              <a:rPr lang="pt-BR" sz="1800" dirty="0" smtClean="0"/>
              <a:t>	Parâmetro Falso pode ser substituído por “0”: será usado em 90% dos casos (casos onde procuro um CODIGO)</a:t>
            </a:r>
          </a:p>
          <a:p>
            <a:pPr algn="l"/>
            <a:r>
              <a:rPr lang="pt-BR" sz="1800" dirty="0" smtClean="0"/>
              <a:t>	Parâmetro VERDADEIRO pode ser substituído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5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 smtClean="0"/>
              <a:t>Ao trabalhar com banco de dados, utilizar comando Texto para Colunas do Excel</a:t>
            </a:r>
            <a:endParaRPr lang="pt-BR" sz="1800" dirty="0"/>
          </a:p>
          <a:p>
            <a:pPr>
              <a:buFontTx/>
              <a:buChar char="-"/>
            </a:pPr>
            <a:r>
              <a:rPr lang="pt-BR" sz="1800" dirty="0" smtClean="0"/>
              <a:t>&gt;No comando Abrir, ou copiando do Arquivo </a:t>
            </a:r>
            <a:r>
              <a:rPr lang="pt-BR" sz="1800" dirty="0" err="1" smtClean="0"/>
              <a:t>txt</a:t>
            </a:r>
            <a:r>
              <a:rPr lang="pt-BR" sz="1800" dirty="0" smtClean="0"/>
              <a:t> e colando no Excel:</a:t>
            </a:r>
          </a:p>
          <a:p>
            <a:pPr marL="0" indent="0">
              <a:buNone/>
            </a:pPr>
            <a:r>
              <a:rPr lang="pt-BR" sz="1800" dirty="0" smtClean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Coluna com </a:t>
            </a:r>
            <a:r>
              <a:rPr lang="pt-BR" sz="1800" dirty="0" smtClean="0"/>
              <a:t>tamanho </a:t>
            </a:r>
            <a:r>
              <a:rPr lang="pt-BR" sz="1800" dirty="0" smtClean="0"/>
              <a:t>Fixo ou existe algum </a:t>
            </a:r>
            <a:r>
              <a:rPr lang="pt-BR" sz="1800" dirty="0" smtClean="0"/>
              <a:t>carácter </a:t>
            </a:r>
            <a:r>
              <a:rPr lang="pt-BR" sz="1800" dirty="0" smtClean="0"/>
              <a:t>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Onde separam-se as colunas (informar </a:t>
            </a:r>
            <a:r>
              <a:rPr lang="pt-BR" sz="1800" dirty="0" smtClean="0"/>
              <a:t>carácter </a:t>
            </a:r>
            <a:r>
              <a:rPr lang="pt-BR" sz="1800" dirty="0" smtClean="0"/>
              <a:t>ou a desenhar a </a:t>
            </a:r>
            <a:r>
              <a:rPr lang="pt-BR" sz="1800" dirty="0" smtClean="0"/>
              <a:t>divisória de coluna)</a:t>
            </a:r>
            <a:endParaRPr lang="pt-BR" sz="1800" dirty="0" smtClean="0"/>
          </a:p>
          <a:p>
            <a:pPr>
              <a:buFont typeface="+mj-lt"/>
              <a:buAutoNum type="arabicPeriod"/>
            </a:pPr>
            <a:r>
              <a:rPr lang="pt-BR" sz="1800" dirty="0" smtClean="0"/>
              <a:t>Dizer o tipo de dado de cada Coluna (texto ou </a:t>
            </a:r>
            <a:r>
              <a:rPr lang="pt-BR" sz="1800" dirty="0" smtClean="0"/>
              <a:t>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6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709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261</cp:revision>
  <dcterms:created xsi:type="dcterms:W3CDTF">2018-08-19T15:50:37Z</dcterms:created>
  <dcterms:modified xsi:type="dcterms:W3CDTF">2018-11-12T16:17:21Z</dcterms:modified>
</cp:coreProperties>
</file>