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9" r:id="rId3"/>
    <p:sldId id="257" r:id="rId4"/>
    <p:sldId id="269" r:id="rId5"/>
    <p:sldId id="271" r:id="rId6"/>
    <p:sldId id="272" r:id="rId7"/>
    <p:sldId id="260" r:id="rId8"/>
    <p:sldId id="268" r:id="rId9"/>
    <p:sldId id="270" r:id="rId10"/>
    <p:sldId id="273" r:id="rId11"/>
    <p:sldId id="274" r:id="rId12"/>
    <p:sldId id="275" r:id="rId13"/>
    <p:sldId id="276" r:id="rId14"/>
    <p:sldId id="277" r:id="rId15"/>
    <p:sldId id="279" r:id="rId16"/>
    <p:sldId id="278" r:id="rId17"/>
    <p:sldId id="262" r:id="rId18"/>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Aucun style, aucune grille">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Style moye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94"/>
  </p:normalViewPr>
  <p:slideViewPr>
    <p:cSldViewPr snapToGrid="0" snapToObjects="1">
      <p:cViewPr varScale="1">
        <p:scale>
          <a:sx n="128" d="100"/>
          <a:sy n="128" d="100"/>
        </p:scale>
        <p:origin x="480"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6C3BA9F-BCB8-344C-8DCB-AB7714C86C90}"/>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77F2631B-15B6-7241-B720-5783311B5DF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284F95FB-DB1A-9349-BC43-F0F527AD7B4D}"/>
              </a:ext>
            </a:extLst>
          </p:cNvPr>
          <p:cNvSpPr>
            <a:spLocks noGrp="1"/>
          </p:cNvSpPr>
          <p:nvPr>
            <p:ph type="dt" sz="half" idx="10"/>
          </p:nvPr>
        </p:nvSpPr>
        <p:spPr/>
        <p:txBody>
          <a:bodyPr/>
          <a:lstStyle/>
          <a:p>
            <a:fld id="{A849768D-D841-C342-931C-C4B19C9C6173}" type="datetimeFigureOut">
              <a:rPr lang="fr-FR" smtClean="0"/>
              <a:t>24/07/2019</a:t>
            </a:fld>
            <a:endParaRPr lang="fr-FR"/>
          </a:p>
        </p:txBody>
      </p:sp>
      <p:sp>
        <p:nvSpPr>
          <p:cNvPr id="5" name="Espace réservé du pied de page 4">
            <a:extLst>
              <a:ext uri="{FF2B5EF4-FFF2-40B4-BE49-F238E27FC236}">
                <a16:creationId xmlns:a16="http://schemas.microsoft.com/office/drawing/2014/main" id="{7C1799D0-AD14-5344-BAFF-4F13BF729F5A}"/>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AB6E8725-098D-AB4E-B473-EAD154DB2B53}"/>
              </a:ext>
            </a:extLst>
          </p:cNvPr>
          <p:cNvSpPr>
            <a:spLocks noGrp="1"/>
          </p:cNvSpPr>
          <p:nvPr>
            <p:ph type="sldNum" sz="quarter" idx="12"/>
          </p:nvPr>
        </p:nvSpPr>
        <p:spPr/>
        <p:txBody>
          <a:bodyPr/>
          <a:lstStyle/>
          <a:p>
            <a:fld id="{696ABFF6-3533-D841-ACB5-315B18A81809}" type="slidenum">
              <a:rPr lang="fr-FR" smtClean="0"/>
              <a:t>‹N°›</a:t>
            </a:fld>
            <a:endParaRPr lang="fr-FR"/>
          </a:p>
        </p:txBody>
      </p:sp>
    </p:spTree>
    <p:extLst>
      <p:ext uri="{BB962C8B-B14F-4D97-AF65-F5344CB8AC3E}">
        <p14:creationId xmlns:p14="http://schemas.microsoft.com/office/powerpoint/2010/main" val="54911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1D35F5C-E216-6148-95C9-4D17D8B9CB1A}"/>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303680BB-2044-2C4E-A904-F7B5B6309217}"/>
              </a:ext>
            </a:extLst>
          </p:cNvPr>
          <p:cNvSpPr>
            <a:spLocks noGrp="1"/>
          </p:cNvSpPr>
          <p:nvPr>
            <p:ph type="body" orient="vert" idx="1"/>
          </p:nvPr>
        </p:nvSpPr>
        <p:spPr/>
        <p:txBody>
          <a:bodyPr vert="eaVert"/>
          <a:lstStyle/>
          <a:p>
            <a:r>
              <a:rPr lang="fr-FR"/>
              <a:t>Modifier les styles du texte du masque
Deuxième niveau
Troisième niveau
Quatrième niveau
Cinquième niveau</a:t>
            </a:r>
          </a:p>
        </p:txBody>
      </p:sp>
      <p:sp>
        <p:nvSpPr>
          <p:cNvPr id="4" name="Espace réservé de la date 3">
            <a:extLst>
              <a:ext uri="{FF2B5EF4-FFF2-40B4-BE49-F238E27FC236}">
                <a16:creationId xmlns:a16="http://schemas.microsoft.com/office/drawing/2014/main" id="{EAF1C569-34CA-BB41-9F86-9FD235426968}"/>
              </a:ext>
            </a:extLst>
          </p:cNvPr>
          <p:cNvSpPr>
            <a:spLocks noGrp="1"/>
          </p:cNvSpPr>
          <p:nvPr>
            <p:ph type="dt" sz="half" idx="10"/>
          </p:nvPr>
        </p:nvSpPr>
        <p:spPr/>
        <p:txBody>
          <a:bodyPr/>
          <a:lstStyle/>
          <a:p>
            <a:fld id="{A849768D-D841-C342-931C-C4B19C9C6173}" type="datetimeFigureOut">
              <a:rPr lang="fr-FR" smtClean="0"/>
              <a:t>24/07/2019</a:t>
            </a:fld>
            <a:endParaRPr lang="fr-FR"/>
          </a:p>
        </p:txBody>
      </p:sp>
      <p:sp>
        <p:nvSpPr>
          <p:cNvPr id="5" name="Espace réservé du pied de page 4">
            <a:extLst>
              <a:ext uri="{FF2B5EF4-FFF2-40B4-BE49-F238E27FC236}">
                <a16:creationId xmlns:a16="http://schemas.microsoft.com/office/drawing/2014/main" id="{B7591C1E-039B-DD43-8966-BEB41186C0B3}"/>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9D735FDE-61EF-A84B-9C9D-71BB56EBF709}"/>
              </a:ext>
            </a:extLst>
          </p:cNvPr>
          <p:cNvSpPr>
            <a:spLocks noGrp="1"/>
          </p:cNvSpPr>
          <p:nvPr>
            <p:ph type="sldNum" sz="quarter" idx="12"/>
          </p:nvPr>
        </p:nvSpPr>
        <p:spPr/>
        <p:txBody>
          <a:bodyPr/>
          <a:lstStyle/>
          <a:p>
            <a:fld id="{696ABFF6-3533-D841-ACB5-315B18A81809}" type="slidenum">
              <a:rPr lang="fr-FR" smtClean="0"/>
              <a:t>‹N°›</a:t>
            </a:fld>
            <a:endParaRPr lang="fr-FR"/>
          </a:p>
        </p:txBody>
      </p:sp>
    </p:spTree>
    <p:extLst>
      <p:ext uri="{BB962C8B-B14F-4D97-AF65-F5344CB8AC3E}">
        <p14:creationId xmlns:p14="http://schemas.microsoft.com/office/powerpoint/2010/main" val="17510167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A6A24389-CFCD-4A49-8CEC-60D4C7808DF6}"/>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6C33CB2F-1ADD-9A45-972E-41CCC1780914}"/>
              </a:ext>
            </a:extLst>
          </p:cNvPr>
          <p:cNvSpPr>
            <a:spLocks noGrp="1"/>
          </p:cNvSpPr>
          <p:nvPr>
            <p:ph type="body" orient="vert" idx="1"/>
          </p:nvPr>
        </p:nvSpPr>
        <p:spPr>
          <a:xfrm>
            <a:off x="838200" y="365125"/>
            <a:ext cx="7734300" cy="5811838"/>
          </a:xfrm>
        </p:spPr>
        <p:txBody>
          <a:bodyPr vert="eaVert"/>
          <a:lstStyle/>
          <a:p>
            <a:r>
              <a:rPr lang="fr-FR"/>
              <a:t>Modifier les styles du texte du masque
Deuxième niveau
Troisième niveau
Quatrième niveau
Cinquième niveau</a:t>
            </a:r>
          </a:p>
        </p:txBody>
      </p:sp>
      <p:sp>
        <p:nvSpPr>
          <p:cNvPr id="4" name="Espace réservé de la date 3">
            <a:extLst>
              <a:ext uri="{FF2B5EF4-FFF2-40B4-BE49-F238E27FC236}">
                <a16:creationId xmlns:a16="http://schemas.microsoft.com/office/drawing/2014/main" id="{DE4D0ED4-BBFB-E84C-BC65-0725CE41ABBB}"/>
              </a:ext>
            </a:extLst>
          </p:cNvPr>
          <p:cNvSpPr>
            <a:spLocks noGrp="1"/>
          </p:cNvSpPr>
          <p:nvPr>
            <p:ph type="dt" sz="half" idx="10"/>
          </p:nvPr>
        </p:nvSpPr>
        <p:spPr/>
        <p:txBody>
          <a:bodyPr/>
          <a:lstStyle/>
          <a:p>
            <a:fld id="{A849768D-D841-C342-931C-C4B19C9C6173}" type="datetimeFigureOut">
              <a:rPr lang="fr-FR" smtClean="0"/>
              <a:t>24/07/2019</a:t>
            </a:fld>
            <a:endParaRPr lang="fr-FR"/>
          </a:p>
        </p:txBody>
      </p:sp>
      <p:sp>
        <p:nvSpPr>
          <p:cNvPr id="5" name="Espace réservé du pied de page 4">
            <a:extLst>
              <a:ext uri="{FF2B5EF4-FFF2-40B4-BE49-F238E27FC236}">
                <a16:creationId xmlns:a16="http://schemas.microsoft.com/office/drawing/2014/main" id="{75A5C3C8-97F5-9247-8A7A-3A9D07E548E3}"/>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EC4F46DA-BFFB-654A-9CA6-D75968E29E5B}"/>
              </a:ext>
            </a:extLst>
          </p:cNvPr>
          <p:cNvSpPr>
            <a:spLocks noGrp="1"/>
          </p:cNvSpPr>
          <p:nvPr>
            <p:ph type="sldNum" sz="quarter" idx="12"/>
          </p:nvPr>
        </p:nvSpPr>
        <p:spPr/>
        <p:txBody>
          <a:bodyPr/>
          <a:lstStyle/>
          <a:p>
            <a:fld id="{696ABFF6-3533-D841-ACB5-315B18A81809}" type="slidenum">
              <a:rPr lang="fr-FR" smtClean="0"/>
              <a:t>‹N°›</a:t>
            </a:fld>
            <a:endParaRPr lang="fr-FR"/>
          </a:p>
        </p:txBody>
      </p:sp>
    </p:spTree>
    <p:extLst>
      <p:ext uri="{BB962C8B-B14F-4D97-AF65-F5344CB8AC3E}">
        <p14:creationId xmlns:p14="http://schemas.microsoft.com/office/powerpoint/2010/main" val="3370618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F0E61CA-A9DF-AD4D-B9D3-1C374CE6C0D3}"/>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3E29E7B4-81C4-F341-8203-A2FAF2495B73}"/>
              </a:ext>
            </a:extLst>
          </p:cNvPr>
          <p:cNvSpPr>
            <a:spLocks noGrp="1"/>
          </p:cNvSpPr>
          <p:nvPr>
            <p:ph idx="1"/>
          </p:nvPr>
        </p:nvSpPr>
        <p:spPr/>
        <p:txBody>
          <a:bodyPr/>
          <a:lstStyle/>
          <a:p>
            <a:r>
              <a:rPr lang="fr-FR"/>
              <a:t>Modifier les styles du texte du masque
Deuxième niveau
Troisième niveau
Quatrième niveau
Cinquième niveau</a:t>
            </a:r>
          </a:p>
        </p:txBody>
      </p:sp>
      <p:sp>
        <p:nvSpPr>
          <p:cNvPr id="4" name="Espace réservé de la date 3">
            <a:extLst>
              <a:ext uri="{FF2B5EF4-FFF2-40B4-BE49-F238E27FC236}">
                <a16:creationId xmlns:a16="http://schemas.microsoft.com/office/drawing/2014/main" id="{357E54BD-F193-DC4B-8C49-87F4A9AF5DB7}"/>
              </a:ext>
            </a:extLst>
          </p:cNvPr>
          <p:cNvSpPr>
            <a:spLocks noGrp="1"/>
          </p:cNvSpPr>
          <p:nvPr>
            <p:ph type="dt" sz="half" idx="10"/>
          </p:nvPr>
        </p:nvSpPr>
        <p:spPr/>
        <p:txBody>
          <a:bodyPr/>
          <a:lstStyle/>
          <a:p>
            <a:fld id="{A849768D-D841-C342-931C-C4B19C9C6173}" type="datetimeFigureOut">
              <a:rPr lang="fr-FR" smtClean="0"/>
              <a:t>24/07/2019</a:t>
            </a:fld>
            <a:endParaRPr lang="fr-FR"/>
          </a:p>
        </p:txBody>
      </p:sp>
      <p:sp>
        <p:nvSpPr>
          <p:cNvPr id="5" name="Espace réservé du pied de page 4">
            <a:extLst>
              <a:ext uri="{FF2B5EF4-FFF2-40B4-BE49-F238E27FC236}">
                <a16:creationId xmlns:a16="http://schemas.microsoft.com/office/drawing/2014/main" id="{21121F38-EAC3-0644-81DA-C5FBBB26D1A6}"/>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843054D0-037F-194D-890A-C6BBCA302994}"/>
              </a:ext>
            </a:extLst>
          </p:cNvPr>
          <p:cNvSpPr>
            <a:spLocks noGrp="1"/>
          </p:cNvSpPr>
          <p:nvPr>
            <p:ph type="sldNum" sz="quarter" idx="12"/>
          </p:nvPr>
        </p:nvSpPr>
        <p:spPr/>
        <p:txBody>
          <a:bodyPr/>
          <a:lstStyle/>
          <a:p>
            <a:fld id="{696ABFF6-3533-D841-ACB5-315B18A81809}" type="slidenum">
              <a:rPr lang="fr-FR" smtClean="0"/>
              <a:t>‹N°›</a:t>
            </a:fld>
            <a:endParaRPr lang="fr-FR"/>
          </a:p>
        </p:txBody>
      </p:sp>
    </p:spTree>
    <p:extLst>
      <p:ext uri="{BB962C8B-B14F-4D97-AF65-F5344CB8AC3E}">
        <p14:creationId xmlns:p14="http://schemas.microsoft.com/office/powerpoint/2010/main" val="10834084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B904407-A67B-634E-BAE4-A3C5D6F83B6C}"/>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73285B2A-2701-A44D-B96B-B7E2CFC85EC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r>
              <a:rPr lang="fr-FR"/>
              <a:t>Modifier les styles du texte du masque
Deuxième niveau
Troisième niveau
Quatrième niveau
Cinquième niveau</a:t>
            </a:r>
          </a:p>
        </p:txBody>
      </p:sp>
      <p:sp>
        <p:nvSpPr>
          <p:cNvPr id="4" name="Espace réservé de la date 3">
            <a:extLst>
              <a:ext uri="{FF2B5EF4-FFF2-40B4-BE49-F238E27FC236}">
                <a16:creationId xmlns:a16="http://schemas.microsoft.com/office/drawing/2014/main" id="{D77DA37D-5D66-F14D-AD5F-5291480B244D}"/>
              </a:ext>
            </a:extLst>
          </p:cNvPr>
          <p:cNvSpPr>
            <a:spLocks noGrp="1"/>
          </p:cNvSpPr>
          <p:nvPr>
            <p:ph type="dt" sz="half" idx="10"/>
          </p:nvPr>
        </p:nvSpPr>
        <p:spPr/>
        <p:txBody>
          <a:bodyPr/>
          <a:lstStyle/>
          <a:p>
            <a:fld id="{A849768D-D841-C342-931C-C4B19C9C6173}" type="datetimeFigureOut">
              <a:rPr lang="fr-FR" smtClean="0"/>
              <a:t>24/07/2019</a:t>
            </a:fld>
            <a:endParaRPr lang="fr-FR"/>
          </a:p>
        </p:txBody>
      </p:sp>
      <p:sp>
        <p:nvSpPr>
          <p:cNvPr id="5" name="Espace réservé du pied de page 4">
            <a:extLst>
              <a:ext uri="{FF2B5EF4-FFF2-40B4-BE49-F238E27FC236}">
                <a16:creationId xmlns:a16="http://schemas.microsoft.com/office/drawing/2014/main" id="{74DC1750-18EB-E64B-98B0-AEB66E4DD4EC}"/>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9F3EAA0A-30CA-7F48-B571-21095D62B548}"/>
              </a:ext>
            </a:extLst>
          </p:cNvPr>
          <p:cNvSpPr>
            <a:spLocks noGrp="1"/>
          </p:cNvSpPr>
          <p:nvPr>
            <p:ph type="sldNum" sz="quarter" idx="12"/>
          </p:nvPr>
        </p:nvSpPr>
        <p:spPr/>
        <p:txBody>
          <a:bodyPr/>
          <a:lstStyle/>
          <a:p>
            <a:fld id="{696ABFF6-3533-D841-ACB5-315B18A81809}" type="slidenum">
              <a:rPr lang="fr-FR" smtClean="0"/>
              <a:t>‹N°›</a:t>
            </a:fld>
            <a:endParaRPr lang="fr-FR"/>
          </a:p>
        </p:txBody>
      </p:sp>
    </p:spTree>
    <p:extLst>
      <p:ext uri="{BB962C8B-B14F-4D97-AF65-F5344CB8AC3E}">
        <p14:creationId xmlns:p14="http://schemas.microsoft.com/office/powerpoint/2010/main" val="16753185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1B4AC5A-363E-B244-B33F-94AB3197E4ED}"/>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204FBE7C-7D17-D44D-A014-3A532B913364}"/>
              </a:ext>
            </a:extLst>
          </p:cNvPr>
          <p:cNvSpPr>
            <a:spLocks noGrp="1"/>
          </p:cNvSpPr>
          <p:nvPr>
            <p:ph sz="half" idx="1"/>
          </p:nvPr>
        </p:nvSpPr>
        <p:spPr>
          <a:xfrm>
            <a:off x="838200" y="1825625"/>
            <a:ext cx="5181600" cy="4351338"/>
          </a:xfrm>
        </p:spPr>
        <p:txBody>
          <a:bodyPr/>
          <a:lstStyle/>
          <a:p>
            <a:r>
              <a:rPr lang="fr-FR"/>
              <a:t>Modifier les styles du texte du masque
Deuxième niveau
Troisième niveau
Quatrième niveau
Cinquième niveau</a:t>
            </a:r>
          </a:p>
        </p:txBody>
      </p:sp>
      <p:sp>
        <p:nvSpPr>
          <p:cNvPr id="4" name="Espace réservé du contenu 3">
            <a:extLst>
              <a:ext uri="{FF2B5EF4-FFF2-40B4-BE49-F238E27FC236}">
                <a16:creationId xmlns:a16="http://schemas.microsoft.com/office/drawing/2014/main" id="{88768510-2696-A047-A80A-2B415B3BDE8C}"/>
              </a:ext>
            </a:extLst>
          </p:cNvPr>
          <p:cNvSpPr>
            <a:spLocks noGrp="1"/>
          </p:cNvSpPr>
          <p:nvPr>
            <p:ph sz="half" idx="2"/>
          </p:nvPr>
        </p:nvSpPr>
        <p:spPr>
          <a:xfrm>
            <a:off x="6172200" y="1825625"/>
            <a:ext cx="5181600" cy="4351338"/>
          </a:xfrm>
        </p:spPr>
        <p:txBody>
          <a:bodyPr/>
          <a:lstStyle/>
          <a:p>
            <a:r>
              <a:rPr lang="fr-FR"/>
              <a:t>Modifier les styles du texte du masque
Deuxième niveau
Troisième niveau
Quatrième niveau
Cinquième niveau</a:t>
            </a:r>
          </a:p>
        </p:txBody>
      </p:sp>
      <p:sp>
        <p:nvSpPr>
          <p:cNvPr id="5" name="Espace réservé de la date 4">
            <a:extLst>
              <a:ext uri="{FF2B5EF4-FFF2-40B4-BE49-F238E27FC236}">
                <a16:creationId xmlns:a16="http://schemas.microsoft.com/office/drawing/2014/main" id="{59A5CBF3-7A1C-E24A-B358-F8C9DBF614B4}"/>
              </a:ext>
            </a:extLst>
          </p:cNvPr>
          <p:cNvSpPr>
            <a:spLocks noGrp="1"/>
          </p:cNvSpPr>
          <p:nvPr>
            <p:ph type="dt" sz="half" idx="10"/>
          </p:nvPr>
        </p:nvSpPr>
        <p:spPr/>
        <p:txBody>
          <a:bodyPr/>
          <a:lstStyle/>
          <a:p>
            <a:fld id="{A849768D-D841-C342-931C-C4B19C9C6173}" type="datetimeFigureOut">
              <a:rPr lang="fr-FR" smtClean="0"/>
              <a:t>24/07/2019</a:t>
            </a:fld>
            <a:endParaRPr lang="fr-FR"/>
          </a:p>
        </p:txBody>
      </p:sp>
      <p:sp>
        <p:nvSpPr>
          <p:cNvPr id="6" name="Espace réservé du pied de page 5">
            <a:extLst>
              <a:ext uri="{FF2B5EF4-FFF2-40B4-BE49-F238E27FC236}">
                <a16:creationId xmlns:a16="http://schemas.microsoft.com/office/drawing/2014/main" id="{CF08E137-985D-644C-85F7-F7A69405D041}"/>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E44569D6-3FFC-C145-A7FF-F5008D37DD11}"/>
              </a:ext>
            </a:extLst>
          </p:cNvPr>
          <p:cNvSpPr>
            <a:spLocks noGrp="1"/>
          </p:cNvSpPr>
          <p:nvPr>
            <p:ph type="sldNum" sz="quarter" idx="12"/>
          </p:nvPr>
        </p:nvSpPr>
        <p:spPr/>
        <p:txBody>
          <a:bodyPr/>
          <a:lstStyle/>
          <a:p>
            <a:fld id="{696ABFF6-3533-D841-ACB5-315B18A81809}" type="slidenum">
              <a:rPr lang="fr-FR" smtClean="0"/>
              <a:t>‹N°›</a:t>
            </a:fld>
            <a:endParaRPr lang="fr-FR"/>
          </a:p>
        </p:txBody>
      </p:sp>
    </p:spTree>
    <p:extLst>
      <p:ext uri="{BB962C8B-B14F-4D97-AF65-F5344CB8AC3E}">
        <p14:creationId xmlns:p14="http://schemas.microsoft.com/office/powerpoint/2010/main" val="9922870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3975182-582E-C34A-BB48-8C8A33D48729}"/>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5F4E0ECB-BCAF-594F-99F7-30AEE84AFC2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fr-FR"/>
              <a:t>Modifier les styles du texte du masque
Deuxième niveau
Troisième niveau
Quatrième niveau
Cinquième niveau</a:t>
            </a:r>
          </a:p>
        </p:txBody>
      </p:sp>
      <p:sp>
        <p:nvSpPr>
          <p:cNvPr id="4" name="Espace réservé du contenu 3">
            <a:extLst>
              <a:ext uri="{FF2B5EF4-FFF2-40B4-BE49-F238E27FC236}">
                <a16:creationId xmlns:a16="http://schemas.microsoft.com/office/drawing/2014/main" id="{EA910F98-556A-AB47-9D98-E0ECCFC1452D}"/>
              </a:ext>
            </a:extLst>
          </p:cNvPr>
          <p:cNvSpPr>
            <a:spLocks noGrp="1"/>
          </p:cNvSpPr>
          <p:nvPr>
            <p:ph sz="half" idx="2"/>
          </p:nvPr>
        </p:nvSpPr>
        <p:spPr>
          <a:xfrm>
            <a:off x="839788" y="2505075"/>
            <a:ext cx="5157787" cy="3684588"/>
          </a:xfrm>
        </p:spPr>
        <p:txBody>
          <a:bodyPr/>
          <a:lstStyle/>
          <a:p>
            <a:r>
              <a:rPr lang="fr-FR"/>
              <a:t>Modifier les styles du texte du masque
Deuxième niveau
Troisième niveau
Quatrième niveau
Cinquième niveau</a:t>
            </a:r>
          </a:p>
        </p:txBody>
      </p:sp>
      <p:sp>
        <p:nvSpPr>
          <p:cNvPr id="5" name="Espace réservé du texte 4">
            <a:extLst>
              <a:ext uri="{FF2B5EF4-FFF2-40B4-BE49-F238E27FC236}">
                <a16:creationId xmlns:a16="http://schemas.microsoft.com/office/drawing/2014/main" id="{443FD94D-1B70-5B49-A9E4-198AED1A257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fr-FR"/>
              <a:t>Modifier les styles du texte du masque
Deuxième niveau
Troisième niveau
Quatrième niveau
Cinquième niveau</a:t>
            </a:r>
          </a:p>
        </p:txBody>
      </p:sp>
      <p:sp>
        <p:nvSpPr>
          <p:cNvPr id="6" name="Espace réservé du contenu 5">
            <a:extLst>
              <a:ext uri="{FF2B5EF4-FFF2-40B4-BE49-F238E27FC236}">
                <a16:creationId xmlns:a16="http://schemas.microsoft.com/office/drawing/2014/main" id="{0FB9D7AF-1D42-5E40-8C40-D6C5BEFA199C}"/>
              </a:ext>
            </a:extLst>
          </p:cNvPr>
          <p:cNvSpPr>
            <a:spLocks noGrp="1"/>
          </p:cNvSpPr>
          <p:nvPr>
            <p:ph sz="quarter" idx="4"/>
          </p:nvPr>
        </p:nvSpPr>
        <p:spPr>
          <a:xfrm>
            <a:off x="6172200" y="2505075"/>
            <a:ext cx="5183188" cy="3684588"/>
          </a:xfrm>
        </p:spPr>
        <p:txBody>
          <a:bodyPr/>
          <a:lstStyle/>
          <a:p>
            <a:r>
              <a:rPr lang="fr-FR"/>
              <a:t>Modifier les styles du texte du masque
Deuxième niveau
Troisième niveau
Quatrième niveau
Cinquième niveau</a:t>
            </a:r>
          </a:p>
        </p:txBody>
      </p:sp>
      <p:sp>
        <p:nvSpPr>
          <p:cNvPr id="7" name="Espace réservé de la date 6">
            <a:extLst>
              <a:ext uri="{FF2B5EF4-FFF2-40B4-BE49-F238E27FC236}">
                <a16:creationId xmlns:a16="http://schemas.microsoft.com/office/drawing/2014/main" id="{6A2C203F-C953-084B-B818-56B2523F78F4}"/>
              </a:ext>
            </a:extLst>
          </p:cNvPr>
          <p:cNvSpPr>
            <a:spLocks noGrp="1"/>
          </p:cNvSpPr>
          <p:nvPr>
            <p:ph type="dt" sz="half" idx="10"/>
          </p:nvPr>
        </p:nvSpPr>
        <p:spPr/>
        <p:txBody>
          <a:bodyPr/>
          <a:lstStyle/>
          <a:p>
            <a:fld id="{A849768D-D841-C342-931C-C4B19C9C6173}" type="datetimeFigureOut">
              <a:rPr lang="fr-FR" smtClean="0"/>
              <a:t>24/07/2019</a:t>
            </a:fld>
            <a:endParaRPr lang="fr-FR"/>
          </a:p>
        </p:txBody>
      </p:sp>
      <p:sp>
        <p:nvSpPr>
          <p:cNvPr id="8" name="Espace réservé du pied de page 7">
            <a:extLst>
              <a:ext uri="{FF2B5EF4-FFF2-40B4-BE49-F238E27FC236}">
                <a16:creationId xmlns:a16="http://schemas.microsoft.com/office/drawing/2014/main" id="{016E817E-2318-F741-9F54-54C1825B9D58}"/>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3B19C924-BB88-1246-8B6B-0C4888FC9189}"/>
              </a:ext>
            </a:extLst>
          </p:cNvPr>
          <p:cNvSpPr>
            <a:spLocks noGrp="1"/>
          </p:cNvSpPr>
          <p:nvPr>
            <p:ph type="sldNum" sz="quarter" idx="12"/>
          </p:nvPr>
        </p:nvSpPr>
        <p:spPr/>
        <p:txBody>
          <a:bodyPr/>
          <a:lstStyle/>
          <a:p>
            <a:fld id="{696ABFF6-3533-D841-ACB5-315B18A81809}" type="slidenum">
              <a:rPr lang="fr-FR" smtClean="0"/>
              <a:t>‹N°›</a:t>
            </a:fld>
            <a:endParaRPr lang="fr-FR"/>
          </a:p>
        </p:txBody>
      </p:sp>
    </p:spTree>
    <p:extLst>
      <p:ext uri="{BB962C8B-B14F-4D97-AF65-F5344CB8AC3E}">
        <p14:creationId xmlns:p14="http://schemas.microsoft.com/office/powerpoint/2010/main" val="40842125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399475-C66C-AA45-9ADD-CB37D5D301D0}"/>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8F71AD66-D5FB-8B4E-859E-D0596660F3BB}"/>
              </a:ext>
            </a:extLst>
          </p:cNvPr>
          <p:cNvSpPr>
            <a:spLocks noGrp="1"/>
          </p:cNvSpPr>
          <p:nvPr>
            <p:ph type="dt" sz="half" idx="10"/>
          </p:nvPr>
        </p:nvSpPr>
        <p:spPr/>
        <p:txBody>
          <a:bodyPr/>
          <a:lstStyle/>
          <a:p>
            <a:fld id="{A849768D-D841-C342-931C-C4B19C9C6173}" type="datetimeFigureOut">
              <a:rPr lang="fr-FR" smtClean="0"/>
              <a:t>24/07/2019</a:t>
            </a:fld>
            <a:endParaRPr lang="fr-FR"/>
          </a:p>
        </p:txBody>
      </p:sp>
      <p:sp>
        <p:nvSpPr>
          <p:cNvPr id="4" name="Espace réservé du pied de page 3">
            <a:extLst>
              <a:ext uri="{FF2B5EF4-FFF2-40B4-BE49-F238E27FC236}">
                <a16:creationId xmlns:a16="http://schemas.microsoft.com/office/drawing/2014/main" id="{E6E6133E-54D2-5A45-9997-DB38AAE71542}"/>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D3392A77-50BC-D344-B700-7250496D883D}"/>
              </a:ext>
            </a:extLst>
          </p:cNvPr>
          <p:cNvSpPr>
            <a:spLocks noGrp="1"/>
          </p:cNvSpPr>
          <p:nvPr>
            <p:ph type="sldNum" sz="quarter" idx="12"/>
          </p:nvPr>
        </p:nvSpPr>
        <p:spPr/>
        <p:txBody>
          <a:bodyPr/>
          <a:lstStyle/>
          <a:p>
            <a:fld id="{696ABFF6-3533-D841-ACB5-315B18A81809}" type="slidenum">
              <a:rPr lang="fr-FR" smtClean="0"/>
              <a:t>‹N°›</a:t>
            </a:fld>
            <a:endParaRPr lang="fr-FR"/>
          </a:p>
        </p:txBody>
      </p:sp>
    </p:spTree>
    <p:extLst>
      <p:ext uri="{BB962C8B-B14F-4D97-AF65-F5344CB8AC3E}">
        <p14:creationId xmlns:p14="http://schemas.microsoft.com/office/powerpoint/2010/main" val="10157571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17BFE43D-F203-D14F-9DDD-36BB56703C3B}"/>
              </a:ext>
            </a:extLst>
          </p:cNvPr>
          <p:cNvSpPr>
            <a:spLocks noGrp="1"/>
          </p:cNvSpPr>
          <p:nvPr>
            <p:ph type="dt" sz="half" idx="10"/>
          </p:nvPr>
        </p:nvSpPr>
        <p:spPr/>
        <p:txBody>
          <a:bodyPr/>
          <a:lstStyle/>
          <a:p>
            <a:fld id="{A849768D-D841-C342-931C-C4B19C9C6173}" type="datetimeFigureOut">
              <a:rPr lang="fr-FR" smtClean="0"/>
              <a:t>24/07/2019</a:t>
            </a:fld>
            <a:endParaRPr lang="fr-FR"/>
          </a:p>
        </p:txBody>
      </p:sp>
      <p:sp>
        <p:nvSpPr>
          <p:cNvPr id="3" name="Espace réservé du pied de page 2">
            <a:extLst>
              <a:ext uri="{FF2B5EF4-FFF2-40B4-BE49-F238E27FC236}">
                <a16:creationId xmlns:a16="http://schemas.microsoft.com/office/drawing/2014/main" id="{3431A3C1-9AF6-A645-A257-715D9BDCC826}"/>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866B91F6-E47B-0643-98A3-C0DBC87B9C47}"/>
              </a:ext>
            </a:extLst>
          </p:cNvPr>
          <p:cNvSpPr>
            <a:spLocks noGrp="1"/>
          </p:cNvSpPr>
          <p:nvPr>
            <p:ph type="sldNum" sz="quarter" idx="12"/>
          </p:nvPr>
        </p:nvSpPr>
        <p:spPr/>
        <p:txBody>
          <a:bodyPr/>
          <a:lstStyle/>
          <a:p>
            <a:fld id="{696ABFF6-3533-D841-ACB5-315B18A81809}" type="slidenum">
              <a:rPr lang="fr-FR" smtClean="0"/>
              <a:t>‹N°›</a:t>
            </a:fld>
            <a:endParaRPr lang="fr-FR"/>
          </a:p>
        </p:txBody>
      </p:sp>
    </p:spTree>
    <p:extLst>
      <p:ext uri="{BB962C8B-B14F-4D97-AF65-F5344CB8AC3E}">
        <p14:creationId xmlns:p14="http://schemas.microsoft.com/office/powerpoint/2010/main" val="13268118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2D95E80-3484-8844-B491-D7D8BC2238F4}"/>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A4AB573C-C9C1-3744-A84B-0E10C41131B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r>
              <a:rPr lang="fr-FR"/>
              <a:t>Modifier les styles du texte du masque
Deuxième niveau
Troisième niveau
Quatrième niveau
Cinquième niveau</a:t>
            </a:r>
          </a:p>
        </p:txBody>
      </p:sp>
      <p:sp>
        <p:nvSpPr>
          <p:cNvPr id="4" name="Espace réservé du texte 3">
            <a:extLst>
              <a:ext uri="{FF2B5EF4-FFF2-40B4-BE49-F238E27FC236}">
                <a16:creationId xmlns:a16="http://schemas.microsoft.com/office/drawing/2014/main" id="{92E63317-5198-4B4C-9983-6C5CE9472A6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r>
              <a:rPr lang="fr-FR"/>
              <a:t>Modifier les styles du texte du masque
Deuxième niveau
Troisième niveau
Quatrième niveau
Cinquième niveau</a:t>
            </a:r>
          </a:p>
        </p:txBody>
      </p:sp>
      <p:sp>
        <p:nvSpPr>
          <p:cNvPr id="5" name="Espace réservé de la date 4">
            <a:extLst>
              <a:ext uri="{FF2B5EF4-FFF2-40B4-BE49-F238E27FC236}">
                <a16:creationId xmlns:a16="http://schemas.microsoft.com/office/drawing/2014/main" id="{D6714A5E-3DF2-EB40-9212-76C7C63A55A0}"/>
              </a:ext>
            </a:extLst>
          </p:cNvPr>
          <p:cNvSpPr>
            <a:spLocks noGrp="1"/>
          </p:cNvSpPr>
          <p:nvPr>
            <p:ph type="dt" sz="half" idx="10"/>
          </p:nvPr>
        </p:nvSpPr>
        <p:spPr/>
        <p:txBody>
          <a:bodyPr/>
          <a:lstStyle/>
          <a:p>
            <a:fld id="{A849768D-D841-C342-931C-C4B19C9C6173}" type="datetimeFigureOut">
              <a:rPr lang="fr-FR" smtClean="0"/>
              <a:t>24/07/2019</a:t>
            </a:fld>
            <a:endParaRPr lang="fr-FR"/>
          </a:p>
        </p:txBody>
      </p:sp>
      <p:sp>
        <p:nvSpPr>
          <p:cNvPr id="6" name="Espace réservé du pied de page 5">
            <a:extLst>
              <a:ext uri="{FF2B5EF4-FFF2-40B4-BE49-F238E27FC236}">
                <a16:creationId xmlns:a16="http://schemas.microsoft.com/office/drawing/2014/main" id="{23435B5C-9573-734C-BB57-664660762EC7}"/>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DE5DB72C-E273-8547-9118-9BDABE33F298}"/>
              </a:ext>
            </a:extLst>
          </p:cNvPr>
          <p:cNvSpPr>
            <a:spLocks noGrp="1"/>
          </p:cNvSpPr>
          <p:nvPr>
            <p:ph type="sldNum" sz="quarter" idx="12"/>
          </p:nvPr>
        </p:nvSpPr>
        <p:spPr/>
        <p:txBody>
          <a:bodyPr/>
          <a:lstStyle/>
          <a:p>
            <a:fld id="{696ABFF6-3533-D841-ACB5-315B18A81809}" type="slidenum">
              <a:rPr lang="fr-FR" smtClean="0"/>
              <a:t>‹N°›</a:t>
            </a:fld>
            <a:endParaRPr lang="fr-FR"/>
          </a:p>
        </p:txBody>
      </p:sp>
    </p:spTree>
    <p:extLst>
      <p:ext uri="{BB962C8B-B14F-4D97-AF65-F5344CB8AC3E}">
        <p14:creationId xmlns:p14="http://schemas.microsoft.com/office/powerpoint/2010/main" val="29611742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DC909D6-3FA7-7343-BFD1-425B845DC83E}"/>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947BA218-8EB6-0547-8E21-F984B1EB369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9FCAC344-1733-B34B-B163-644FE4422F0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r>
              <a:rPr lang="fr-FR"/>
              <a:t>Modifier les styles du texte du masque
Deuxième niveau
Troisième niveau
Quatrième niveau
Cinquième niveau</a:t>
            </a:r>
          </a:p>
        </p:txBody>
      </p:sp>
      <p:sp>
        <p:nvSpPr>
          <p:cNvPr id="5" name="Espace réservé de la date 4">
            <a:extLst>
              <a:ext uri="{FF2B5EF4-FFF2-40B4-BE49-F238E27FC236}">
                <a16:creationId xmlns:a16="http://schemas.microsoft.com/office/drawing/2014/main" id="{CC713B00-834B-7441-A05D-3D125CABDE0E}"/>
              </a:ext>
            </a:extLst>
          </p:cNvPr>
          <p:cNvSpPr>
            <a:spLocks noGrp="1"/>
          </p:cNvSpPr>
          <p:nvPr>
            <p:ph type="dt" sz="half" idx="10"/>
          </p:nvPr>
        </p:nvSpPr>
        <p:spPr/>
        <p:txBody>
          <a:bodyPr/>
          <a:lstStyle/>
          <a:p>
            <a:fld id="{A849768D-D841-C342-931C-C4B19C9C6173}" type="datetimeFigureOut">
              <a:rPr lang="fr-FR" smtClean="0"/>
              <a:t>24/07/2019</a:t>
            </a:fld>
            <a:endParaRPr lang="fr-FR"/>
          </a:p>
        </p:txBody>
      </p:sp>
      <p:sp>
        <p:nvSpPr>
          <p:cNvPr id="6" name="Espace réservé du pied de page 5">
            <a:extLst>
              <a:ext uri="{FF2B5EF4-FFF2-40B4-BE49-F238E27FC236}">
                <a16:creationId xmlns:a16="http://schemas.microsoft.com/office/drawing/2014/main" id="{864B36CF-5D2B-3642-82AC-CF548FD43CCB}"/>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1478A9BB-D452-4A42-A0A4-B99CA2C96C14}"/>
              </a:ext>
            </a:extLst>
          </p:cNvPr>
          <p:cNvSpPr>
            <a:spLocks noGrp="1"/>
          </p:cNvSpPr>
          <p:nvPr>
            <p:ph type="sldNum" sz="quarter" idx="12"/>
          </p:nvPr>
        </p:nvSpPr>
        <p:spPr/>
        <p:txBody>
          <a:bodyPr/>
          <a:lstStyle/>
          <a:p>
            <a:fld id="{696ABFF6-3533-D841-ACB5-315B18A81809}" type="slidenum">
              <a:rPr lang="fr-FR" smtClean="0"/>
              <a:t>‹N°›</a:t>
            </a:fld>
            <a:endParaRPr lang="fr-FR"/>
          </a:p>
        </p:txBody>
      </p:sp>
    </p:spTree>
    <p:extLst>
      <p:ext uri="{BB962C8B-B14F-4D97-AF65-F5344CB8AC3E}">
        <p14:creationId xmlns:p14="http://schemas.microsoft.com/office/powerpoint/2010/main" val="581555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C13845A6-7EE1-BA41-973E-7E75CF2A0DC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9FB89A20-AD92-C242-A4C8-88B05E84F82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r>
              <a:rPr lang="fr-FR"/>
              <a:t>Modifier les styles du texte du masque
Deuxième niveau
Troisième niveau
Quatrième niveau
Cinquième niveau</a:t>
            </a:r>
          </a:p>
        </p:txBody>
      </p:sp>
      <p:sp>
        <p:nvSpPr>
          <p:cNvPr id="4" name="Espace réservé de la date 3">
            <a:extLst>
              <a:ext uri="{FF2B5EF4-FFF2-40B4-BE49-F238E27FC236}">
                <a16:creationId xmlns:a16="http://schemas.microsoft.com/office/drawing/2014/main" id="{A6367913-9B83-2640-97CE-3AA0FB46035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849768D-D841-C342-931C-C4B19C9C6173}" type="datetimeFigureOut">
              <a:rPr lang="fr-FR" smtClean="0"/>
              <a:t>24/07/2019</a:t>
            </a:fld>
            <a:endParaRPr lang="fr-FR"/>
          </a:p>
        </p:txBody>
      </p:sp>
      <p:sp>
        <p:nvSpPr>
          <p:cNvPr id="5" name="Espace réservé du pied de page 4">
            <a:extLst>
              <a:ext uri="{FF2B5EF4-FFF2-40B4-BE49-F238E27FC236}">
                <a16:creationId xmlns:a16="http://schemas.microsoft.com/office/drawing/2014/main" id="{81F43E2D-DC3C-C642-AAE1-CFCAD1C901D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DEE46A09-EBBB-474A-A01A-1B1561350B2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6ABFF6-3533-D841-ACB5-315B18A81809}" type="slidenum">
              <a:rPr lang="fr-FR" smtClean="0"/>
              <a:t>‹N°›</a:t>
            </a:fld>
            <a:endParaRPr lang="fr-FR"/>
          </a:p>
        </p:txBody>
      </p:sp>
    </p:spTree>
    <p:extLst>
      <p:ext uri="{BB962C8B-B14F-4D97-AF65-F5344CB8AC3E}">
        <p14:creationId xmlns:p14="http://schemas.microsoft.com/office/powerpoint/2010/main" val="38924146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datatracker.ietf.org/doc/draft-mcfadden-smart-endpoint-taxonomy-for-cless/" TargetMode="External"/><Relationship Id="rId2" Type="http://schemas.openxmlformats.org/officeDocument/2006/relationships/hyperlink" Target="https://datatracker.ietf.org/doc/draft-taddei-smart-cless-introduction/"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heise.de/newsticker/meldung/Missing-Link-IETF-im-Interessenkonflikt-kuriose-Ideen-fuer-Standardisierungen-4420270.html?seite=all"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4D6D47C-4512-3348-9E1F-60853A0E0616}"/>
              </a:ext>
            </a:extLst>
          </p:cNvPr>
          <p:cNvSpPr>
            <a:spLocks noGrp="1"/>
          </p:cNvSpPr>
          <p:nvPr>
            <p:ph type="ctrTitle"/>
          </p:nvPr>
        </p:nvSpPr>
        <p:spPr/>
        <p:txBody>
          <a:bodyPr/>
          <a:lstStyle/>
          <a:p>
            <a:r>
              <a:rPr lang="fr-FR" dirty="0"/>
              <a:t>CLESS UPDATE</a:t>
            </a:r>
          </a:p>
        </p:txBody>
      </p:sp>
      <p:sp>
        <p:nvSpPr>
          <p:cNvPr id="3" name="Sous-titre 2">
            <a:extLst>
              <a:ext uri="{FF2B5EF4-FFF2-40B4-BE49-F238E27FC236}">
                <a16:creationId xmlns:a16="http://schemas.microsoft.com/office/drawing/2014/main" id="{AD11EEBE-A676-F341-8AF3-6E18F5A8B2C3}"/>
              </a:ext>
            </a:extLst>
          </p:cNvPr>
          <p:cNvSpPr>
            <a:spLocks noGrp="1"/>
          </p:cNvSpPr>
          <p:nvPr>
            <p:ph type="subTitle" idx="1"/>
          </p:nvPr>
        </p:nvSpPr>
        <p:spPr>
          <a:xfrm>
            <a:off x="1192696" y="4168568"/>
            <a:ext cx="11549269" cy="1655762"/>
          </a:xfrm>
        </p:spPr>
        <p:txBody>
          <a:bodyPr/>
          <a:lstStyle/>
          <a:p>
            <a:pPr algn="l"/>
            <a:r>
              <a:rPr lang="fr-FR" dirty="0">
                <a:hlinkClick r:id="rId2"/>
              </a:rPr>
              <a:t>https://datatracker.ietf.org/doc/draft-taddei-smart-cless-introduction/</a:t>
            </a:r>
            <a:endParaRPr lang="fr-FR" dirty="0"/>
          </a:p>
          <a:p>
            <a:pPr algn="l"/>
            <a:r>
              <a:rPr lang="fr-FR" dirty="0">
                <a:hlinkClick r:id="rId3"/>
              </a:rPr>
              <a:t>https://datatracker.ietf.org/doc/draft-mcfadden-smart-endpoint-taxonomy-for-cless/</a:t>
            </a:r>
            <a:endParaRPr lang="fr-FR" dirty="0"/>
          </a:p>
          <a:p>
            <a:endParaRPr lang="fr-FR" dirty="0"/>
          </a:p>
          <a:p>
            <a:endParaRPr lang="fr-FR" dirty="0"/>
          </a:p>
        </p:txBody>
      </p:sp>
    </p:spTree>
    <p:extLst>
      <p:ext uri="{BB962C8B-B14F-4D97-AF65-F5344CB8AC3E}">
        <p14:creationId xmlns:p14="http://schemas.microsoft.com/office/powerpoint/2010/main" val="41691769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069A73C-90CF-7444-9C60-C3EE10CC8BA8}"/>
              </a:ext>
            </a:extLst>
          </p:cNvPr>
          <p:cNvSpPr>
            <a:spLocks noGrp="1"/>
          </p:cNvSpPr>
          <p:nvPr>
            <p:ph type="title"/>
          </p:nvPr>
        </p:nvSpPr>
        <p:spPr/>
        <p:txBody>
          <a:bodyPr/>
          <a:lstStyle/>
          <a:p>
            <a:r>
              <a:rPr lang="fr-FR" dirty="0"/>
              <a:t>PROPOSAL 1</a:t>
            </a:r>
          </a:p>
        </p:txBody>
      </p:sp>
      <p:graphicFrame>
        <p:nvGraphicFramePr>
          <p:cNvPr id="4" name="Tableau 3">
            <a:extLst>
              <a:ext uri="{FF2B5EF4-FFF2-40B4-BE49-F238E27FC236}">
                <a16:creationId xmlns:a16="http://schemas.microsoft.com/office/drawing/2014/main" id="{A839747E-FBA6-A54E-87CA-7EE91B858BA3}"/>
              </a:ext>
            </a:extLst>
          </p:cNvPr>
          <p:cNvGraphicFramePr>
            <a:graphicFrameLocks noGrp="1"/>
          </p:cNvGraphicFramePr>
          <p:nvPr>
            <p:extLst>
              <p:ext uri="{D42A27DB-BD31-4B8C-83A1-F6EECF244321}">
                <p14:modId xmlns:p14="http://schemas.microsoft.com/office/powerpoint/2010/main" val="2444612913"/>
              </p:ext>
            </p:extLst>
          </p:nvPr>
        </p:nvGraphicFramePr>
        <p:xfrm>
          <a:off x="958573" y="1763275"/>
          <a:ext cx="10272643" cy="2844800"/>
        </p:xfrm>
        <a:graphic>
          <a:graphicData uri="http://schemas.openxmlformats.org/drawingml/2006/table">
            <a:tbl>
              <a:tblPr firstRow="1" bandRow="1">
                <a:tableStyleId>{2D5ABB26-0587-4C30-8999-92F81FD0307C}</a:tableStyleId>
              </a:tblPr>
              <a:tblGrid>
                <a:gridCol w="2469063">
                  <a:extLst>
                    <a:ext uri="{9D8B030D-6E8A-4147-A177-3AD203B41FA5}">
                      <a16:colId xmlns:a16="http://schemas.microsoft.com/office/drawing/2014/main" val="1401180806"/>
                    </a:ext>
                  </a:extLst>
                </a:gridCol>
                <a:gridCol w="7803580">
                  <a:extLst>
                    <a:ext uri="{9D8B030D-6E8A-4147-A177-3AD203B41FA5}">
                      <a16:colId xmlns:a16="http://schemas.microsoft.com/office/drawing/2014/main" val="821933168"/>
                    </a:ext>
                  </a:extLst>
                </a:gridCol>
              </a:tblGrid>
              <a:tr h="370840">
                <a:tc>
                  <a:txBody>
                    <a:bodyPr/>
                    <a:lstStyle/>
                    <a:p>
                      <a:r>
                        <a:rPr lang="fr-FR" dirty="0" err="1"/>
                        <a:t>What</a:t>
                      </a:r>
                      <a:endParaRPr lang="fr-F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fr-FR" dirty="0" err="1"/>
                        <a:t>Detach</a:t>
                      </a:r>
                      <a:r>
                        <a:rPr lang="fr-FR" dirty="0"/>
                        <a:t> CLESS section 5 – </a:t>
                      </a:r>
                      <a:r>
                        <a:rPr lang="fr-FR" dirty="0" err="1"/>
                        <a:t>Endpoint</a:t>
                      </a:r>
                      <a:r>
                        <a:rPr lang="fr-FR" dirty="0"/>
                        <a:t> Model in </a:t>
                      </a:r>
                      <a:r>
                        <a:rPr lang="fr-FR" dirty="0" err="1"/>
                        <a:t>separate</a:t>
                      </a:r>
                      <a:r>
                        <a:rPr lang="fr-FR" dirty="0"/>
                        <a:t> I-D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52378043"/>
                  </a:ext>
                </a:extLst>
              </a:tr>
              <a:tr h="370840">
                <a:tc>
                  <a:txBody>
                    <a:bodyPr/>
                    <a:lstStyle/>
                    <a:p>
                      <a:r>
                        <a:rPr lang="fr-FR" dirty="0" err="1"/>
                        <a:t>Authors</a:t>
                      </a:r>
                      <a:r>
                        <a:rPr lang="fr-FR" dirty="0"/>
                        <a:t>/Editors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fr-FR" dirty="0"/>
                        <a:t>Mark McFadden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78148918"/>
                  </a:ext>
                </a:extLst>
              </a:tr>
              <a:tr h="370840">
                <a:tc>
                  <a:txBody>
                    <a:bodyPr/>
                    <a:lstStyle/>
                    <a:p>
                      <a:r>
                        <a:rPr lang="fr-FR" dirty="0"/>
                        <a:t>Objectives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fr-FR" dirty="0"/>
                        <a:t>- </a:t>
                      </a:r>
                      <a:r>
                        <a:rPr lang="fr-FR" dirty="0" err="1"/>
                        <a:t>Develop</a:t>
                      </a:r>
                      <a:r>
                        <a:rPr lang="fr-FR" dirty="0"/>
                        <a:t> a clean an </a:t>
                      </a:r>
                      <a:r>
                        <a:rPr lang="fr-FR" dirty="0" err="1"/>
                        <a:t>uniform</a:t>
                      </a:r>
                      <a:r>
                        <a:rPr lang="fr-FR" dirty="0"/>
                        <a:t> </a:t>
                      </a:r>
                      <a:r>
                        <a:rPr lang="fr-FR" dirty="0" err="1"/>
                        <a:t>endpoint</a:t>
                      </a:r>
                      <a:r>
                        <a:rPr lang="fr-FR" dirty="0"/>
                        <a:t> model description to</a:t>
                      </a:r>
                    </a:p>
                    <a:p>
                      <a:r>
                        <a:rPr lang="fr-FR" dirty="0"/>
                        <a:t>- </a:t>
                      </a:r>
                      <a:r>
                        <a:rPr lang="fr-FR" dirty="0" err="1"/>
                        <a:t>Deliver</a:t>
                      </a:r>
                      <a:r>
                        <a:rPr lang="fr-FR" dirty="0"/>
                        <a:t> a </a:t>
                      </a:r>
                      <a:r>
                        <a:rPr lang="fr-FR" dirty="0" err="1"/>
                        <a:t>well</a:t>
                      </a:r>
                      <a:r>
                        <a:rPr lang="fr-FR" dirty="0"/>
                        <a:t> </a:t>
                      </a:r>
                      <a:r>
                        <a:rPr lang="fr-FR" dirty="0" err="1"/>
                        <a:t>defined</a:t>
                      </a:r>
                      <a:r>
                        <a:rPr lang="fr-FR" dirty="0"/>
                        <a:t> and </a:t>
                      </a:r>
                      <a:r>
                        <a:rPr lang="fr-FR" dirty="0" err="1"/>
                        <a:t>uniform</a:t>
                      </a:r>
                      <a:r>
                        <a:rPr lang="fr-FR" dirty="0"/>
                        <a:t> </a:t>
                      </a:r>
                      <a:r>
                        <a:rPr lang="fr-FR" dirty="0" err="1"/>
                        <a:t>attack</a:t>
                      </a:r>
                      <a:r>
                        <a:rPr lang="fr-FR" dirty="0"/>
                        <a:t> surface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53820685"/>
                  </a:ext>
                </a:extLst>
              </a:tr>
              <a:tr h="370840">
                <a:tc>
                  <a:txBody>
                    <a:bodyPr/>
                    <a:lstStyle/>
                    <a:p>
                      <a:r>
                        <a:rPr lang="fr-FR" dirty="0" err="1"/>
                        <a:t>Benefits</a:t>
                      </a:r>
                      <a:endParaRPr lang="fr-F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indent="-285750">
                        <a:buFontTx/>
                        <a:buChar char="-"/>
                      </a:pPr>
                      <a:r>
                        <a:rPr lang="fr-FR" dirty="0" err="1"/>
                        <a:t>Create</a:t>
                      </a:r>
                      <a:r>
                        <a:rPr lang="fr-FR" dirty="0"/>
                        <a:t> a </a:t>
                      </a:r>
                      <a:r>
                        <a:rPr lang="fr-FR" dirty="0" err="1"/>
                        <a:t>proper</a:t>
                      </a:r>
                      <a:r>
                        <a:rPr lang="fr-FR" dirty="0"/>
                        <a:t> </a:t>
                      </a:r>
                      <a:r>
                        <a:rPr lang="fr-FR" dirty="0" err="1"/>
                        <a:t>framework</a:t>
                      </a:r>
                      <a:r>
                        <a:rPr lang="fr-FR" dirty="0"/>
                        <a:t> for </a:t>
                      </a:r>
                      <a:r>
                        <a:rPr lang="fr-FR" dirty="0" err="1"/>
                        <a:t>endpoint</a:t>
                      </a:r>
                      <a:r>
                        <a:rPr lang="fr-FR" dirty="0"/>
                        <a:t> </a:t>
                      </a:r>
                      <a:r>
                        <a:rPr lang="fr-FR" dirty="0" err="1"/>
                        <a:t>security</a:t>
                      </a:r>
                      <a:endParaRPr lang="fr-FR" dirty="0"/>
                    </a:p>
                    <a:p>
                      <a:pPr marL="285750" indent="-285750">
                        <a:buFontTx/>
                        <a:buChar char="-"/>
                      </a:pPr>
                      <a:r>
                        <a:rPr lang="fr-FR" dirty="0"/>
                        <a:t>Balance the size and the focus of CLESS I-D</a:t>
                      </a:r>
                    </a:p>
                    <a:p>
                      <a:pPr marL="285750" indent="-285750">
                        <a:buFontTx/>
                        <a:buChar char="-"/>
                      </a:pPr>
                      <a:r>
                        <a:rPr lang="fr-FR" dirty="0"/>
                        <a:t>CLESS I-D to </a:t>
                      </a:r>
                      <a:r>
                        <a:rPr lang="fr-FR" dirty="0" err="1"/>
                        <a:t>benefit</a:t>
                      </a:r>
                      <a:r>
                        <a:rPr lang="fr-FR" dirty="0"/>
                        <a:t> </a:t>
                      </a:r>
                      <a:r>
                        <a:rPr lang="fr-FR" dirty="0" err="1"/>
                        <a:t>from</a:t>
                      </a:r>
                      <a:r>
                        <a:rPr lang="fr-FR" dirty="0"/>
                        <a:t> a </a:t>
                      </a:r>
                      <a:r>
                        <a:rPr lang="fr-FR" dirty="0" err="1"/>
                        <a:t>uniform</a:t>
                      </a:r>
                      <a:r>
                        <a:rPr lang="fr-FR" dirty="0"/>
                        <a:t> </a:t>
                      </a:r>
                      <a:r>
                        <a:rPr lang="fr-FR" dirty="0" err="1"/>
                        <a:t>attack</a:t>
                      </a:r>
                      <a:r>
                        <a:rPr lang="fr-FR" dirty="0"/>
                        <a:t> surface description</a:t>
                      </a:r>
                    </a:p>
                    <a:p>
                      <a:pPr marL="285750" indent="-285750">
                        <a:buFontTx/>
                        <a:buChar char="-"/>
                      </a:pPr>
                      <a:r>
                        <a:rPr lang="fr-FR" dirty="0"/>
                        <a:t>Open </a:t>
                      </a:r>
                      <a:r>
                        <a:rPr lang="fr-FR" dirty="0" err="1"/>
                        <a:t>this</a:t>
                      </a:r>
                      <a:r>
                        <a:rPr lang="fr-FR" dirty="0"/>
                        <a:t> </a:t>
                      </a:r>
                      <a:r>
                        <a:rPr lang="fr-FR" dirty="0" err="1"/>
                        <a:t>framework</a:t>
                      </a:r>
                      <a:r>
                        <a:rPr lang="fr-FR" dirty="0"/>
                        <a:t> to </a:t>
                      </a:r>
                      <a:r>
                        <a:rPr lang="fr-FR" dirty="0" err="1"/>
                        <a:t>allow</a:t>
                      </a:r>
                      <a:r>
                        <a:rPr lang="fr-FR" dirty="0"/>
                        <a:t> </a:t>
                      </a:r>
                      <a:r>
                        <a:rPr lang="fr-FR" dirty="0" err="1"/>
                        <a:t>other</a:t>
                      </a:r>
                      <a:r>
                        <a:rPr lang="fr-FR" dirty="0"/>
                        <a:t> </a:t>
                      </a:r>
                      <a:r>
                        <a:rPr lang="fr-FR" dirty="0" err="1"/>
                        <a:t>researchers</a:t>
                      </a:r>
                      <a:r>
                        <a:rPr lang="fr-FR" dirty="0"/>
                        <a:t> to </a:t>
                      </a:r>
                      <a:r>
                        <a:rPr lang="fr-FR" dirty="0" err="1"/>
                        <a:t>join</a:t>
                      </a:r>
                      <a:r>
                        <a:rPr lang="fr-FR" dirty="0"/>
                        <a:t>/</a:t>
                      </a:r>
                      <a:r>
                        <a:rPr lang="fr-FR" dirty="0" err="1"/>
                        <a:t>contribute</a:t>
                      </a:r>
                      <a:endParaRPr lang="fr-FR" dirty="0"/>
                    </a:p>
                    <a:p>
                      <a:pPr marL="285750" indent="-285750">
                        <a:buFontTx/>
                        <a:buChar char="-"/>
                      </a:pPr>
                      <a:r>
                        <a:rPr lang="fr-FR" dirty="0"/>
                        <a:t>Open </a:t>
                      </a:r>
                      <a:r>
                        <a:rPr lang="fr-FR" dirty="0" err="1"/>
                        <a:t>this</a:t>
                      </a:r>
                      <a:r>
                        <a:rPr lang="fr-FR" dirty="0"/>
                        <a:t> </a:t>
                      </a:r>
                      <a:r>
                        <a:rPr lang="fr-FR" dirty="0" err="1"/>
                        <a:t>work</a:t>
                      </a:r>
                      <a:r>
                        <a:rPr lang="fr-FR" dirty="0"/>
                        <a:t> to a more diverse set of </a:t>
                      </a:r>
                      <a:r>
                        <a:rPr lang="fr-FR" dirty="0" err="1"/>
                        <a:t>authors</a:t>
                      </a:r>
                      <a:endParaRPr lang="fr-F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32699099"/>
                  </a:ext>
                </a:extLst>
              </a:tr>
            </a:tbl>
          </a:graphicData>
        </a:graphic>
      </p:graphicFrame>
    </p:spTree>
    <p:extLst>
      <p:ext uri="{BB962C8B-B14F-4D97-AF65-F5344CB8AC3E}">
        <p14:creationId xmlns:p14="http://schemas.microsoft.com/office/powerpoint/2010/main" val="4789925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405DF6F-1C97-5D42-A2A3-E6B25DF8144D}"/>
              </a:ext>
            </a:extLst>
          </p:cNvPr>
          <p:cNvSpPr>
            <a:spLocks noGrp="1"/>
          </p:cNvSpPr>
          <p:nvPr>
            <p:ph type="title"/>
          </p:nvPr>
        </p:nvSpPr>
        <p:spPr/>
        <p:txBody>
          <a:bodyPr/>
          <a:lstStyle/>
          <a:p>
            <a:r>
              <a:rPr lang="fr-FR" dirty="0"/>
              <a:t>PROPOSAL 2</a:t>
            </a:r>
          </a:p>
        </p:txBody>
      </p:sp>
      <p:graphicFrame>
        <p:nvGraphicFramePr>
          <p:cNvPr id="4" name="Tableau 3">
            <a:extLst>
              <a:ext uri="{FF2B5EF4-FFF2-40B4-BE49-F238E27FC236}">
                <a16:creationId xmlns:a16="http://schemas.microsoft.com/office/drawing/2014/main" id="{97F77160-069D-C448-AB26-80AC614C643B}"/>
              </a:ext>
            </a:extLst>
          </p:cNvPr>
          <p:cNvGraphicFramePr>
            <a:graphicFrameLocks noGrp="1"/>
          </p:cNvGraphicFramePr>
          <p:nvPr>
            <p:extLst>
              <p:ext uri="{D42A27DB-BD31-4B8C-83A1-F6EECF244321}">
                <p14:modId xmlns:p14="http://schemas.microsoft.com/office/powerpoint/2010/main" val="2508676413"/>
              </p:ext>
            </p:extLst>
          </p:nvPr>
        </p:nvGraphicFramePr>
        <p:xfrm>
          <a:off x="958573" y="1763275"/>
          <a:ext cx="10272643" cy="2844800"/>
        </p:xfrm>
        <a:graphic>
          <a:graphicData uri="http://schemas.openxmlformats.org/drawingml/2006/table">
            <a:tbl>
              <a:tblPr firstRow="1" bandRow="1">
                <a:tableStyleId>{2D5ABB26-0587-4C30-8999-92F81FD0307C}</a:tableStyleId>
              </a:tblPr>
              <a:tblGrid>
                <a:gridCol w="2469063">
                  <a:extLst>
                    <a:ext uri="{9D8B030D-6E8A-4147-A177-3AD203B41FA5}">
                      <a16:colId xmlns:a16="http://schemas.microsoft.com/office/drawing/2014/main" val="1401180806"/>
                    </a:ext>
                  </a:extLst>
                </a:gridCol>
                <a:gridCol w="7803580">
                  <a:extLst>
                    <a:ext uri="{9D8B030D-6E8A-4147-A177-3AD203B41FA5}">
                      <a16:colId xmlns:a16="http://schemas.microsoft.com/office/drawing/2014/main" val="821933168"/>
                    </a:ext>
                  </a:extLst>
                </a:gridCol>
              </a:tblGrid>
              <a:tr h="370840">
                <a:tc>
                  <a:txBody>
                    <a:bodyPr/>
                    <a:lstStyle/>
                    <a:p>
                      <a:r>
                        <a:rPr lang="fr-FR" dirty="0" err="1"/>
                        <a:t>What</a:t>
                      </a:r>
                      <a:endParaRPr lang="fr-F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fr-FR" dirty="0" err="1"/>
                        <a:t>Detach</a:t>
                      </a:r>
                      <a:r>
                        <a:rPr lang="fr-FR" dirty="0"/>
                        <a:t> CLESS section 6 – </a:t>
                      </a:r>
                      <a:r>
                        <a:rPr lang="fr-FR" dirty="0" err="1"/>
                        <a:t>Threat</a:t>
                      </a:r>
                      <a:r>
                        <a:rPr lang="fr-FR" dirty="0"/>
                        <a:t> </a:t>
                      </a:r>
                      <a:r>
                        <a:rPr lang="fr-FR" dirty="0" err="1"/>
                        <a:t>Landscape</a:t>
                      </a:r>
                      <a:r>
                        <a:rPr lang="fr-FR" dirty="0"/>
                        <a:t> in </a:t>
                      </a:r>
                      <a:r>
                        <a:rPr lang="fr-FR" dirty="0" err="1"/>
                        <a:t>separate</a:t>
                      </a:r>
                      <a:r>
                        <a:rPr lang="fr-FR" dirty="0"/>
                        <a:t> I-D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52378043"/>
                  </a:ext>
                </a:extLst>
              </a:tr>
              <a:tr h="370840">
                <a:tc>
                  <a:txBody>
                    <a:bodyPr/>
                    <a:lstStyle/>
                    <a:p>
                      <a:r>
                        <a:rPr lang="fr-FR" dirty="0" err="1"/>
                        <a:t>Authors</a:t>
                      </a:r>
                      <a:r>
                        <a:rPr lang="fr-FR" dirty="0"/>
                        <a:t>/Editors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fr-FR" dirty="0"/>
                        <a:t>Simon Edwards et al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78148918"/>
                  </a:ext>
                </a:extLst>
              </a:tr>
              <a:tr h="370840">
                <a:tc>
                  <a:txBody>
                    <a:bodyPr/>
                    <a:lstStyle/>
                    <a:p>
                      <a:r>
                        <a:rPr lang="fr-FR" dirty="0"/>
                        <a:t>Objectives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indent="-285750">
                        <a:buFontTx/>
                        <a:buChar char="-"/>
                      </a:pPr>
                      <a:r>
                        <a:rPr lang="fr-FR" dirty="0" err="1"/>
                        <a:t>Develop</a:t>
                      </a:r>
                      <a:r>
                        <a:rPr lang="fr-FR" dirty="0"/>
                        <a:t> a clean an </a:t>
                      </a:r>
                      <a:r>
                        <a:rPr lang="fr-FR" dirty="0" err="1"/>
                        <a:t>uniform</a:t>
                      </a:r>
                      <a:r>
                        <a:rPr lang="fr-FR" dirty="0"/>
                        <a:t> </a:t>
                      </a:r>
                      <a:r>
                        <a:rPr lang="fr-FR" dirty="0" err="1"/>
                        <a:t>threat</a:t>
                      </a:r>
                      <a:r>
                        <a:rPr lang="fr-FR" dirty="0"/>
                        <a:t> </a:t>
                      </a:r>
                      <a:r>
                        <a:rPr lang="fr-FR" dirty="0" err="1"/>
                        <a:t>landscape</a:t>
                      </a:r>
                      <a:r>
                        <a:rPr lang="fr-FR" dirty="0"/>
                        <a:t> </a:t>
                      </a:r>
                      <a:r>
                        <a:rPr lang="fr-FR" dirty="0" err="1"/>
                        <a:t>categorization</a:t>
                      </a:r>
                      <a:r>
                        <a:rPr lang="fr-FR" dirty="0"/>
                        <a:t> </a:t>
                      </a:r>
                    </a:p>
                    <a:p>
                      <a:pPr marL="285750" indent="-285750">
                        <a:buFontTx/>
                        <a:buChar char="-"/>
                      </a:pPr>
                      <a:r>
                        <a:rPr lang="fr-FR" dirty="0" err="1"/>
                        <a:t>with</a:t>
                      </a:r>
                      <a:r>
                        <a:rPr lang="fr-FR" dirty="0"/>
                        <a:t> </a:t>
                      </a:r>
                      <a:r>
                        <a:rPr lang="fr-FR" dirty="0" err="1"/>
                        <a:t>atomic</a:t>
                      </a:r>
                      <a:r>
                        <a:rPr lang="fr-FR" dirty="0"/>
                        <a:t> and composition </a:t>
                      </a:r>
                      <a:r>
                        <a:rPr lang="fr-FR" dirty="0" err="1"/>
                        <a:t>capabilities</a:t>
                      </a:r>
                      <a:endParaRPr lang="fr-F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53820685"/>
                  </a:ext>
                </a:extLst>
              </a:tr>
              <a:tr h="370840">
                <a:tc>
                  <a:txBody>
                    <a:bodyPr/>
                    <a:lstStyle/>
                    <a:p>
                      <a:r>
                        <a:rPr lang="fr-FR" dirty="0" err="1"/>
                        <a:t>Benefits</a:t>
                      </a:r>
                      <a:endParaRPr lang="fr-F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indent="-285750">
                        <a:buFontTx/>
                        <a:buChar char="-"/>
                      </a:pPr>
                      <a:r>
                        <a:rPr lang="fr-FR" dirty="0" err="1"/>
                        <a:t>Create</a:t>
                      </a:r>
                      <a:r>
                        <a:rPr lang="fr-FR" dirty="0"/>
                        <a:t> a </a:t>
                      </a:r>
                      <a:r>
                        <a:rPr lang="fr-FR" dirty="0" err="1"/>
                        <a:t>proper</a:t>
                      </a:r>
                      <a:r>
                        <a:rPr lang="fr-FR" dirty="0"/>
                        <a:t> </a:t>
                      </a:r>
                      <a:r>
                        <a:rPr lang="fr-FR" dirty="0" err="1"/>
                        <a:t>framework</a:t>
                      </a:r>
                      <a:r>
                        <a:rPr lang="fr-FR" dirty="0"/>
                        <a:t> for </a:t>
                      </a:r>
                      <a:r>
                        <a:rPr lang="fr-FR" dirty="0" err="1"/>
                        <a:t>threat</a:t>
                      </a:r>
                      <a:r>
                        <a:rPr lang="fr-FR" dirty="0"/>
                        <a:t> </a:t>
                      </a:r>
                      <a:r>
                        <a:rPr lang="fr-FR" dirty="0" err="1"/>
                        <a:t>landscape</a:t>
                      </a:r>
                      <a:r>
                        <a:rPr lang="fr-FR" dirty="0"/>
                        <a:t> for </a:t>
                      </a:r>
                      <a:r>
                        <a:rPr lang="fr-FR" dirty="0" err="1"/>
                        <a:t>endpoints</a:t>
                      </a:r>
                      <a:endParaRPr lang="fr-FR" dirty="0"/>
                    </a:p>
                    <a:p>
                      <a:pPr marL="285750" indent="-285750">
                        <a:buFontTx/>
                        <a:buChar char="-"/>
                      </a:pPr>
                      <a:r>
                        <a:rPr lang="fr-FR" dirty="0"/>
                        <a:t>Balance the size and the focus of CLESS I-D</a:t>
                      </a:r>
                    </a:p>
                    <a:p>
                      <a:pPr marL="285750" indent="-285750">
                        <a:buFontTx/>
                        <a:buChar char="-"/>
                      </a:pPr>
                      <a:r>
                        <a:rPr lang="fr-FR" dirty="0"/>
                        <a:t>CLESS I-D to </a:t>
                      </a:r>
                      <a:r>
                        <a:rPr lang="fr-FR" dirty="0" err="1"/>
                        <a:t>benefit</a:t>
                      </a:r>
                      <a:r>
                        <a:rPr lang="fr-FR" dirty="0"/>
                        <a:t> </a:t>
                      </a:r>
                      <a:r>
                        <a:rPr lang="fr-FR" dirty="0" err="1"/>
                        <a:t>from</a:t>
                      </a:r>
                      <a:r>
                        <a:rPr lang="fr-FR" dirty="0"/>
                        <a:t> a </a:t>
                      </a:r>
                      <a:r>
                        <a:rPr lang="fr-FR" dirty="0" err="1"/>
                        <a:t>uniform</a:t>
                      </a:r>
                      <a:r>
                        <a:rPr lang="fr-FR" dirty="0"/>
                        <a:t> </a:t>
                      </a:r>
                      <a:r>
                        <a:rPr lang="fr-FR" dirty="0" err="1"/>
                        <a:t>threat</a:t>
                      </a:r>
                      <a:r>
                        <a:rPr lang="fr-FR" dirty="0"/>
                        <a:t> </a:t>
                      </a:r>
                      <a:r>
                        <a:rPr lang="fr-FR" dirty="0" err="1"/>
                        <a:t>landscape</a:t>
                      </a:r>
                      <a:r>
                        <a:rPr lang="fr-FR" dirty="0"/>
                        <a:t> description</a:t>
                      </a:r>
                    </a:p>
                    <a:p>
                      <a:pPr marL="285750" indent="-285750">
                        <a:buFontTx/>
                        <a:buChar char="-"/>
                      </a:pPr>
                      <a:r>
                        <a:rPr lang="fr-FR" dirty="0"/>
                        <a:t>Open </a:t>
                      </a:r>
                      <a:r>
                        <a:rPr lang="fr-FR" dirty="0" err="1"/>
                        <a:t>this</a:t>
                      </a:r>
                      <a:r>
                        <a:rPr lang="fr-FR" dirty="0"/>
                        <a:t> </a:t>
                      </a:r>
                      <a:r>
                        <a:rPr lang="fr-FR" dirty="0" err="1"/>
                        <a:t>framework</a:t>
                      </a:r>
                      <a:r>
                        <a:rPr lang="fr-FR" dirty="0"/>
                        <a:t> to </a:t>
                      </a:r>
                      <a:r>
                        <a:rPr lang="fr-FR" dirty="0" err="1"/>
                        <a:t>allow</a:t>
                      </a:r>
                      <a:r>
                        <a:rPr lang="fr-FR" dirty="0"/>
                        <a:t> </a:t>
                      </a:r>
                      <a:r>
                        <a:rPr lang="fr-FR" dirty="0" err="1"/>
                        <a:t>other</a:t>
                      </a:r>
                      <a:r>
                        <a:rPr lang="fr-FR" dirty="0"/>
                        <a:t> </a:t>
                      </a:r>
                      <a:r>
                        <a:rPr lang="fr-FR" dirty="0" err="1"/>
                        <a:t>researchers</a:t>
                      </a:r>
                      <a:r>
                        <a:rPr lang="fr-FR" dirty="0"/>
                        <a:t> to </a:t>
                      </a:r>
                      <a:r>
                        <a:rPr lang="fr-FR" dirty="0" err="1"/>
                        <a:t>join</a:t>
                      </a:r>
                      <a:r>
                        <a:rPr lang="fr-FR" dirty="0"/>
                        <a:t>/</a:t>
                      </a:r>
                      <a:r>
                        <a:rPr lang="fr-FR" dirty="0" err="1"/>
                        <a:t>contribute</a:t>
                      </a:r>
                      <a:endParaRPr lang="fr-FR" dirty="0"/>
                    </a:p>
                    <a:p>
                      <a:pPr marL="285750" indent="-285750">
                        <a:buFontTx/>
                        <a:buChar char="-"/>
                      </a:pPr>
                      <a:r>
                        <a:rPr lang="fr-FR" dirty="0"/>
                        <a:t>Open </a:t>
                      </a:r>
                      <a:r>
                        <a:rPr lang="fr-FR" dirty="0" err="1"/>
                        <a:t>this</a:t>
                      </a:r>
                      <a:r>
                        <a:rPr lang="fr-FR" dirty="0"/>
                        <a:t> </a:t>
                      </a:r>
                      <a:r>
                        <a:rPr lang="fr-FR" dirty="0" err="1"/>
                        <a:t>work</a:t>
                      </a:r>
                      <a:r>
                        <a:rPr lang="fr-FR" dirty="0"/>
                        <a:t> to a more diverse set of </a:t>
                      </a:r>
                      <a:r>
                        <a:rPr lang="fr-FR" dirty="0" err="1"/>
                        <a:t>authors</a:t>
                      </a:r>
                      <a:endParaRPr lang="fr-F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32699099"/>
                  </a:ext>
                </a:extLst>
              </a:tr>
            </a:tbl>
          </a:graphicData>
        </a:graphic>
      </p:graphicFrame>
    </p:spTree>
    <p:extLst>
      <p:ext uri="{BB962C8B-B14F-4D97-AF65-F5344CB8AC3E}">
        <p14:creationId xmlns:p14="http://schemas.microsoft.com/office/powerpoint/2010/main" val="411000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E78A3EE-65BC-4640-9AF3-BDAAE7EEDE85}"/>
              </a:ext>
            </a:extLst>
          </p:cNvPr>
          <p:cNvSpPr>
            <a:spLocks noGrp="1"/>
          </p:cNvSpPr>
          <p:nvPr>
            <p:ph type="title"/>
          </p:nvPr>
        </p:nvSpPr>
        <p:spPr/>
        <p:txBody>
          <a:bodyPr/>
          <a:lstStyle/>
          <a:p>
            <a:r>
              <a:rPr lang="fr-FR" dirty="0"/>
              <a:t>PROPOSAL 3</a:t>
            </a:r>
          </a:p>
        </p:txBody>
      </p:sp>
      <p:graphicFrame>
        <p:nvGraphicFramePr>
          <p:cNvPr id="4" name="Tableau 3">
            <a:extLst>
              <a:ext uri="{FF2B5EF4-FFF2-40B4-BE49-F238E27FC236}">
                <a16:creationId xmlns:a16="http://schemas.microsoft.com/office/drawing/2014/main" id="{5F5E089A-614D-DE47-9C4C-E1585DBAB843}"/>
              </a:ext>
            </a:extLst>
          </p:cNvPr>
          <p:cNvGraphicFramePr>
            <a:graphicFrameLocks noGrp="1"/>
          </p:cNvGraphicFramePr>
          <p:nvPr>
            <p:extLst>
              <p:ext uri="{D42A27DB-BD31-4B8C-83A1-F6EECF244321}">
                <p14:modId xmlns:p14="http://schemas.microsoft.com/office/powerpoint/2010/main" val="1873321196"/>
              </p:ext>
            </p:extLst>
          </p:nvPr>
        </p:nvGraphicFramePr>
        <p:xfrm>
          <a:off x="958573" y="1763275"/>
          <a:ext cx="10272643" cy="2026920"/>
        </p:xfrm>
        <a:graphic>
          <a:graphicData uri="http://schemas.openxmlformats.org/drawingml/2006/table">
            <a:tbl>
              <a:tblPr firstRow="1" bandRow="1">
                <a:tableStyleId>{2D5ABB26-0587-4C30-8999-92F81FD0307C}</a:tableStyleId>
              </a:tblPr>
              <a:tblGrid>
                <a:gridCol w="2469063">
                  <a:extLst>
                    <a:ext uri="{9D8B030D-6E8A-4147-A177-3AD203B41FA5}">
                      <a16:colId xmlns:a16="http://schemas.microsoft.com/office/drawing/2014/main" val="1401180806"/>
                    </a:ext>
                  </a:extLst>
                </a:gridCol>
                <a:gridCol w="7803580">
                  <a:extLst>
                    <a:ext uri="{9D8B030D-6E8A-4147-A177-3AD203B41FA5}">
                      <a16:colId xmlns:a16="http://schemas.microsoft.com/office/drawing/2014/main" val="821933168"/>
                    </a:ext>
                  </a:extLst>
                </a:gridCol>
              </a:tblGrid>
              <a:tr h="370840">
                <a:tc>
                  <a:txBody>
                    <a:bodyPr/>
                    <a:lstStyle/>
                    <a:p>
                      <a:r>
                        <a:rPr lang="fr-FR" dirty="0" err="1"/>
                        <a:t>What</a:t>
                      </a:r>
                      <a:endParaRPr lang="fr-F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fr-FR" dirty="0" err="1"/>
                        <a:t>Develop</a:t>
                      </a:r>
                      <a:r>
                        <a:rPr lang="fr-FR" dirty="0"/>
                        <a:t> the </a:t>
                      </a:r>
                      <a:r>
                        <a:rPr lang="fr-FR" dirty="0" err="1"/>
                        <a:t>Human</a:t>
                      </a:r>
                      <a:r>
                        <a:rPr lang="fr-FR" dirty="0"/>
                        <a:t> </a:t>
                      </a:r>
                      <a:r>
                        <a:rPr lang="fr-FR" dirty="0" err="1"/>
                        <a:t>Rights</a:t>
                      </a:r>
                      <a:r>
                        <a:rPr lang="fr-FR" dirty="0"/>
                        <a:t> section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52378043"/>
                  </a:ext>
                </a:extLst>
              </a:tr>
              <a:tr h="370840">
                <a:tc>
                  <a:txBody>
                    <a:bodyPr/>
                    <a:lstStyle/>
                    <a:p>
                      <a:r>
                        <a:rPr lang="fr-FR" dirty="0" err="1"/>
                        <a:t>Authors</a:t>
                      </a:r>
                      <a:r>
                        <a:rPr lang="fr-FR" dirty="0"/>
                        <a:t>/Editors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fr-FR" dirty="0"/>
                        <a:t>Arnaud Taddei, David </a:t>
                      </a:r>
                      <a:r>
                        <a:rPr lang="fr-FR" dirty="0" err="1"/>
                        <a:t>McGrew</a:t>
                      </a:r>
                      <a:r>
                        <a:rPr lang="fr-FR" dirty="0"/>
                        <a:t>, Article 19?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78148918"/>
                  </a:ext>
                </a:extLst>
              </a:tr>
              <a:tr h="370840">
                <a:tc>
                  <a:txBody>
                    <a:bodyPr/>
                    <a:lstStyle/>
                    <a:p>
                      <a:r>
                        <a:rPr lang="fr-FR" dirty="0"/>
                        <a:t>Objectives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indent="-285750">
                        <a:buFontTx/>
                        <a:buChar char="-"/>
                      </a:pPr>
                      <a:r>
                        <a:rPr lang="fr-FR" dirty="0" err="1"/>
                        <a:t>Develop</a:t>
                      </a:r>
                      <a:r>
                        <a:rPr lang="fr-FR" dirty="0"/>
                        <a:t> the </a:t>
                      </a:r>
                      <a:r>
                        <a:rPr lang="fr-FR" dirty="0" err="1"/>
                        <a:t>Human</a:t>
                      </a:r>
                      <a:r>
                        <a:rPr lang="fr-FR" dirty="0"/>
                        <a:t> </a:t>
                      </a:r>
                      <a:r>
                        <a:rPr lang="fr-FR" dirty="0" err="1"/>
                        <a:t>Rights</a:t>
                      </a:r>
                      <a:r>
                        <a:rPr lang="fr-FR" dirty="0"/>
                        <a:t> section </a:t>
                      </a:r>
                      <a:r>
                        <a:rPr lang="fr-FR" dirty="0" err="1"/>
                        <a:t>starting</a:t>
                      </a:r>
                      <a:r>
                        <a:rPr lang="fr-FR" dirty="0"/>
                        <a:t> </a:t>
                      </a:r>
                      <a:r>
                        <a:rPr lang="fr-FR" dirty="0" err="1"/>
                        <a:t>from</a:t>
                      </a:r>
                      <a:r>
                        <a:rPr lang="fr-FR" dirty="0"/>
                        <a:t> David </a:t>
                      </a:r>
                      <a:r>
                        <a:rPr lang="fr-FR" dirty="0" err="1"/>
                        <a:t>McGrew’s</a:t>
                      </a:r>
                      <a:r>
                        <a:rPr lang="fr-FR" dirty="0"/>
                        <a:t> </a:t>
                      </a:r>
                      <a:r>
                        <a:rPr lang="fr-FR" dirty="0" err="1"/>
                        <a:t>work</a:t>
                      </a:r>
                      <a:endParaRPr lang="fr-F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53820685"/>
                  </a:ext>
                </a:extLst>
              </a:tr>
              <a:tr h="370840">
                <a:tc>
                  <a:txBody>
                    <a:bodyPr/>
                    <a:lstStyle/>
                    <a:p>
                      <a:r>
                        <a:rPr lang="fr-FR" dirty="0" err="1"/>
                        <a:t>Benefits</a:t>
                      </a:r>
                      <a:endParaRPr lang="fr-F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indent="-285750">
                        <a:buFontTx/>
                        <a:buChar char="-"/>
                      </a:pPr>
                      <a:r>
                        <a:rPr lang="fr-FR" dirty="0"/>
                        <a:t>Balance CLESS vs </a:t>
                      </a:r>
                      <a:r>
                        <a:rPr lang="fr-FR" dirty="0" err="1"/>
                        <a:t>Regulatory</a:t>
                      </a:r>
                      <a:r>
                        <a:rPr lang="fr-FR" dirty="0"/>
                        <a:t> </a:t>
                      </a:r>
                      <a:r>
                        <a:rPr lang="fr-FR" dirty="0" err="1"/>
                        <a:t>Requirements</a:t>
                      </a:r>
                      <a:endParaRPr lang="fr-FR" dirty="0"/>
                    </a:p>
                    <a:p>
                      <a:pPr marL="285750" indent="-285750">
                        <a:buFontTx/>
                        <a:buChar char="-"/>
                      </a:pPr>
                      <a:r>
                        <a:rPr lang="fr-FR" dirty="0"/>
                        <a:t>So </a:t>
                      </a:r>
                      <a:r>
                        <a:rPr lang="fr-FR" dirty="0" err="1"/>
                        <a:t>neutraly</a:t>
                      </a:r>
                      <a:r>
                        <a:rPr lang="fr-FR" dirty="0"/>
                        <a:t> </a:t>
                      </a:r>
                      <a:r>
                        <a:rPr lang="fr-FR" dirty="0" err="1"/>
                        <a:t>represent</a:t>
                      </a:r>
                      <a:r>
                        <a:rPr lang="fr-FR" dirty="0"/>
                        <a:t> </a:t>
                      </a:r>
                      <a:r>
                        <a:rPr lang="fr-FR" dirty="0" err="1"/>
                        <a:t>government</a:t>
                      </a:r>
                      <a:r>
                        <a:rPr lang="fr-FR" dirty="0"/>
                        <a:t> </a:t>
                      </a:r>
                      <a:r>
                        <a:rPr lang="fr-FR" dirty="0" err="1"/>
                        <a:t>views</a:t>
                      </a:r>
                      <a:r>
                        <a:rPr lang="fr-FR" dirty="0"/>
                        <a:t> and civil society </a:t>
                      </a:r>
                      <a:r>
                        <a:rPr lang="fr-FR" dirty="0" err="1"/>
                        <a:t>views</a:t>
                      </a:r>
                      <a:r>
                        <a:rPr lang="fr-FR" dirty="0"/>
                        <a:t> (</a:t>
                      </a:r>
                      <a:r>
                        <a:rPr lang="fr-FR" dirty="0" err="1"/>
                        <a:t>requirements</a:t>
                      </a:r>
                      <a:r>
                        <a:rPr lang="fr-FR" dirty="0"/>
                        <a:t>, etc.)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32699099"/>
                  </a:ext>
                </a:extLst>
              </a:tr>
            </a:tbl>
          </a:graphicData>
        </a:graphic>
      </p:graphicFrame>
    </p:spTree>
    <p:extLst>
      <p:ext uri="{BB962C8B-B14F-4D97-AF65-F5344CB8AC3E}">
        <p14:creationId xmlns:p14="http://schemas.microsoft.com/office/powerpoint/2010/main" val="15210134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F5E0928-14CD-D142-B2F9-6918E235D99D}"/>
              </a:ext>
            </a:extLst>
          </p:cNvPr>
          <p:cNvSpPr>
            <a:spLocks noGrp="1"/>
          </p:cNvSpPr>
          <p:nvPr>
            <p:ph type="title"/>
          </p:nvPr>
        </p:nvSpPr>
        <p:spPr/>
        <p:txBody>
          <a:bodyPr/>
          <a:lstStyle/>
          <a:p>
            <a:r>
              <a:rPr lang="fr-FR" dirty="0"/>
              <a:t>PROPOSAL 4</a:t>
            </a:r>
          </a:p>
        </p:txBody>
      </p:sp>
      <p:graphicFrame>
        <p:nvGraphicFramePr>
          <p:cNvPr id="4" name="Tableau 3">
            <a:extLst>
              <a:ext uri="{FF2B5EF4-FFF2-40B4-BE49-F238E27FC236}">
                <a16:creationId xmlns:a16="http://schemas.microsoft.com/office/drawing/2014/main" id="{2A9F80C0-05DA-194F-9B88-A20980E6AD2D}"/>
              </a:ext>
            </a:extLst>
          </p:cNvPr>
          <p:cNvGraphicFramePr>
            <a:graphicFrameLocks noGrp="1"/>
          </p:cNvGraphicFramePr>
          <p:nvPr>
            <p:extLst>
              <p:ext uri="{D42A27DB-BD31-4B8C-83A1-F6EECF244321}">
                <p14:modId xmlns:p14="http://schemas.microsoft.com/office/powerpoint/2010/main" val="4277051523"/>
              </p:ext>
            </p:extLst>
          </p:nvPr>
        </p:nvGraphicFramePr>
        <p:xfrm>
          <a:off x="958573" y="1763275"/>
          <a:ext cx="10272643" cy="2301240"/>
        </p:xfrm>
        <a:graphic>
          <a:graphicData uri="http://schemas.openxmlformats.org/drawingml/2006/table">
            <a:tbl>
              <a:tblPr firstRow="1" bandRow="1">
                <a:tableStyleId>{2D5ABB26-0587-4C30-8999-92F81FD0307C}</a:tableStyleId>
              </a:tblPr>
              <a:tblGrid>
                <a:gridCol w="2469063">
                  <a:extLst>
                    <a:ext uri="{9D8B030D-6E8A-4147-A177-3AD203B41FA5}">
                      <a16:colId xmlns:a16="http://schemas.microsoft.com/office/drawing/2014/main" val="1401180806"/>
                    </a:ext>
                  </a:extLst>
                </a:gridCol>
                <a:gridCol w="7803580">
                  <a:extLst>
                    <a:ext uri="{9D8B030D-6E8A-4147-A177-3AD203B41FA5}">
                      <a16:colId xmlns:a16="http://schemas.microsoft.com/office/drawing/2014/main" val="821933168"/>
                    </a:ext>
                  </a:extLst>
                </a:gridCol>
              </a:tblGrid>
              <a:tr h="370840">
                <a:tc>
                  <a:txBody>
                    <a:bodyPr/>
                    <a:lstStyle/>
                    <a:p>
                      <a:r>
                        <a:rPr lang="fr-FR" dirty="0" err="1"/>
                        <a:t>What</a:t>
                      </a:r>
                      <a:endParaRPr lang="fr-F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fr-FR" dirty="0" err="1"/>
                        <a:t>Include</a:t>
                      </a:r>
                      <a:r>
                        <a:rPr lang="fr-FR" dirty="0"/>
                        <a:t> more production data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52378043"/>
                  </a:ext>
                </a:extLst>
              </a:tr>
              <a:tr h="370840">
                <a:tc>
                  <a:txBody>
                    <a:bodyPr/>
                    <a:lstStyle/>
                    <a:p>
                      <a:r>
                        <a:rPr lang="fr-FR" dirty="0" err="1"/>
                        <a:t>Authors</a:t>
                      </a:r>
                      <a:r>
                        <a:rPr lang="fr-FR" dirty="0"/>
                        <a:t>/Editors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fr-FR" dirty="0"/>
                        <a:t>Kevin </a:t>
                      </a:r>
                      <a:r>
                        <a:rPr lang="fr-FR" dirty="0" err="1"/>
                        <a:t>Roundy</a:t>
                      </a:r>
                      <a:r>
                        <a:rPr lang="fr-FR" dirty="0"/>
                        <a:t>, JJ Cummings, DELL? McAfee?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78148918"/>
                  </a:ext>
                </a:extLst>
              </a:tr>
              <a:tr h="370840">
                <a:tc>
                  <a:txBody>
                    <a:bodyPr/>
                    <a:lstStyle/>
                    <a:p>
                      <a:r>
                        <a:rPr lang="fr-FR" dirty="0"/>
                        <a:t>Objectives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indent="-285750">
                        <a:buFontTx/>
                        <a:buChar char="-"/>
                      </a:pPr>
                      <a:r>
                        <a:rPr lang="fr-FR" dirty="0" err="1"/>
                        <a:t>Ensure</a:t>
                      </a:r>
                      <a:r>
                        <a:rPr lang="fr-FR" dirty="0"/>
                        <a:t> </a:t>
                      </a:r>
                      <a:r>
                        <a:rPr lang="fr-FR" dirty="0" err="1"/>
                        <a:t>methodology</a:t>
                      </a:r>
                      <a:r>
                        <a:rPr lang="fr-FR" dirty="0"/>
                        <a:t> </a:t>
                      </a:r>
                      <a:r>
                        <a:rPr lang="fr-FR" dirty="0" err="1"/>
                        <a:t>is</a:t>
                      </a:r>
                      <a:r>
                        <a:rPr lang="fr-FR" dirty="0"/>
                        <a:t> </a:t>
                      </a:r>
                      <a:r>
                        <a:rPr lang="fr-FR" dirty="0" err="1"/>
                        <a:t>agreed</a:t>
                      </a:r>
                      <a:r>
                        <a:rPr lang="fr-FR" dirty="0"/>
                        <a:t> and </a:t>
                      </a:r>
                      <a:r>
                        <a:rPr lang="fr-FR" dirty="0" err="1"/>
                        <a:t>homogeneous</a:t>
                      </a:r>
                      <a:r>
                        <a:rPr lang="fr-FR" dirty="0"/>
                        <a:t> </a:t>
                      </a:r>
                      <a:r>
                        <a:rPr lang="fr-FR" dirty="0" err="1"/>
                        <a:t>across</a:t>
                      </a:r>
                      <a:r>
                        <a:rPr lang="fr-FR" dirty="0"/>
                        <a:t> participants</a:t>
                      </a:r>
                    </a:p>
                    <a:p>
                      <a:pPr marL="285750" indent="-285750">
                        <a:buFontTx/>
                        <a:buChar char="-"/>
                      </a:pPr>
                      <a:r>
                        <a:rPr lang="fr-FR" dirty="0" err="1"/>
                        <a:t>Ensure</a:t>
                      </a:r>
                      <a:r>
                        <a:rPr lang="fr-FR" dirty="0"/>
                        <a:t> </a:t>
                      </a:r>
                      <a:r>
                        <a:rPr lang="fr-FR" dirty="0" err="1"/>
                        <a:t>methodology</a:t>
                      </a:r>
                      <a:r>
                        <a:rPr lang="fr-FR" dirty="0"/>
                        <a:t> </a:t>
                      </a:r>
                      <a:r>
                        <a:rPr lang="fr-FR" dirty="0" err="1"/>
                        <a:t>proves</a:t>
                      </a:r>
                      <a:r>
                        <a:rPr lang="fr-FR" dirty="0"/>
                        <a:t> the point</a:t>
                      </a:r>
                    </a:p>
                    <a:p>
                      <a:pPr marL="285750" indent="-285750">
                        <a:buFontTx/>
                        <a:buChar char="-"/>
                      </a:pPr>
                      <a:r>
                        <a:rPr lang="fr-FR" dirty="0" err="1"/>
                        <a:t>Make</a:t>
                      </a:r>
                      <a:r>
                        <a:rPr lang="fr-FR" dirty="0"/>
                        <a:t> a </a:t>
                      </a:r>
                      <a:r>
                        <a:rPr lang="fr-FR" dirty="0" err="1"/>
                        <a:t>framework</a:t>
                      </a:r>
                      <a:r>
                        <a:rPr lang="fr-FR" dirty="0"/>
                        <a:t> for </a:t>
                      </a:r>
                      <a:r>
                        <a:rPr lang="fr-FR" dirty="0" err="1"/>
                        <a:t>selecting</a:t>
                      </a:r>
                      <a:r>
                        <a:rPr lang="fr-FR" dirty="0"/>
                        <a:t> data</a:t>
                      </a:r>
                    </a:p>
                    <a:p>
                      <a:pPr marL="285750" indent="-285750">
                        <a:buFontTx/>
                        <a:buChar char="-"/>
                      </a:pPr>
                      <a:r>
                        <a:rPr lang="fr-FR" dirty="0"/>
                        <a:t>Respect </a:t>
                      </a:r>
                      <a:r>
                        <a:rPr lang="fr-FR" dirty="0" err="1"/>
                        <a:t>anonimity</a:t>
                      </a:r>
                      <a:r>
                        <a:rPr lang="fr-FR" dirty="0"/>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53820685"/>
                  </a:ext>
                </a:extLst>
              </a:tr>
              <a:tr h="370840">
                <a:tc>
                  <a:txBody>
                    <a:bodyPr/>
                    <a:lstStyle/>
                    <a:p>
                      <a:r>
                        <a:rPr lang="fr-FR" dirty="0" err="1"/>
                        <a:t>Benefits</a:t>
                      </a:r>
                      <a:endParaRPr lang="fr-F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indent="-285750">
                        <a:buFontTx/>
                        <a:buChar char="-"/>
                      </a:pPr>
                      <a:r>
                        <a:rPr lang="fr-FR" dirty="0" err="1"/>
                        <a:t>Make</a:t>
                      </a:r>
                      <a:r>
                        <a:rPr lang="fr-FR" dirty="0"/>
                        <a:t> CLESS </a:t>
                      </a:r>
                      <a:r>
                        <a:rPr lang="fr-FR" dirty="0" err="1"/>
                        <a:t>undisputable</a:t>
                      </a:r>
                      <a:r>
                        <a:rPr lang="fr-FR" dirty="0"/>
                        <a:t> on the data </a:t>
                      </a:r>
                      <a:r>
                        <a:rPr lang="fr-FR" dirty="0" err="1"/>
                        <a:t>side</a:t>
                      </a:r>
                      <a:endParaRPr lang="fr-F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32699099"/>
                  </a:ext>
                </a:extLst>
              </a:tr>
            </a:tbl>
          </a:graphicData>
        </a:graphic>
      </p:graphicFrame>
    </p:spTree>
    <p:extLst>
      <p:ext uri="{BB962C8B-B14F-4D97-AF65-F5344CB8AC3E}">
        <p14:creationId xmlns:p14="http://schemas.microsoft.com/office/powerpoint/2010/main" val="27178322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55F878C-490C-ED47-AA46-0629F44A6EA2}"/>
              </a:ext>
            </a:extLst>
          </p:cNvPr>
          <p:cNvSpPr>
            <a:spLocks noGrp="1"/>
          </p:cNvSpPr>
          <p:nvPr>
            <p:ph type="title"/>
          </p:nvPr>
        </p:nvSpPr>
        <p:spPr/>
        <p:txBody>
          <a:bodyPr/>
          <a:lstStyle/>
          <a:p>
            <a:r>
              <a:rPr lang="fr-FR" dirty="0"/>
              <a:t>PROPOSAL 5</a:t>
            </a:r>
          </a:p>
        </p:txBody>
      </p:sp>
      <p:graphicFrame>
        <p:nvGraphicFramePr>
          <p:cNvPr id="4" name="Tableau 3">
            <a:extLst>
              <a:ext uri="{FF2B5EF4-FFF2-40B4-BE49-F238E27FC236}">
                <a16:creationId xmlns:a16="http://schemas.microsoft.com/office/drawing/2014/main" id="{8D0C6FD6-AFD9-144B-9901-48754BB0C6EB}"/>
              </a:ext>
            </a:extLst>
          </p:cNvPr>
          <p:cNvGraphicFramePr>
            <a:graphicFrameLocks noGrp="1"/>
          </p:cNvGraphicFramePr>
          <p:nvPr>
            <p:extLst>
              <p:ext uri="{D42A27DB-BD31-4B8C-83A1-F6EECF244321}">
                <p14:modId xmlns:p14="http://schemas.microsoft.com/office/powerpoint/2010/main" val="1026478579"/>
              </p:ext>
            </p:extLst>
          </p:nvPr>
        </p:nvGraphicFramePr>
        <p:xfrm>
          <a:off x="958573" y="1763275"/>
          <a:ext cx="10272643" cy="2026920"/>
        </p:xfrm>
        <a:graphic>
          <a:graphicData uri="http://schemas.openxmlformats.org/drawingml/2006/table">
            <a:tbl>
              <a:tblPr firstRow="1" bandRow="1">
                <a:tableStyleId>{2D5ABB26-0587-4C30-8999-92F81FD0307C}</a:tableStyleId>
              </a:tblPr>
              <a:tblGrid>
                <a:gridCol w="2469063">
                  <a:extLst>
                    <a:ext uri="{9D8B030D-6E8A-4147-A177-3AD203B41FA5}">
                      <a16:colId xmlns:a16="http://schemas.microsoft.com/office/drawing/2014/main" val="1401180806"/>
                    </a:ext>
                  </a:extLst>
                </a:gridCol>
                <a:gridCol w="7803580">
                  <a:extLst>
                    <a:ext uri="{9D8B030D-6E8A-4147-A177-3AD203B41FA5}">
                      <a16:colId xmlns:a16="http://schemas.microsoft.com/office/drawing/2014/main" val="821933168"/>
                    </a:ext>
                  </a:extLst>
                </a:gridCol>
              </a:tblGrid>
              <a:tr h="370840">
                <a:tc>
                  <a:txBody>
                    <a:bodyPr/>
                    <a:lstStyle/>
                    <a:p>
                      <a:r>
                        <a:rPr lang="fr-FR" dirty="0" err="1"/>
                        <a:t>What</a:t>
                      </a:r>
                      <a:endParaRPr lang="fr-F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fr-FR" dirty="0" err="1"/>
                        <a:t>Develop</a:t>
                      </a:r>
                      <a:r>
                        <a:rPr lang="fr-FR" dirty="0"/>
                        <a:t> an </a:t>
                      </a:r>
                      <a:r>
                        <a:rPr lang="fr-FR" dirty="0" err="1"/>
                        <a:t>economics</a:t>
                      </a:r>
                      <a:r>
                        <a:rPr lang="fr-FR" dirty="0"/>
                        <a:t> section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52378043"/>
                  </a:ext>
                </a:extLst>
              </a:tr>
              <a:tr h="370840">
                <a:tc>
                  <a:txBody>
                    <a:bodyPr/>
                    <a:lstStyle/>
                    <a:p>
                      <a:r>
                        <a:rPr lang="fr-FR" dirty="0" err="1"/>
                        <a:t>Authors</a:t>
                      </a:r>
                      <a:r>
                        <a:rPr lang="fr-FR" dirty="0"/>
                        <a:t>/Editors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fr-FR" dirty="0"/>
                        <a:t>Arnaud Taddei and NEED HELP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78148918"/>
                  </a:ext>
                </a:extLst>
              </a:tr>
              <a:tr h="370840">
                <a:tc>
                  <a:txBody>
                    <a:bodyPr/>
                    <a:lstStyle/>
                    <a:p>
                      <a:r>
                        <a:rPr lang="fr-FR" dirty="0"/>
                        <a:t>Objectives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indent="-285750">
                        <a:buFontTx/>
                        <a:buChar char="-"/>
                      </a:pPr>
                      <a:r>
                        <a:rPr lang="fr-FR" dirty="0" err="1"/>
                        <a:t>Who</a:t>
                      </a:r>
                      <a:r>
                        <a:rPr lang="fr-FR" dirty="0"/>
                        <a:t> pays </a:t>
                      </a:r>
                      <a:r>
                        <a:rPr lang="fr-FR" dirty="0" err="1"/>
                        <a:t>what</a:t>
                      </a:r>
                      <a:r>
                        <a:rPr lang="fr-FR" dirty="0"/>
                        <a:t> for </a:t>
                      </a:r>
                      <a:r>
                        <a:rPr lang="fr-FR" dirty="0" err="1"/>
                        <a:t>security</a:t>
                      </a:r>
                      <a:r>
                        <a:rPr lang="fr-FR" dirty="0"/>
                        <a:t> on </a:t>
                      </a:r>
                      <a:r>
                        <a:rPr lang="fr-FR" dirty="0" err="1"/>
                        <a:t>endpoint</a:t>
                      </a:r>
                      <a:r>
                        <a:rPr lang="fr-FR" dirty="0"/>
                        <a:t>?</a:t>
                      </a:r>
                    </a:p>
                    <a:p>
                      <a:pPr marL="285750" indent="-285750">
                        <a:buFontTx/>
                        <a:buChar char="-"/>
                      </a:pPr>
                      <a:r>
                        <a:rPr lang="fr-FR" dirty="0"/>
                        <a:t>How </a:t>
                      </a:r>
                      <a:r>
                        <a:rPr lang="fr-FR" dirty="0" err="1"/>
                        <a:t>expensive</a:t>
                      </a:r>
                      <a:r>
                        <a:rPr lang="fr-FR" dirty="0"/>
                        <a:t> </a:t>
                      </a:r>
                      <a:r>
                        <a:rPr lang="fr-FR" dirty="0" err="1"/>
                        <a:t>it</a:t>
                      </a:r>
                      <a:r>
                        <a:rPr lang="fr-FR" dirty="0"/>
                        <a:t> </a:t>
                      </a:r>
                      <a:r>
                        <a:rPr lang="fr-FR" dirty="0" err="1"/>
                        <a:t>is</a:t>
                      </a:r>
                      <a:r>
                        <a:rPr lang="fr-FR" dirty="0"/>
                        <a:t> on the </a:t>
                      </a:r>
                      <a:r>
                        <a:rPr lang="fr-FR" dirty="0" err="1"/>
                        <a:t>endpoint</a:t>
                      </a:r>
                      <a:r>
                        <a:rPr lang="fr-FR" dirty="0"/>
                        <a:t> </a:t>
                      </a:r>
                      <a:r>
                        <a:rPr lang="fr-FR" dirty="0" err="1"/>
                        <a:t>today</a:t>
                      </a:r>
                      <a:r>
                        <a:rPr lang="fr-FR" dirty="0"/>
                        <a:t> and </a:t>
                      </a:r>
                      <a:r>
                        <a:rPr lang="fr-FR" dirty="0" err="1"/>
                        <a:t>tomorrow</a:t>
                      </a:r>
                      <a:r>
                        <a:rPr lang="fr-FR" dirty="0"/>
                        <a:t>?</a:t>
                      </a:r>
                    </a:p>
                    <a:p>
                      <a:pPr marL="285750" indent="-285750">
                        <a:buFontTx/>
                        <a:buChar char="-"/>
                      </a:pPr>
                      <a:r>
                        <a:rPr lang="fr-FR" dirty="0"/>
                        <a:t>Is and </a:t>
                      </a:r>
                      <a:r>
                        <a:rPr lang="fr-FR" dirty="0" err="1"/>
                        <a:t>will</a:t>
                      </a:r>
                      <a:r>
                        <a:rPr lang="fr-FR" dirty="0"/>
                        <a:t> </a:t>
                      </a:r>
                      <a:r>
                        <a:rPr lang="fr-FR" dirty="0" err="1"/>
                        <a:t>it</a:t>
                      </a:r>
                      <a:r>
                        <a:rPr lang="fr-FR" dirty="0"/>
                        <a:t> </a:t>
                      </a:r>
                      <a:r>
                        <a:rPr lang="fr-FR" dirty="0" err="1"/>
                        <a:t>stay</a:t>
                      </a:r>
                      <a:r>
                        <a:rPr lang="fr-FR" dirty="0"/>
                        <a:t> </a:t>
                      </a:r>
                      <a:r>
                        <a:rPr lang="fr-FR" dirty="0" err="1"/>
                        <a:t>affordable</a:t>
                      </a:r>
                      <a:r>
                        <a:rPr lang="fr-FR" dirty="0"/>
                        <a:t> and for </a:t>
                      </a:r>
                      <a:r>
                        <a:rPr lang="fr-FR" dirty="0" err="1"/>
                        <a:t>which</a:t>
                      </a:r>
                      <a:r>
                        <a:rPr lang="fr-FR" dirty="0"/>
                        <a:t> </a:t>
                      </a:r>
                      <a:r>
                        <a:rPr lang="fr-FR" dirty="0" err="1"/>
                        <a:t>results</a:t>
                      </a:r>
                      <a:r>
                        <a:rPr lang="fr-FR"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53820685"/>
                  </a:ext>
                </a:extLst>
              </a:tr>
              <a:tr h="370840">
                <a:tc>
                  <a:txBody>
                    <a:bodyPr/>
                    <a:lstStyle/>
                    <a:p>
                      <a:r>
                        <a:rPr lang="fr-FR" dirty="0" err="1"/>
                        <a:t>Benefits</a:t>
                      </a:r>
                      <a:endParaRPr lang="fr-F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indent="-285750">
                        <a:buFontTx/>
                        <a:buChar char="-"/>
                      </a:pPr>
                      <a:r>
                        <a:rPr lang="fr-FR" dirty="0"/>
                        <a:t>Complete the </a:t>
                      </a:r>
                      <a:r>
                        <a:rPr lang="fr-FR" dirty="0" err="1"/>
                        <a:t>rationale</a:t>
                      </a:r>
                      <a:r>
                        <a:rPr lang="fr-FR" dirty="0"/>
                        <a:t> … </a:t>
                      </a:r>
                      <a:r>
                        <a:rPr lang="fr-FR" dirty="0" err="1"/>
                        <a:t>it</a:t>
                      </a:r>
                      <a:r>
                        <a:rPr lang="fr-FR" dirty="0"/>
                        <a:t> </a:t>
                      </a:r>
                      <a:r>
                        <a:rPr lang="fr-FR" dirty="0" err="1"/>
                        <a:t>is</a:t>
                      </a:r>
                      <a:r>
                        <a:rPr lang="fr-FR" dirty="0"/>
                        <a:t> not </a:t>
                      </a:r>
                      <a:r>
                        <a:rPr lang="fr-FR" dirty="0" err="1"/>
                        <a:t>just</a:t>
                      </a:r>
                      <a:r>
                        <a:rPr lang="fr-FR" dirty="0"/>
                        <a:t> a </a:t>
                      </a:r>
                      <a:r>
                        <a:rPr lang="fr-FR" dirty="0" err="1"/>
                        <a:t>technical</a:t>
                      </a:r>
                      <a:r>
                        <a:rPr lang="fr-FR" dirty="0"/>
                        <a:t> </a:t>
                      </a:r>
                      <a:r>
                        <a:rPr lang="fr-FR" dirty="0" err="1"/>
                        <a:t>problem</a:t>
                      </a:r>
                      <a:endParaRPr lang="fr-F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32699099"/>
                  </a:ext>
                </a:extLst>
              </a:tr>
            </a:tbl>
          </a:graphicData>
        </a:graphic>
      </p:graphicFrame>
    </p:spTree>
    <p:extLst>
      <p:ext uri="{BB962C8B-B14F-4D97-AF65-F5344CB8AC3E}">
        <p14:creationId xmlns:p14="http://schemas.microsoft.com/office/powerpoint/2010/main" val="5607582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BBEE444-EFEE-ED44-9E01-66C056237124}"/>
              </a:ext>
            </a:extLst>
          </p:cNvPr>
          <p:cNvSpPr>
            <a:spLocks noGrp="1"/>
          </p:cNvSpPr>
          <p:nvPr>
            <p:ph type="title"/>
          </p:nvPr>
        </p:nvSpPr>
        <p:spPr/>
        <p:txBody>
          <a:bodyPr/>
          <a:lstStyle/>
          <a:p>
            <a:r>
              <a:rPr lang="fr-FR" dirty="0"/>
              <a:t>SOME VERBATIM FEEDBACK</a:t>
            </a:r>
          </a:p>
        </p:txBody>
      </p:sp>
      <p:sp>
        <p:nvSpPr>
          <p:cNvPr id="3" name="Espace réservé du contenu 2">
            <a:extLst>
              <a:ext uri="{FF2B5EF4-FFF2-40B4-BE49-F238E27FC236}">
                <a16:creationId xmlns:a16="http://schemas.microsoft.com/office/drawing/2014/main" id="{183A9C56-C1BE-0246-83AC-BDF71FFF742F}"/>
              </a:ext>
            </a:extLst>
          </p:cNvPr>
          <p:cNvSpPr>
            <a:spLocks noGrp="1"/>
          </p:cNvSpPr>
          <p:nvPr>
            <p:ph idx="1"/>
          </p:nvPr>
        </p:nvSpPr>
        <p:spPr>
          <a:xfrm>
            <a:off x="838200" y="1789043"/>
            <a:ext cx="10515600" cy="4387920"/>
          </a:xfrm>
        </p:spPr>
        <p:txBody>
          <a:bodyPr>
            <a:normAutofit fontScale="55000" lnSpcReduction="20000"/>
          </a:bodyPr>
          <a:lstStyle/>
          <a:p>
            <a:r>
              <a:rPr lang="en" dirty="0"/>
              <a:t>Threat Hunting as a Use Case isn’t covered explicitly – it is implied that Detection “knowledge” (IOCs/heuristics/</a:t>
            </a:r>
            <a:r>
              <a:rPr lang="en" dirty="0" err="1"/>
              <a:t>behavioural</a:t>
            </a:r>
            <a:r>
              <a:rPr lang="en" dirty="0"/>
              <a:t> rules/ML algorithms) are pushed to the host, or done via lookup in the cloud (e.g. file reputation), from which alerts are generated and then possibly mitigated. Solutions out there also collect metadata at scale from the host to enable off-host analysis/threat hunting. That’s a key evolution – and offers an avenue to mitigate some of the detailed limitations, e.g. stolen creds, but it depends on the use case as to whether its appropriate (i.e. if they have analysts available in a local SOC or managed service for instance). That dataset also allows a much richer “threat surface” analysis to be performed (USB device usage, </a:t>
            </a:r>
            <a:r>
              <a:rPr lang="en" dirty="0" err="1"/>
              <a:t>vuln</a:t>
            </a:r>
            <a:r>
              <a:rPr lang="en" dirty="0"/>
              <a:t> apps, risky </a:t>
            </a:r>
            <a:r>
              <a:rPr lang="en" dirty="0" err="1"/>
              <a:t>priv</a:t>
            </a:r>
            <a:r>
              <a:rPr lang="en" dirty="0"/>
              <a:t> processes).</a:t>
            </a:r>
          </a:p>
          <a:p>
            <a:r>
              <a:rPr lang="en" dirty="0"/>
              <a:t>Limitations on computational power – on a smart phone/IOT device the battery/resource usage may be an issue, but on most modern laptops/Desktops </a:t>
            </a:r>
            <a:r>
              <a:rPr lang="en" dirty="0" err="1"/>
              <a:t>etc</a:t>
            </a:r>
            <a:r>
              <a:rPr lang="en" dirty="0"/>
              <a:t> this usually isn’t really going to concern.  </a:t>
            </a:r>
          </a:p>
          <a:p>
            <a:r>
              <a:rPr lang="en" dirty="0"/>
              <a:t>Patching - several mentions of using the endpoint product to patch the OS or apps on the system. Though might be technically possible often many network owners have system integrators who are contracted to maintain the network, and therefore there are implicit SLAs, licensing considerations </a:t>
            </a:r>
            <a:r>
              <a:rPr lang="en" dirty="0" err="1"/>
              <a:t>etc</a:t>
            </a:r>
            <a:r>
              <a:rPr lang="en" dirty="0"/>
              <a:t> at play which likely preclude use of a 3P product for that in a practical sense.</a:t>
            </a:r>
          </a:p>
          <a:p>
            <a:r>
              <a:rPr lang="en" dirty="0"/>
              <a:t>Privileges - I couldn’t see anywhere were they consider the privilege at which an endpoint security product runs. There is a strong risk component to consider when deploying. If a solution involves a component with kernel access then e.g. the chances of blue screening a UE increases, but that is matched by the ability of the product to detect deeper threats at the OS level, and also to provide its own anti-tamper protection. It’s a balance which needs to be considered.</a:t>
            </a:r>
          </a:p>
          <a:p>
            <a:r>
              <a:rPr lang="en" dirty="0"/>
              <a:t>Cloud security - many endpoint products now do lookups/call out to cloud based infrastructure for various checks on the device. In reality this means that data from the home network is shifted into an environment out of the owners direct purview. There is a privacy element (and GDPR </a:t>
            </a:r>
            <a:r>
              <a:rPr lang="en" dirty="0" err="1"/>
              <a:t>etc</a:t>
            </a:r>
            <a:r>
              <a:rPr lang="en" dirty="0"/>
              <a:t>) to this which the authors will look at in a subsequent iteration but its worth noting that from a Security perspective that adds another attack vector for their data for which they have no control (i.e. they are trusting the cloud security of the endpoint solution provider).</a:t>
            </a:r>
          </a:p>
        </p:txBody>
      </p:sp>
    </p:spTree>
    <p:extLst>
      <p:ext uri="{BB962C8B-B14F-4D97-AF65-F5344CB8AC3E}">
        <p14:creationId xmlns:p14="http://schemas.microsoft.com/office/powerpoint/2010/main" val="22842538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DB93B49-BE7E-474B-9BCF-573B887751A6}"/>
              </a:ext>
            </a:extLst>
          </p:cNvPr>
          <p:cNvSpPr>
            <a:spLocks noGrp="1"/>
          </p:cNvSpPr>
          <p:nvPr>
            <p:ph type="title"/>
          </p:nvPr>
        </p:nvSpPr>
        <p:spPr/>
        <p:txBody>
          <a:bodyPr/>
          <a:lstStyle/>
          <a:p>
            <a:r>
              <a:rPr lang="fr-FR" dirty="0"/>
              <a:t>DISCUSSION</a:t>
            </a:r>
          </a:p>
        </p:txBody>
      </p:sp>
      <p:sp>
        <p:nvSpPr>
          <p:cNvPr id="3" name="Espace réservé du contenu 2">
            <a:extLst>
              <a:ext uri="{FF2B5EF4-FFF2-40B4-BE49-F238E27FC236}">
                <a16:creationId xmlns:a16="http://schemas.microsoft.com/office/drawing/2014/main" id="{5E15D00E-7DCC-8644-8387-D4D11DAB5310}"/>
              </a:ext>
            </a:extLst>
          </p:cNvPr>
          <p:cNvSpPr>
            <a:spLocks noGrp="1"/>
          </p:cNvSpPr>
          <p:nvPr>
            <p:ph idx="1"/>
          </p:nvPr>
        </p:nvSpPr>
        <p:spPr/>
        <p:txBody>
          <a:bodyPr/>
          <a:lstStyle/>
          <a:p>
            <a:endParaRPr lang="fr-FR"/>
          </a:p>
        </p:txBody>
      </p:sp>
    </p:spTree>
    <p:extLst>
      <p:ext uri="{BB962C8B-B14F-4D97-AF65-F5344CB8AC3E}">
        <p14:creationId xmlns:p14="http://schemas.microsoft.com/office/powerpoint/2010/main" val="17365307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293979E-4D3D-E848-B8EF-4FF132748EA6}"/>
              </a:ext>
            </a:extLst>
          </p:cNvPr>
          <p:cNvSpPr>
            <a:spLocks noGrp="1"/>
          </p:cNvSpPr>
          <p:nvPr>
            <p:ph type="title"/>
          </p:nvPr>
        </p:nvSpPr>
        <p:spPr/>
        <p:txBody>
          <a:bodyPr/>
          <a:lstStyle/>
          <a:p>
            <a:r>
              <a:rPr lang="fr-FR" dirty="0"/>
              <a:t>THANK YOU</a:t>
            </a:r>
          </a:p>
        </p:txBody>
      </p:sp>
      <p:sp>
        <p:nvSpPr>
          <p:cNvPr id="3" name="Espace réservé du contenu 2">
            <a:extLst>
              <a:ext uri="{FF2B5EF4-FFF2-40B4-BE49-F238E27FC236}">
                <a16:creationId xmlns:a16="http://schemas.microsoft.com/office/drawing/2014/main" id="{A55D5B7A-4135-A84E-BA25-0BFEE15B1E05}"/>
              </a:ext>
            </a:extLst>
          </p:cNvPr>
          <p:cNvSpPr>
            <a:spLocks noGrp="1"/>
          </p:cNvSpPr>
          <p:nvPr>
            <p:ph idx="1"/>
          </p:nvPr>
        </p:nvSpPr>
        <p:spPr/>
        <p:txBody>
          <a:bodyPr/>
          <a:lstStyle/>
          <a:p>
            <a:endParaRPr lang="fr-FR"/>
          </a:p>
        </p:txBody>
      </p:sp>
    </p:spTree>
    <p:extLst>
      <p:ext uri="{BB962C8B-B14F-4D97-AF65-F5344CB8AC3E}">
        <p14:creationId xmlns:p14="http://schemas.microsoft.com/office/powerpoint/2010/main" val="30783095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EA2AECE-0353-B94E-8265-D7CAAFCF404C}"/>
              </a:ext>
            </a:extLst>
          </p:cNvPr>
          <p:cNvSpPr>
            <a:spLocks noGrp="1"/>
          </p:cNvSpPr>
          <p:nvPr>
            <p:ph type="title"/>
          </p:nvPr>
        </p:nvSpPr>
        <p:spPr/>
        <p:txBody>
          <a:bodyPr/>
          <a:lstStyle/>
          <a:p>
            <a:r>
              <a:rPr lang="fr-FR" dirty="0"/>
              <a:t>REMINDER: Introduction to CLESS</a:t>
            </a:r>
          </a:p>
        </p:txBody>
      </p:sp>
      <p:sp>
        <p:nvSpPr>
          <p:cNvPr id="3" name="Espace réservé du contenu 2">
            <a:extLst>
              <a:ext uri="{FF2B5EF4-FFF2-40B4-BE49-F238E27FC236}">
                <a16:creationId xmlns:a16="http://schemas.microsoft.com/office/drawing/2014/main" id="{74F9CE09-8D0A-B54E-AEC6-E2CC419DDA44}"/>
              </a:ext>
            </a:extLst>
          </p:cNvPr>
          <p:cNvSpPr>
            <a:spLocks noGrp="1"/>
          </p:cNvSpPr>
          <p:nvPr>
            <p:ph idx="1"/>
          </p:nvPr>
        </p:nvSpPr>
        <p:spPr/>
        <p:txBody>
          <a:bodyPr>
            <a:normAutofit fontScale="70000" lnSpcReduction="20000"/>
          </a:bodyPr>
          <a:lstStyle/>
          <a:p>
            <a:r>
              <a:rPr lang="fr-FR" dirty="0" err="1"/>
              <a:t>Why</a:t>
            </a:r>
            <a:r>
              <a:rPr lang="fr-FR" dirty="0"/>
              <a:t>? </a:t>
            </a:r>
          </a:p>
          <a:p>
            <a:pPr lvl="1"/>
            <a:r>
              <a:rPr lang="fr-FR" dirty="0"/>
              <a:t>A gap in the « codification » of </a:t>
            </a:r>
            <a:r>
              <a:rPr lang="fr-FR" dirty="0" err="1"/>
              <a:t>endpoint</a:t>
            </a:r>
            <a:r>
              <a:rPr lang="fr-FR" dirty="0"/>
              <a:t> </a:t>
            </a:r>
            <a:r>
              <a:rPr lang="fr-FR" dirty="0" err="1"/>
              <a:t>security</a:t>
            </a:r>
            <a:r>
              <a:rPr lang="fr-FR" dirty="0"/>
              <a:t>?</a:t>
            </a:r>
          </a:p>
          <a:p>
            <a:r>
              <a:rPr lang="fr-FR" dirty="0" err="1"/>
              <a:t>Why</a:t>
            </a:r>
            <a:r>
              <a:rPr lang="fr-FR" dirty="0"/>
              <a:t> </a:t>
            </a:r>
            <a:r>
              <a:rPr lang="fr-FR" dirty="0" err="1"/>
              <a:t>now</a:t>
            </a:r>
            <a:r>
              <a:rPr lang="fr-FR" dirty="0"/>
              <a:t>? </a:t>
            </a:r>
          </a:p>
          <a:p>
            <a:pPr lvl="1"/>
            <a:r>
              <a:rPr lang="fr-FR" dirty="0" err="1"/>
              <a:t>Many</a:t>
            </a:r>
            <a:r>
              <a:rPr lang="fr-FR" dirty="0"/>
              <a:t>  « </a:t>
            </a:r>
            <a:r>
              <a:rPr lang="fr-FR" dirty="0" err="1"/>
              <a:t>environmental</a:t>
            </a:r>
            <a:r>
              <a:rPr lang="fr-FR" dirty="0"/>
              <a:t> » changes (</a:t>
            </a:r>
            <a:r>
              <a:rPr lang="fr-FR" dirty="0" err="1"/>
              <a:t>technical</a:t>
            </a:r>
            <a:r>
              <a:rPr lang="fr-FR" dirty="0"/>
              <a:t>, </a:t>
            </a:r>
            <a:r>
              <a:rPr lang="fr-FR" dirty="0" err="1"/>
              <a:t>regulations</a:t>
            </a:r>
            <a:r>
              <a:rPr lang="fr-FR" dirty="0"/>
              <a:t>, etc.)</a:t>
            </a:r>
          </a:p>
          <a:p>
            <a:r>
              <a:rPr lang="fr-FR" dirty="0" err="1"/>
              <a:t>What</a:t>
            </a:r>
            <a:r>
              <a:rPr lang="fr-FR" dirty="0"/>
              <a:t>?</a:t>
            </a:r>
          </a:p>
          <a:p>
            <a:pPr lvl="1"/>
            <a:r>
              <a:rPr lang="fr-FR" dirty="0"/>
              <a:t>In the long </a:t>
            </a:r>
            <a:r>
              <a:rPr lang="fr-FR" dirty="0" err="1"/>
              <a:t>term</a:t>
            </a:r>
            <a:r>
              <a:rPr lang="fr-FR" dirty="0"/>
              <a:t>, a full </a:t>
            </a:r>
            <a:r>
              <a:rPr lang="fr-FR" dirty="0" err="1"/>
              <a:t>review</a:t>
            </a:r>
            <a:r>
              <a:rPr lang="fr-FR" dirty="0"/>
              <a:t> of </a:t>
            </a:r>
            <a:r>
              <a:rPr lang="fr-FR" dirty="0" err="1"/>
              <a:t>endpoint</a:t>
            </a:r>
            <a:r>
              <a:rPr lang="fr-FR" dirty="0"/>
              <a:t> </a:t>
            </a:r>
            <a:r>
              <a:rPr lang="fr-FR" dirty="0" err="1"/>
              <a:t>security</a:t>
            </a:r>
            <a:r>
              <a:rPr lang="fr-FR" dirty="0"/>
              <a:t> in all </a:t>
            </a:r>
            <a:r>
              <a:rPr lang="fr-FR" dirty="0" err="1"/>
              <a:t>its</a:t>
            </a:r>
            <a:r>
              <a:rPr lang="fr-FR" dirty="0"/>
              <a:t> dimensions</a:t>
            </a:r>
          </a:p>
          <a:p>
            <a:pPr lvl="1"/>
            <a:r>
              <a:rPr lang="fr-FR" dirty="0" err="1"/>
              <a:t>Currently</a:t>
            </a:r>
            <a:r>
              <a:rPr lang="fr-FR" dirty="0"/>
              <a:t> </a:t>
            </a:r>
            <a:r>
              <a:rPr lang="fr-FR" dirty="0" err="1"/>
              <a:t>we</a:t>
            </a:r>
            <a:r>
              <a:rPr lang="fr-FR" dirty="0"/>
              <a:t> </a:t>
            </a:r>
            <a:r>
              <a:rPr lang="fr-FR" dirty="0" err="1"/>
              <a:t>started</a:t>
            </a:r>
            <a:r>
              <a:rPr lang="fr-FR" dirty="0"/>
              <a:t> </a:t>
            </a:r>
            <a:r>
              <a:rPr lang="fr-FR" dirty="0" err="1"/>
              <a:t>with</a:t>
            </a:r>
            <a:endParaRPr lang="fr-FR" dirty="0"/>
          </a:p>
          <a:p>
            <a:pPr lvl="2"/>
            <a:r>
              <a:rPr lang="fr-FR" dirty="0" err="1"/>
              <a:t>Endpoint</a:t>
            </a:r>
            <a:r>
              <a:rPr lang="fr-FR" dirty="0"/>
              <a:t> </a:t>
            </a:r>
            <a:r>
              <a:rPr lang="fr-FR" dirty="0" err="1"/>
              <a:t>Models</a:t>
            </a:r>
            <a:endParaRPr lang="fr-FR" dirty="0"/>
          </a:p>
          <a:p>
            <a:pPr lvl="2"/>
            <a:r>
              <a:rPr lang="fr-FR" dirty="0" err="1"/>
              <a:t>Threat</a:t>
            </a:r>
            <a:r>
              <a:rPr lang="fr-FR" dirty="0"/>
              <a:t> </a:t>
            </a:r>
            <a:r>
              <a:rPr lang="fr-FR" dirty="0" err="1"/>
              <a:t>Landscape</a:t>
            </a:r>
            <a:endParaRPr lang="fr-FR" dirty="0"/>
          </a:p>
          <a:p>
            <a:pPr lvl="2"/>
            <a:r>
              <a:rPr lang="fr-FR" dirty="0" err="1"/>
              <a:t>Endpoint</a:t>
            </a:r>
            <a:r>
              <a:rPr lang="fr-FR" dirty="0"/>
              <a:t> </a:t>
            </a:r>
            <a:r>
              <a:rPr lang="fr-FR" dirty="0" err="1"/>
              <a:t>security</a:t>
            </a:r>
            <a:r>
              <a:rPr lang="fr-FR" dirty="0"/>
              <a:t> </a:t>
            </a:r>
            <a:r>
              <a:rPr lang="fr-FR" dirty="0" err="1"/>
              <a:t>capabilities</a:t>
            </a:r>
            <a:endParaRPr lang="fr-FR" dirty="0"/>
          </a:p>
          <a:p>
            <a:pPr lvl="2"/>
            <a:r>
              <a:rPr lang="fr-FR" dirty="0"/>
              <a:t>An </a:t>
            </a:r>
            <a:r>
              <a:rPr lang="fr-FR" dirty="0" err="1"/>
              <a:t>ideal</a:t>
            </a:r>
            <a:r>
              <a:rPr lang="fr-FR" dirty="0"/>
              <a:t> </a:t>
            </a:r>
            <a:r>
              <a:rPr lang="fr-FR" dirty="0" err="1"/>
              <a:t>endpoint</a:t>
            </a:r>
            <a:r>
              <a:rPr lang="fr-FR" dirty="0"/>
              <a:t> </a:t>
            </a:r>
            <a:r>
              <a:rPr lang="fr-FR" dirty="0" err="1"/>
              <a:t>security</a:t>
            </a:r>
            <a:r>
              <a:rPr lang="fr-FR" dirty="0"/>
              <a:t> </a:t>
            </a:r>
          </a:p>
          <a:p>
            <a:pPr lvl="2"/>
            <a:r>
              <a:rPr lang="fr-FR" dirty="0" err="1"/>
              <a:t>Defence</a:t>
            </a:r>
            <a:r>
              <a:rPr lang="fr-FR" dirty="0"/>
              <a:t> in </a:t>
            </a:r>
            <a:r>
              <a:rPr lang="fr-FR" dirty="0" err="1"/>
              <a:t>depth</a:t>
            </a:r>
            <a:endParaRPr lang="fr-FR" dirty="0"/>
          </a:p>
          <a:p>
            <a:pPr lvl="2"/>
            <a:r>
              <a:rPr lang="fr-FR" dirty="0" err="1"/>
              <a:t>Endpoint</a:t>
            </a:r>
            <a:r>
              <a:rPr lang="fr-FR" dirty="0"/>
              <a:t> </a:t>
            </a:r>
            <a:r>
              <a:rPr lang="fr-FR" dirty="0" err="1"/>
              <a:t>security</a:t>
            </a:r>
            <a:r>
              <a:rPr lang="fr-FR" dirty="0"/>
              <a:t> limitations</a:t>
            </a:r>
          </a:p>
          <a:p>
            <a:pPr lvl="2"/>
            <a:r>
              <a:rPr lang="fr-FR" dirty="0" err="1"/>
              <a:t>Example</a:t>
            </a:r>
            <a:r>
              <a:rPr lang="fr-FR" dirty="0"/>
              <a:t> </a:t>
            </a:r>
            <a:r>
              <a:rPr lang="fr-FR" dirty="0" err="1"/>
              <a:t>from</a:t>
            </a:r>
            <a:r>
              <a:rPr lang="fr-FR" dirty="0"/>
              <a:t> production data </a:t>
            </a:r>
          </a:p>
          <a:p>
            <a:pPr lvl="2"/>
            <a:r>
              <a:rPr lang="fr-FR" dirty="0" err="1"/>
              <a:t>Regulatory</a:t>
            </a:r>
            <a:r>
              <a:rPr lang="fr-FR" dirty="0"/>
              <a:t> aspects</a:t>
            </a:r>
          </a:p>
          <a:p>
            <a:r>
              <a:rPr lang="fr-FR" dirty="0" err="1"/>
              <a:t>Status</a:t>
            </a:r>
            <a:r>
              <a:rPr lang="fr-FR" dirty="0"/>
              <a:t>? </a:t>
            </a:r>
          </a:p>
          <a:p>
            <a:pPr lvl="1"/>
            <a:r>
              <a:rPr lang="fr-FR" dirty="0" err="1"/>
              <a:t>See</a:t>
            </a:r>
            <a:r>
              <a:rPr lang="fr-FR" dirty="0"/>
              <a:t> </a:t>
            </a:r>
            <a:r>
              <a:rPr lang="fr-FR" dirty="0" err="1"/>
              <a:t>next</a:t>
            </a:r>
            <a:r>
              <a:rPr lang="fr-FR" dirty="0"/>
              <a:t> slides</a:t>
            </a:r>
          </a:p>
        </p:txBody>
      </p:sp>
      <p:sp>
        <p:nvSpPr>
          <p:cNvPr id="4" name="Espace réservé du numéro de diapositive 3">
            <a:extLst>
              <a:ext uri="{FF2B5EF4-FFF2-40B4-BE49-F238E27FC236}">
                <a16:creationId xmlns:a16="http://schemas.microsoft.com/office/drawing/2014/main" id="{817CF8EA-A765-3842-B03B-A6045F95401B}"/>
              </a:ext>
            </a:extLst>
          </p:cNvPr>
          <p:cNvSpPr>
            <a:spLocks noGrp="1"/>
          </p:cNvSpPr>
          <p:nvPr>
            <p:ph type="sldNum" sz="quarter" idx="12"/>
          </p:nvPr>
        </p:nvSpPr>
        <p:spPr/>
        <p:txBody>
          <a:bodyPr/>
          <a:lstStyle/>
          <a:p>
            <a:fld id="{29E31267-DEF8-B249-80E2-4AEC21605218}" type="slidenum">
              <a:rPr lang="fr-FR" smtClean="0"/>
              <a:t>2</a:t>
            </a:fld>
            <a:endParaRPr lang="fr-FR"/>
          </a:p>
        </p:txBody>
      </p:sp>
    </p:spTree>
    <p:extLst>
      <p:ext uri="{BB962C8B-B14F-4D97-AF65-F5344CB8AC3E}">
        <p14:creationId xmlns:p14="http://schemas.microsoft.com/office/powerpoint/2010/main" val="5372977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BF87FF0-4A66-4140-9961-0513C9681B2B}"/>
              </a:ext>
            </a:extLst>
          </p:cNvPr>
          <p:cNvSpPr>
            <a:spLocks noGrp="1"/>
          </p:cNvSpPr>
          <p:nvPr>
            <p:ph type="title"/>
          </p:nvPr>
        </p:nvSpPr>
        <p:spPr/>
        <p:txBody>
          <a:bodyPr/>
          <a:lstStyle/>
          <a:p>
            <a:r>
              <a:rPr lang="fr-FR" dirty="0"/>
              <a:t>WHAT (VISIBLY) HAPPENED SO FAR</a:t>
            </a:r>
          </a:p>
        </p:txBody>
      </p:sp>
      <p:sp>
        <p:nvSpPr>
          <p:cNvPr id="3" name="Espace réservé du contenu 2">
            <a:extLst>
              <a:ext uri="{FF2B5EF4-FFF2-40B4-BE49-F238E27FC236}">
                <a16:creationId xmlns:a16="http://schemas.microsoft.com/office/drawing/2014/main" id="{F332E94B-6EFD-654E-9CB1-365A3C8B83C9}"/>
              </a:ext>
            </a:extLst>
          </p:cNvPr>
          <p:cNvSpPr>
            <a:spLocks noGrp="1"/>
          </p:cNvSpPr>
          <p:nvPr>
            <p:ph idx="1"/>
          </p:nvPr>
        </p:nvSpPr>
        <p:spPr/>
        <p:txBody>
          <a:bodyPr/>
          <a:lstStyle/>
          <a:p>
            <a:r>
              <a:rPr lang="fr-FR" dirty="0"/>
              <a:t>March 2019 CLESS Version 00</a:t>
            </a:r>
          </a:p>
          <a:p>
            <a:pPr lvl="1"/>
            <a:r>
              <a:rPr lang="fr-FR" dirty="0" err="1"/>
              <a:t>Big</a:t>
            </a:r>
            <a:r>
              <a:rPr lang="fr-FR" dirty="0"/>
              <a:t> document </a:t>
            </a:r>
            <a:r>
              <a:rPr lang="fr-FR" dirty="0" err="1"/>
              <a:t>init</a:t>
            </a:r>
            <a:r>
              <a:rPr lang="fr-FR" dirty="0"/>
              <a:t> – </a:t>
            </a:r>
            <a:r>
              <a:rPr lang="fr-FR" dirty="0" err="1"/>
              <a:t>Received</a:t>
            </a:r>
            <a:r>
              <a:rPr lang="fr-FR" dirty="0"/>
              <a:t> a lot of good feedback</a:t>
            </a:r>
          </a:p>
          <a:p>
            <a:r>
              <a:rPr lang="fr-FR" dirty="0" err="1"/>
              <a:t>June</a:t>
            </a:r>
            <a:r>
              <a:rPr lang="fr-FR" dirty="0"/>
              <a:t> 2019 CLESS Open Call</a:t>
            </a:r>
          </a:p>
          <a:p>
            <a:pPr lvl="1"/>
            <a:r>
              <a:rPr lang="fr-FR" dirty="0"/>
              <a:t>Meeting agreement on 5 propositions</a:t>
            </a:r>
          </a:p>
          <a:p>
            <a:r>
              <a:rPr lang="fr-FR" dirty="0"/>
              <a:t>July 2019 </a:t>
            </a:r>
            <a:r>
              <a:rPr lang="fr-FR" dirty="0" err="1"/>
              <a:t>Endpoint</a:t>
            </a:r>
            <a:r>
              <a:rPr lang="fr-FR" dirty="0"/>
              <a:t> </a:t>
            </a:r>
            <a:r>
              <a:rPr lang="fr-FR" dirty="0" err="1"/>
              <a:t>Taxonomy</a:t>
            </a:r>
            <a:r>
              <a:rPr lang="fr-FR" dirty="0"/>
              <a:t> Version 00</a:t>
            </a:r>
          </a:p>
          <a:p>
            <a:pPr lvl="1"/>
            <a:r>
              <a:rPr lang="fr-FR" dirty="0"/>
              <a:t>Document </a:t>
            </a:r>
            <a:r>
              <a:rPr lang="fr-FR" dirty="0" err="1"/>
              <a:t>init</a:t>
            </a:r>
            <a:endParaRPr lang="fr-FR" dirty="0"/>
          </a:p>
          <a:p>
            <a:r>
              <a:rPr lang="fr-FR" dirty="0"/>
              <a:t>July 2019 CLESS Version 01</a:t>
            </a:r>
          </a:p>
          <a:p>
            <a:pPr lvl="1"/>
            <a:r>
              <a:rPr lang="fr-FR" dirty="0"/>
              <a:t>Small change to </a:t>
            </a:r>
            <a:r>
              <a:rPr lang="fr-FR" dirty="0" err="1"/>
              <a:t>detach</a:t>
            </a:r>
            <a:r>
              <a:rPr lang="fr-FR" dirty="0"/>
              <a:t> Section 5 End Point Model</a:t>
            </a:r>
          </a:p>
          <a:p>
            <a:pPr lvl="2"/>
            <a:endParaRPr lang="fr-FR" dirty="0"/>
          </a:p>
        </p:txBody>
      </p:sp>
    </p:spTree>
    <p:extLst>
      <p:ext uri="{BB962C8B-B14F-4D97-AF65-F5344CB8AC3E}">
        <p14:creationId xmlns:p14="http://schemas.microsoft.com/office/powerpoint/2010/main" val="7755994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8A1359D-3BA7-6943-A1D3-A1A5A01CE288}"/>
              </a:ext>
            </a:extLst>
          </p:cNvPr>
          <p:cNvSpPr>
            <a:spLocks noGrp="1"/>
          </p:cNvSpPr>
          <p:nvPr>
            <p:ph type="title"/>
          </p:nvPr>
        </p:nvSpPr>
        <p:spPr/>
        <p:txBody>
          <a:bodyPr/>
          <a:lstStyle/>
          <a:p>
            <a:r>
              <a:rPr lang="fr-FR" dirty="0"/>
              <a:t>SUSTAINED INTEREST AND FEEDBACK</a:t>
            </a:r>
          </a:p>
        </p:txBody>
      </p:sp>
      <p:graphicFrame>
        <p:nvGraphicFramePr>
          <p:cNvPr id="4" name="Tableau 3">
            <a:extLst>
              <a:ext uri="{FF2B5EF4-FFF2-40B4-BE49-F238E27FC236}">
                <a16:creationId xmlns:a16="http://schemas.microsoft.com/office/drawing/2014/main" id="{733FBC4E-16D1-3C41-979D-8ED09C718A86}"/>
              </a:ext>
            </a:extLst>
          </p:cNvPr>
          <p:cNvGraphicFramePr>
            <a:graphicFrameLocks noGrp="1"/>
          </p:cNvGraphicFramePr>
          <p:nvPr>
            <p:extLst>
              <p:ext uri="{D42A27DB-BD31-4B8C-83A1-F6EECF244321}">
                <p14:modId xmlns:p14="http://schemas.microsoft.com/office/powerpoint/2010/main" val="1114862167"/>
              </p:ext>
            </p:extLst>
          </p:nvPr>
        </p:nvGraphicFramePr>
        <p:xfrm>
          <a:off x="437322" y="2107096"/>
          <a:ext cx="11340548" cy="2802834"/>
        </p:xfrm>
        <a:graphic>
          <a:graphicData uri="http://schemas.openxmlformats.org/drawingml/2006/table">
            <a:tbl>
              <a:tblPr firstRow="1" bandRow="1">
                <a:tableStyleId>{2D5ABB26-0587-4C30-8999-92F81FD0307C}</a:tableStyleId>
              </a:tblPr>
              <a:tblGrid>
                <a:gridCol w="3559329">
                  <a:extLst>
                    <a:ext uri="{9D8B030D-6E8A-4147-A177-3AD203B41FA5}">
                      <a16:colId xmlns:a16="http://schemas.microsoft.com/office/drawing/2014/main" val="567002014"/>
                    </a:ext>
                  </a:extLst>
                </a:gridCol>
                <a:gridCol w="7781219">
                  <a:extLst>
                    <a:ext uri="{9D8B030D-6E8A-4147-A177-3AD203B41FA5}">
                      <a16:colId xmlns:a16="http://schemas.microsoft.com/office/drawing/2014/main" val="69881407"/>
                    </a:ext>
                  </a:extLst>
                </a:gridCol>
              </a:tblGrid>
              <a:tr h="370994">
                <a:tc>
                  <a:txBody>
                    <a:bodyPr/>
                    <a:lstStyle/>
                    <a:p>
                      <a:r>
                        <a:rPr lang="fr-FR" dirty="0"/>
                        <a:t>INTEREST TYPE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fr-FR" dirty="0"/>
                        <a:t>WHO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893856671"/>
                  </a:ext>
                </a:extLst>
              </a:tr>
              <a:tr h="370994">
                <a:tc>
                  <a:txBody>
                    <a:bodyPr/>
                    <a:lstStyle/>
                    <a:p>
                      <a:r>
                        <a:rPr lang="fr-FR" dirty="0" err="1"/>
                        <a:t>Journalists</a:t>
                      </a:r>
                      <a:endParaRPr lang="fr-F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fr-FR" dirty="0"/>
                        <a:t>CLESS In the </a:t>
                      </a:r>
                      <a:r>
                        <a:rPr lang="fr-FR" dirty="0">
                          <a:hlinkClick r:id="rId2"/>
                        </a:rPr>
                        <a:t>German press </a:t>
                      </a:r>
                      <a:r>
                        <a:rPr lang="fr-FR" dirty="0"/>
                        <a:t>and calls by </a:t>
                      </a:r>
                      <a:r>
                        <a:rPr lang="fr-FR" dirty="0" err="1"/>
                        <a:t>other</a:t>
                      </a:r>
                      <a:r>
                        <a:rPr lang="fr-FR" dirty="0"/>
                        <a:t> US </a:t>
                      </a:r>
                      <a:r>
                        <a:rPr lang="fr-FR" dirty="0" err="1"/>
                        <a:t>journalists</a:t>
                      </a:r>
                      <a:endParaRPr lang="fr-F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88715055"/>
                  </a:ext>
                </a:extLst>
              </a:tr>
              <a:tr h="370994">
                <a:tc>
                  <a:txBody>
                    <a:bodyPr/>
                    <a:lstStyle/>
                    <a:p>
                      <a:r>
                        <a:rPr lang="fr-FR" dirty="0" err="1"/>
                        <a:t>Organizations</a:t>
                      </a:r>
                      <a:endParaRPr lang="fr-F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fr-FR" dirty="0"/>
                        <a:t>Symantec, CISCO, NCSC, DELL, AMTSO, DB, Schindler, USBANK, EDCO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10496317"/>
                  </a:ext>
                </a:extLst>
              </a:tr>
              <a:tr h="370994">
                <a:tc>
                  <a:txBody>
                    <a:bodyPr/>
                    <a:lstStyle/>
                    <a:p>
                      <a:r>
                        <a:rPr lang="fr-FR" dirty="0"/>
                        <a:t>Independent </a:t>
                      </a:r>
                      <a:r>
                        <a:rPr lang="fr-FR" dirty="0" err="1"/>
                        <a:t>individuals</a:t>
                      </a:r>
                      <a:endParaRPr lang="fr-F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fr-FR" dirty="0" err="1"/>
                        <a:t>Cannot</a:t>
                      </a:r>
                      <a:r>
                        <a:rPr lang="fr-FR" dirty="0"/>
                        <a:t> </a:t>
                      </a:r>
                      <a:r>
                        <a:rPr lang="fr-FR" dirty="0" err="1"/>
                        <a:t>enumerate</a:t>
                      </a:r>
                      <a:r>
                        <a:rPr lang="fr-FR" dirty="0"/>
                        <a:t>, </a:t>
                      </a:r>
                      <a:r>
                        <a:rPr lang="fr-FR" dirty="0" err="1"/>
                        <a:t>yet</a:t>
                      </a:r>
                      <a:r>
                        <a:rPr lang="fr-FR" dirty="0"/>
                        <a:t> 25 people </a:t>
                      </a:r>
                      <a:r>
                        <a:rPr lang="fr-FR" dirty="0" err="1"/>
                        <a:t>registered</a:t>
                      </a:r>
                      <a:r>
                        <a:rPr lang="fr-FR" dirty="0"/>
                        <a:t> at the open call 16 </a:t>
                      </a:r>
                      <a:r>
                        <a:rPr lang="fr-FR" dirty="0" err="1"/>
                        <a:t>attended</a:t>
                      </a:r>
                      <a:endParaRPr lang="fr-F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22001714"/>
                  </a:ext>
                </a:extLst>
              </a:tr>
              <a:tr h="404458">
                <a:tc>
                  <a:txBody>
                    <a:bodyPr/>
                    <a:lstStyle/>
                    <a:p>
                      <a:r>
                        <a:rPr lang="fr-FR" dirty="0"/>
                        <a:t>New people in </a:t>
                      </a:r>
                      <a:r>
                        <a:rPr lang="fr-FR" dirty="0" err="1"/>
                        <a:t>existing</a:t>
                      </a:r>
                      <a:r>
                        <a:rPr lang="fr-FR" dirty="0"/>
                        <a:t> participants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fr-FR" dirty="0"/>
                        <a:t>New </a:t>
                      </a:r>
                      <a:r>
                        <a:rPr lang="fr-FR" dirty="0" err="1"/>
                        <a:t>colleagues</a:t>
                      </a:r>
                      <a:r>
                        <a:rPr lang="fr-FR" dirty="0"/>
                        <a:t> </a:t>
                      </a:r>
                      <a:r>
                        <a:rPr lang="fr-FR" dirty="0" err="1"/>
                        <a:t>declared</a:t>
                      </a:r>
                      <a:r>
                        <a:rPr lang="fr-FR" dirty="0"/>
                        <a:t> </a:t>
                      </a:r>
                      <a:r>
                        <a:rPr lang="fr-FR" dirty="0" err="1"/>
                        <a:t>interest</a:t>
                      </a:r>
                      <a:r>
                        <a:rPr lang="fr-FR" dirty="0"/>
                        <a:t> (in Symantec, in CISCO)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7490881"/>
                  </a:ext>
                </a:extLst>
              </a:tr>
              <a:tr h="370994">
                <a:tc>
                  <a:txBody>
                    <a:bodyPr/>
                    <a:lstStyle/>
                    <a:p>
                      <a:r>
                        <a:rPr lang="fr-FR" dirty="0" err="1"/>
                        <a:t>Others</a:t>
                      </a:r>
                      <a:endParaRPr lang="fr-F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fr-FR" dirty="0" err="1"/>
                        <a:t>Other</a:t>
                      </a:r>
                      <a:r>
                        <a:rPr lang="fr-FR" dirty="0"/>
                        <a:t> more ‘</a:t>
                      </a:r>
                      <a:r>
                        <a:rPr lang="fr-FR" dirty="0" err="1"/>
                        <a:t>fluid</a:t>
                      </a:r>
                      <a:r>
                        <a:rPr lang="fr-FR" dirty="0"/>
                        <a:t>’ </a:t>
                      </a:r>
                      <a:r>
                        <a:rPr lang="fr-FR" dirty="0" err="1"/>
                        <a:t>interests</a:t>
                      </a:r>
                      <a:r>
                        <a:rPr lang="fr-FR" dirty="0"/>
                        <a:t>, to </a:t>
                      </a:r>
                      <a:r>
                        <a:rPr lang="fr-FR" dirty="0" err="1"/>
                        <a:t>qualify</a:t>
                      </a:r>
                      <a:r>
                        <a:rPr lang="fr-FR" dirty="0"/>
                        <a:t>, </a:t>
                      </a:r>
                    </a:p>
                    <a:p>
                      <a:r>
                        <a:rPr lang="fr-FR" dirty="0" err="1"/>
                        <a:t>many</a:t>
                      </a:r>
                      <a:r>
                        <a:rPr lang="fr-FR" dirty="0"/>
                        <a:t> new dots </a:t>
                      </a:r>
                      <a:r>
                        <a:rPr lang="fr-FR" dirty="0" err="1"/>
                        <a:t>connecting</a:t>
                      </a:r>
                      <a:endParaRPr lang="fr-FR" dirty="0"/>
                    </a:p>
                    <a:p>
                      <a:r>
                        <a:rPr lang="fr-FR" dirty="0"/>
                        <a:t>A lot of </a:t>
                      </a:r>
                      <a:r>
                        <a:rPr lang="fr-FR" dirty="0" err="1"/>
                        <a:t>adhoc</a:t>
                      </a:r>
                      <a:r>
                        <a:rPr lang="fr-FR" dirty="0"/>
                        <a:t> feedback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17859017"/>
                  </a:ext>
                </a:extLst>
              </a:tr>
            </a:tbl>
          </a:graphicData>
        </a:graphic>
      </p:graphicFrame>
      <p:sp>
        <p:nvSpPr>
          <p:cNvPr id="5" name="ZoneTexte 4">
            <a:extLst>
              <a:ext uri="{FF2B5EF4-FFF2-40B4-BE49-F238E27FC236}">
                <a16:creationId xmlns:a16="http://schemas.microsoft.com/office/drawing/2014/main" id="{D8BE3880-B8B9-7E45-987E-6D15F0E0BBB5}"/>
              </a:ext>
            </a:extLst>
          </p:cNvPr>
          <p:cNvSpPr txBox="1"/>
          <p:nvPr/>
        </p:nvSpPr>
        <p:spPr>
          <a:xfrm>
            <a:off x="437322" y="5098774"/>
            <a:ext cx="6639339" cy="1569660"/>
          </a:xfrm>
          <a:prstGeom prst="rect">
            <a:avLst/>
          </a:prstGeom>
          <a:noFill/>
        </p:spPr>
        <p:txBody>
          <a:bodyPr wrap="square" rtlCol="0">
            <a:spAutoFit/>
          </a:bodyPr>
          <a:lstStyle/>
          <a:p>
            <a:r>
              <a:rPr lang="fr-FR" sz="2400" dirty="0"/>
              <a:t>IMPLICATIONS</a:t>
            </a:r>
          </a:p>
          <a:p>
            <a:pPr marL="285750" indent="-285750">
              <a:buFont typeface="Arial" panose="020B0604020202020204" pitchFamily="34" charset="0"/>
              <a:buChar char="•"/>
            </a:pPr>
            <a:r>
              <a:rPr lang="fr-FR" sz="2400" dirty="0" err="1"/>
              <a:t>Selling</a:t>
            </a:r>
            <a:r>
              <a:rPr lang="fr-FR" sz="2400" dirty="0"/>
              <a:t> </a:t>
            </a:r>
            <a:r>
              <a:rPr lang="fr-FR" sz="2400" dirty="0" err="1"/>
              <a:t>ideas</a:t>
            </a:r>
            <a:r>
              <a:rPr lang="fr-FR" sz="2400" dirty="0"/>
              <a:t> </a:t>
            </a:r>
            <a:r>
              <a:rPr lang="fr-FR" sz="2400" dirty="0" err="1"/>
              <a:t>take</a:t>
            </a:r>
            <a:r>
              <a:rPr lang="fr-FR" sz="2400" dirty="0"/>
              <a:t> time but </a:t>
            </a:r>
            <a:r>
              <a:rPr lang="fr-FR" sz="2400" dirty="0" err="1"/>
              <a:t>there</a:t>
            </a:r>
            <a:r>
              <a:rPr lang="fr-FR" sz="2400" dirty="0"/>
              <a:t> </a:t>
            </a:r>
            <a:r>
              <a:rPr lang="fr-FR" sz="2400" dirty="0" err="1"/>
              <a:t>is</a:t>
            </a:r>
            <a:r>
              <a:rPr lang="fr-FR" sz="2400" dirty="0"/>
              <a:t> a </a:t>
            </a:r>
            <a:r>
              <a:rPr lang="fr-FR" sz="2400" dirty="0" err="1"/>
              <a:t>demand</a:t>
            </a:r>
            <a:endParaRPr lang="fr-FR" sz="2400" dirty="0"/>
          </a:p>
          <a:p>
            <a:pPr marL="285750" indent="-285750">
              <a:buFont typeface="Arial" panose="020B0604020202020204" pitchFamily="34" charset="0"/>
              <a:buChar char="•"/>
            </a:pPr>
            <a:r>
              <a:rPr lang="fr-FR" sz="2400" dirty="0"/>
              <a:t>Coordination </a:t>
            </a:r>
            <a:r>
              <a:rPr lang="fr-FR" sz="2400" dirty="0" err="1"/>
              <a:t>is</a:t>
            </a:r>
            <a:r>
              <a:rPr lang="fr-FR" sz="2400" dirty="0"/>
              <a:t> </a:t>
            </a:r>
            <a:r>
              <a:rPr lang="fr-FR" sz="2400" dirty="0" err="1"/>
              <a:t>required</a:t>
            </a:r>
            <a:r>
              <a:rPr lang="fr-FR" sz="2400" dirty="0"/>
              <a:t> and </a:t>
            </a:r>
            <a:r>
              <a:rPr lang="fr-FR" sz="2400" dirty="0" err="1"/>
              <a:t>takes</a:t>
            </a:r>
            <a:r>
              <a:rPr lang="fr-FR" sz="2400" dirty="0"/>
              <a:t> time</a:t>
            </a:r>
          </a:p>
          <a:p>
            <a:pPr marL="285750" indent="-285750">
              <a:buFont typeface="Arial" panose="020B0604020202020204" pitchFamily="34" charset="0"/>
              <a:buChar char="•"/>
            </a:pPr>
            <a:r>
              <a:rPr lang="fr-FR" sz="2400" dirty="0" err="1"/>
              <a:t>We</a:t>
            </a:r>
            <a:r>
              <a:rPr lang="fr-FR" sz="2400" dirty="0"/>
              <a:t> </a:t>
            </a:r>
            <a:r>
              <a:rPr lang="fr-FR" sz="2400" dirty="0" err="1"/>
              <a:t>need</a:t>
            </a:r>
            <a:r>
              <a:rPr lang="fr-FR" sz="2400" dirty="0"/>
              <a:t> to mark a pause</a:t>
            </a:r>
          </a:p>
        </p:txBody>
      </p:sp>
    </p:spTree>
    <p:extLst>
      <p:ext uri="{BB962C8B-B14F-4D97-AF65-F5344CB8AC3E}">
        <p14:creationId xmlns:p14="http://schemas.microsoft.com/office/powerpoint/2010/main" val="12685918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6BA9C61-F288-3448-80C9-5D0E22A7099B}"/>
              </a:ext>
            </a:extLst>
          </p:cNvPr>
          <p:cNvSpPr>
            <a:spLocks noGrp="1"/>
          </p:cNvSpPr>
          <p:nvPr>
            <p:ph type="title"/>
          </p:nvPr>
        </p:nvSpPr>
        <p:spPr/>
        <p:txBody>
          <a:bodyPr/>
          <a:lstStyle/>
          <a:p>
            <a:r>
              <a:rPr lang="fr-FR" dirty="0"/>
              <a:t>PROBLEM AND PRIORITIES GOING FORWARD</a:t>
            </a:r>
          </a:p>
        </p:txBody>
      </p:sp>
      <p:sp>
        <p:nvSpPr>
          <p:cNvPr id="3" name="Espace réservé du contenu 2">
            <a:extLst>
              <a:ext uri="{FF2B5EF4-FFF2-40B4-BE49-F238E27FC236}">
                <a16:creationId xmlns:a16="http://schemas.microsoft.com/office/drawing/2014/main" id="{C53CF0DC-B6A4-5642-A889-C58F2FA4DD4B}"/>
              </a:ext>
            </a:extLst>
          </p:cNvPr>
          <p:cNvSpPr>
            <a:spLocks noGrp="1"/>
          </p:cNvSpPr>
          <p:nvPr>
            <p:ph idx="1"/>
          </p:nvPr>
        </p:nvSpPr>
        <p:spPr/>
        <p:txBody>
          <a:bodyPr/>
          <a:lstStyle/>
          <a:p>
            <a:r>
              <a:rPr lang="fr-FR" dirty="0" err="1"/>
              <a:t>Problem</a:t>
            </a:r>
            <a:endParaRPr lang="fr-FR" dirty="0"/>
          </a:p>
          <a:p>
            <a:pPr lvl="1"/>
            <a:r>
              <a:rPr lang="fr-FR" dirty="0"/>
              <a:t>CLESS </a:t>
            </a:r>
            <a:r>
              <a:rPr lang="fr-FR" dirty="0" err="1"/>
              <a:t>is</a:t>
            </a:r>
            <a:r>
              <a:rPr lang="fr-FR" dirty="0"/>
              <a:t> </a:t>
            </a:r>
            <a:r>
              <a:rPr lang="fr-FR" dirty="0" err="1"/>
              <a:t>requested</a:t>
            </a:r>
            <a:r>
              <a:rPr lang="fr-FR" dirty="0"/>
              <a:t> to </a:t>
            </a:r>
            <a:r>
              <a:rPr lang="fr-FR" dirty="0" err="1"/>
              <a:t>grow</a:t>
            </a:r>
            <a:r>
              <a:rPr lang="fr-FR" dirty="0"/>
              <a:t> vs scope </a:t>
            </a:r>
            <a:r>
              <a:rPr lang="fr-FR" dirty="0" err="1"/>
              <a:t>creeping</a:t>
            </a:r>
            <a:endParaRPr lang="fr-FR" dirty="0"/>
          </a:p>
          <a:p>
            <a:pPr lvl="1"/>
            <a:r>
              <a:rPr lang="fr-FR" dirty="0" err="1"/>
              <a:t>What</a:t>
            </a:r>
            <a:r>
              <a:rPr lang="fr-FR" dirty="0"/>
              <a:t> </a:t>
            </a:r>
            <a:r>
              <a:rPr lang="fr-FR" dirty="0" err="1"/>
              <a:t>is</a:t>
            </a:r>
            <a:r>
              <a:rPr lang="fr-FR" dirty="0"/>
              <a:t> CLESS? A </a:t>
            </a:r>
            <a:r>
              <a:rPr lang="fr-FR" dirty="0" err="1"/>
              <a:t>framework</a:t>
            </a:r>
            <a:r>
              <a:rPr lang="fr-FR" dirty="0"/>
              <a:t>? </a:t>
            </a:r>
            <a:r>
              <a:rPr lang="fr-FR" dirty="0" err="1"/>
              <a:t>Where</a:t>
            </a:r>
            <a:r>
              <a:rPr lang="fr-FR" dirty="0"/>
              <a:t> are </a:t>
            </a:r>
            <a:r>
              <a:rPr lang="fr-FR" dirty="0" err="1"/>
              <a:t>we</a:t>
            </a:r>
            <a:r>
              <a:rPr lang="fr-FR" dirty="0"/>
              <a:t> </a:t>
            </a:r>
            <a:r>
              <a:rPr lang="fr-FR" dirty="0" err="1"/>
              <a:t>going</a:t>
            </a:r>
            <a:r>
              <a:rPr lang="fr-FR" dirty="0"/>
              <a:t>?</a:t>
            </a:r>
          </a:p>
          <a:p>
            <a:pPr lvl="1"/>
            <a:r>
              <a:rPr lang="fr-FR" dirty="0" err="1"/>
              <a:t>Some</a:t>
            </a:r>
            <a:r>
              <a:rPr lang="fr-FR" dirty="0"/>
              <a:t> </a:t>
            </a:r>
            <a:r>
              <a:rPr lang="fr-FR" dirty="0" err="1"/>
              <a:t>work</a:t>
            </a:r>
            <a:r>
              <a:rPr lang="fr-FR" dirty="0"/>
              <a:t> </a:t>
            </a:r>
            <a:r>
              <a:rPr lang="fr-FR" dirty="0" err="1"/>
              <a:t>we</a:t>
            </a:r>
            <a:r>
              <a:rPr lang="fr-FR" dirty="0"/>
              <a:t> </a:t>
            </a:r>
            <a:r>
              <a:rPr lang="fr-FR" dirty="0" err="1"/>
              <a:t>need</a:t>
            </a:r>
            <a:r>
              <a:rPr lang="fr-FR" dirty="0"/>
              <a:t> to do </a:t>
            </a:r>
            <a:r>
              <a:rPr lang="fr-FR" dirty="0" err="1"/>
              <a:t>will</a:t>
            </a:r>
            <a:r>
              <a:rPr lang="fr-FR" dirty="0"/>
              <a:t> </a:t>
            </a:r>
            <a:r>
              <a:rPr lang="fr-FR" dirty="0" err="1"/>
              <a:t>be</a:t>
            </a:r>
            <a:r>
              <a:rPr lang="fr-FR" dirty="0"/>
              <a:t> REALLY HARD</a:t>
            </a:r>
          </a:p>
          <a:p>
            <a:pPr marL="457200" lvl="1" indent="0">
              <a:buNone/>
            </a:pPr>
            <a:endParaRPr lang="fr-FR" dirty="0"/>
          </a:p>
          <a:p>
            <a:r>
              <a:rPr lang="fr-FR" dirty="0" err="1"/>
              <a:t>Priorities</a:t>
            </a:r>
            <a:endParaRPr lang="fr-FR" dirty="0"/>
          </a:p>
          <a:p>
            <a:pPr lvl="1"/>
            <a:r>
              <a:rPr lang="fr-FR" dirty="0"/>
              <a:t>P1 - TEAM WORK TO ORGANIZE</a:t>
            </a:r>
          </a:p>
          <a:p>
            <a:pPr lvl="1"/>
            <a:r>
              <a:rPr lang="fr-FR" dirty="0"/>
              <a:t>P2 – DELIVERY: 5 PROPOSITIONS + DEVELOPMENT</a:t>
            </a:r>
          </a:p>
          <a:p>
            <a:pPr lvl="1"/>
            <a:r>
              <a:rPr lang="fr-FR" dirty="0"/>
              <a:t>P3 – COMMUNICATION AND HIRING</a:t>
            </a:r>
          </a:p>
        </p:txBody>
      </p:sp>
    </p:spTree>
    <p:extLst>
      <p:ext uri="{BB962C8B-B14F-4D97-AF65-F5344CB8AC3E}">
        <p14:creationId xmlns:p14="http://schemas.microsoft.com/office/powerpoint/2010/main" val="6979541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1FEE06F-5118-F441-9536-33C14A09DAF2}"/>
              </a:ext>
            </a:extLst>
          </p:cNvPr>
          <p:cNvSpPr>
            <a:spLocks noGrp="1"/>
          </p:cNvSpPr>
          <p:nvPr>
            <p:ph type="title"/>
          </p:nvPr>
        </p:nvSpPr>
        <p:spPr/>
        <p:txBody>
          <a:bodyPr/>
          <a:lstStyle/>
          <a:p>
            <a:r>
              <a:rPr lang="fr-FR" dirty="0"/>
              <a:t>DISCUSSION FEEDBACK</a:t>
            </a:r>
          </a:p>
        </p:txBody>
      </p:sp>
      <p:sp>
        <p:nvSpPr>
          <p:cNvPr id="3" name="Espace réservé du contenu 2">
            <a:extLst>
              <a:ext uri="{FF2B5EF4-FFF2-40B4-BE49-F238E27FC236}">
                <a16:creationId xmlns:a16="http://schemas.microsoft.com/office/drawing/2014/main" id="{AFCB9CA0-2FBF-E84F-819C-1BA47A24E088}"/>
              </a:ext>
            </a:extLst>
          </p:cNvPr>
          <p:cNvSpPr>
            <a:spLocks noGrp="1"/>
          </p:cNvSpPr>
          <p:nvPr>
            <p:ph idx="1"/>
          </p:nvPr>
        </p:nvSpPr>
        <p:spPr/>
        <p:txBody>
          <a:bodyPr/>
          <a:lstStyle/>
          <a:p>
            <a:r>
              <a:rPr lang="fr-FR" dirty="0"/>
              <a:t>More slides </a:t>
            </a:r>
            <a:r>
              <a:rPr lang="fr-FR" dirty="0" err="1"/>
              <a:t>below</a:t>
            </a:r>
            <a:r>
              <a:rPr lang="fr-FR" dirty="0"/>
              <a:t> for </a:t>
            </a:r>
            <a:r>
              <a:rPr lang="fr-FR" dirty="0" err="1"/>
              <a:t>this</a:t>
            </a:r>
            <a:r>
              <a:rPr lang="fr-FR" dirty="0"/>
              <a:t> </a:t>
            </a:r>
            <a:r>
              <a:rPr lang="fr-FR" dirty="0" err="1"/>
              <a:t>afternoon</a:t>
            </a:r>
            <a:r>
              <a:rPr lang="fr-FR" dirty="0"/>
              <a:t> session</a:t>
            </a:r>
          </a:p>
        </p:txBody>
      </p:sp>
    </p:spTree>
    <p:extLst>
      <p:ext uri="{BB962C8B-B14F-4D97-AF65-F5344CB8AC3E}">
        <p14:creationId xmlns:p14="http://schemas.microsoft.com/office/powerpoint/2010/main" val="35137437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8E02C0A-5025-9C48-BDED-D675A80B1E37}"/>
              </a:ext>
            </a:extLst>
          </p:cNvPr>
          <p:cNvSpPr>
            <a:spLocks noGrp="1"/>
          </p:cNvSpPr>
          <p:nvPr>
            <p:ph type="title"/>
          </p:nvPr>
        </p:nvSpPr>
        <p:spPr/>
        <p:txBody>
          <a:bodyPr/>
          <a:lstStyle/>
          <a:p>
            <a:r>
              <a:rPr lang="fr-FR" dirty="0"/>
              <a:t>PRIORITY ONE – TEAM COLLABORATION</a:t>
            </a:r>
          </a:p>
        </p:txBody>
      </p:sp>
      <p:sp>
        <p:nvSpPr>
          <p:cNvPr id="3" name="Espace réservé du contenu 2">
            <a:extLst>
              <a:ext uri="{FF2B5EF4-FFF2-40B4-BE49-F238E27FC236}">
                <a16:creationId xmlns:a16="http://schemas.microsoft.com/office/drawing/2014/main" id="{57F3016D-ABFD-C648-8054-83BAC4470B70}"/>
              </a:ext>
            </a:extLst>
          </p:cNvPr>
          <p:cNvSpPr>
            <a:spLocks noGrp="1"/>
          </p:cNvSpPr>
          <p:nvPr>
            <p:ph idx="1"/>
          </p:nvPr>
        </p:nvSpPr>
        <p:spPr/>
        <p:txBody>
          <a:bodyPr/>
          <a:lstStyle/>
          <a:p>
            <a:r>
              <a:rPr lang="fr-FR" dirty="0" err="1"/>
              <a:t>Make</a:t>
            </a:r>
            <a:r>
              <a:rPr lang="fr-FR" dirty="0"/>
              <a:t> sure the team </a:t>
            </a:r>
            <a:r>
              <a:rPr lang="fr-FR" dirty="0" err="1"/>
              <a:t>forms</a:t>
            </a:r>
            <a:r>
              <a:rPr lang="fr-FR" dirty="0"/>
              <a:t> and </a:t>
            </a:r>
            <a:r>
              <a:rPr lang="fr-FR" dirty="0" err="1"/>
              <a:t>agrees</a:t>
            </a:r>
            <a:r>
              <a:rPr lang="fr-FR" dirty="0"/>
              <a:t> </a:t>
            </a:r>
            <a:r>
              <a:rPr lang="fr-FR" dirty="0" err="1"/>
              <a:t>its</a:t>
            </a:r>
            <a:r>
              <a:rPr lang="fr-FR" dirty="0"/>
              <a:t> </a:t>
            </a:r>
            <a:r>
              <a:rPr lang="fr-FR" dirty="0" err="1"/>
              <a:t>work</a:t>
            </a:r>
            <a:r>
              <a:rPr lang="fr-FR" dirty="0"/>
              <a:t> </a:t>
            </a:r>
            <a:r>
              <a:rPr lang="fr-FR" dirty="0" err="1"/>
              <a:t>methods</a:t>
            </a:r>
            <a:endParaRPr lang="fr-FR" dirty="0"/>
          </a:p>
          <a:p>
            <a:pPr lvl="1"/>
            <a:r>
              <a:rPr lang="fr-FR" dirty="0"/>
              <a:t>Word? </a:t>
            </a:r>
            <a:r>
              <a:rPr lang="fr-FR" dirty="0" err="1"/>
              <a:t>Markdown</a:t>
            </a:r>
            <a:r>
              <a:rPr lang="fr-FR" dirty="0"/>
              <a:t>? </a:t>
            </a:r>
          </a:p>
          <a:p>
            <a:pPr lvl="1"/>
            <a:r>
              <a:rPr lang="fr-FR" dirty="0" err="1"/>
              <a:t>Googledocs</a:t>
            </a:r>
            <a:r>
              <a:rPr lang="fr-FR" dirty="0"/>
              <a:t>? </a:t>
            </a:r>
          </a:p>
          <a:p>
            <a:pPr lvl="1"/>
            <a:r>
              <a:rPr lang="fr-FR" dirty="0"/>
              <a:t>Calls cadence?</a:t>
            </a:r>
          </a:p>
          <a:p>
            <a:r>
              <a:rPr lang="fr-FR" dirty="0"/>
              <a:t>And has a good </a:t>
            </a:r>
            <a:r>
              <a:rPr lang="fr-FR" dirty="0" err="1"/>
              <a:t>experience</a:t>
            </a:r>
            <a:r>
              <a:rPr lang="fr-FR" dirty="0"/>
              <a:t> to </a:t>
            </a:r>
            <a:r>
              <a:rPr lang="fr-FR" dirty="0" err="1"/>
              <a:t>deliver</a:t>
            </a:r>
            <a:r>
              <a:rPr lang="fr-FR" dirty="0"/>
              <a:t> in </a:t>
            </a:r>
            <a:r>
              <a:rPr lang="fr-FR" dirty="0" err="1"/>
              <a:t>comfort</a:t>
            </a:r>
            <a:endParaRPr lang="fr-FR" dirty="0"/>
          </a:p>
          <a:p>
            <a:endParaRPr lang="fr-FR" dirty="0"/>
          </a:p>
        </p:txBody>
      </p:sp>
    </p:spTree>
    <p:extLst>
      <p:ext uri="{BB962C8B-B14F-4D97-AF65-F5344CB8AC3E}">
        <p14:creationId xmlns:p14="http://schemas.microsoft.com/office/powerpoint/2010/main" val="41845441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95C104A-DE94-7240-B81D-E4335E2DBDEC}"/>
              </a:ext>
            </a:extLst>
          </p:cNvPr>
          <p:cNvSpPr>
            <a:spLocks noGrp="1"/>
          </p:cNvSpPr>
          <p:nvPr>
            <p:ph type="title"/>
          </p:nvPr>
        </p:nvSpPr>
        <p:spPr/>
        <p:txBody>
          <a:bodyPr/>
          <a:lstStyle/>
          <a:p>
            <a:r>
              <a:rPr lang="fr-FR" dirty="0"/>
              <a:t>PRIORITY 2: DELIVERY</a:t>
            </a:r>
          </a:p>
        </p:txBody>
      </p:sp>
      <p:sp>
        <p:nvSpPr>
          <p:cNvPr id="3" name="Espace réservé du contenu 2">
            <a:extLst>
              <a:ext uri="{FF2B5EF4-FFF2-40B4-BE49-F238E27FC236}">
                <a16:creationId xmlns:a16="http://schemas.microsoft.com/office/drawing/2014/main" id="{FE31D73F-B5F9-9A42-82BF-08DA5ACAC37B}"/>
              </a:ext>
            </a:extLst>
          </p:cNvPr>
          <p:cNvSpPr>
            <a:spLocks noGrp="1"/>
          </p:cNvSpPr>
          <p:nvPr>
            <p:ph idx="1"/>
          </p:nvPr>
        </p:nvSpPr>
        <p:spPr>
          <a:xfrm>
            <a:off x="838200" y="1825625"/>
            <a:ext cx="10515600" cy="529949"/>
          </a:xfrm>
        </p:spPr>
        <p:txBody>
          <a:bodyPr/>
          <a:lstStyle/>
          <a:p>
            <a:r>
              <a:rPr lang="fr-FR" dirty="0" err="1"/>
              <a:t>Execute</a:t>
            </a:r>
            <a:r>
              <a:rPr lang="fr-FR" dirty="0"/>
              <a:t> and </a:t>
            </a:r>
            <a:r>
              <a:rPr lang="fr-FR" dirty="0" err="1"/>
              <a:t>develop</a:t>
            </a:r>
            <a:r>
              <a:rPr lang="fr-FR" dirty="0"/>
              <a:t> </a:t>
            </a:r>
            <a:r>
              <a:rPr lang="fr-FR" dirty="0" err="1"/>
              <a:t>from</a:t>
            </a:r>
            <a:r>
              <a:rPr lang="fr-FR" dirty="0"/>
              <a:t> the open call </a:t>
            </a:r>
            <a:r>
              <a:rPr lang="fr-FR" dirty="0" err="1"/>
              <a:t>agreements</a:t>
            </a:r>
            <a:endParaRPr lang="fr-FR" dirty="0"/>
          </a:p>
        </p:txBody>
      </p:sp>
      <p:graphicFrame>
        <p:nvGraphicFramePr>
          <p:cNvPr id="4" name="Tableau 3">
            <a:extLst>
              <a:ext uri="{FF2B5EF4-FFF2-40B4-BE49-F238E27FC236}">
                <a16:creationId xmlns:a16="http://schemas.microsoft.com/office/drawing/2014/main" id="{4C213BC8-B5E8-E443-A3C7-25843C92C246}"/>
              </a:ext>
            </a:extLst>
          </p:cNvPr>
          <p:cNvGraphicFramePr>
            <a:graphicFrameLocks noGrp="1"/>
          </p:cNvGraphicFramePr>
          <p:nvPr>
            <p:extLst>
              <p:ext uri="{D42A27DB-BD31-4B8C-83A1-F6EECF244321}">
                <p14:modId xmlns:p14="http://schemas.microsoft.com/office/powerpoint/2010/main" val="3943773155"/>
              </p:ext>
            </p:extLst>
          </p:nvPr>
        </p:nvGraphicFramePr>
        <p:xfrm>
          <a:off x="735496" y="2355574"/>
          <a:ext cx="10618304" cy="2219960"/>
        </p:xfrm>
        <a:graphic>
          <a:graphicData uri="http://schemas.openxmlformats.org/drawingml/2006/table">
            <a:tbl>
              <a:tblPr firstRow="1" bandRow="1">
                <a:tableStyleId>{2D5ABB26-0587-4C30-8999-92F81FD0307C}</a:tableStyleId>
              </a:tblPr>
              <a:tblGrid>
                <a:gridCol w="1232452">
                  <a:extLst>
                    <a:ext uri="{9D8B030D-6E8A-4147-A177-3AD203B41FA5}">
                      <a16:colId xmlns:a16="http://schemas.microsoft.com/office/drawing/2014/main" val="565626335"/>
                    </a:ext>
                  </a:extLst>
                </a:gridCol>
                <a:gridCol w="3886200">
                  <a:extLst>
                    <a:ext uri="{9D8B030D-6E8A-4147-A177-3AD203B41FA5}">
                      <a16:colId xmlns:a16="http://schemas.microsoft.com/office/drawing/2014/main" val="1087785871"/>
                    </a:ext>
                  </a:extLst>
                </a:gridCol>
                <a:gridCol w="1987826">
                  <a:extLst>
                    <a:ext uri="{9D8B030D-6E8A-4147-A177-3AD203B41FA5}">
                      <a16:colId xmlns:a16="http://schemas.microsoft.com/office/drawing/2014/main" val="3036866525"/>
                    </a:ext>
                  </a:extLst>
                </a:gridCol>
                <a:gridCol w="3511826">
                  <a:extLst>
                    <a:ext uri="{9D8B030D-6E8A-4147-A177-3AD203B41FA5}">
                      <a16:colId xmlns:a16="http://schemas.microsoft.com/office/drawing/2014/main" val="2515475592"/>
                    </a:ext>
                  </a:extLst>
                </a:gridCol>
              </a:tblGrid>
              <a:tr h="0">
                <a:tc>
                  <a:txBody>
                    <a:bodyPr/>
                    <a:lstStyle/>
                    <a:p>
                      <a:r>
                        <a:rPr lang="fr-FR" b="1" dirty="0"/>
                        <a:t>PROPOSAL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fr-FR" b="1" dirty="0"/>
                        <a:t>WHAT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fr-FR" b="1" dirty="0"/>
                        <a:t>STATUS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fr-FR" b="1" dirty="0"/>
                        <a:t>DIFFICULTY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3422679222"/>
                  </a:ext>
                </a:extLst>
              </a:tr>
              <a:tr h="370840">
                <a:tc>
                  <a:txBody>
                    <a:bodyPr/>
                    <a:lstStyle/>
                    <a:p>
                      <a:r>
                        <a:rPr lang="fr-FR" dirty="0"/>
                        <a:t>PROP1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fr-FR" dirty="0" err="1"/>
                        <a:t>Detach</a:t>
                      </a:r>
                      <a:r>
                        <a:rPr lang="fr-FR" dirty="0"/>
                        <a:t> section 5 – </a:t>
                      </a:r>
                      <a:r>
                        <a:rPr lang="fr-FR" dirty="0" err="1"/>
                        <a:t>Endpoint</a:t>
                      </a:r>
                      <a:endParaRPr lang="fr-F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fr-FR" dirty="0"/>
                        <a:t>In Progress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fr-FR" dirty="0"/>
                        <a:t>Medium but a lot of </a:t>
                      </a:r>
                      <a:r>
                        <a:rPr lang="fr-FR" dirty="0" err="1"/>
                        <a:t>work</a:t>
                      </a:r>
                      <a:r>
                        <a:rPr lang="fr-FR" dirty="0"/>
                        <a:t> </a:t>
                      </a:r>
                      <a:r>
                        <a:rPr lang="fr-FR" dirty="0" err="1"/>
                        <a:t>needed</a:t>
                      </a:r>
                      <a:endParaRPr lang="fr-F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86398813"/>
                  </a:ext>
                </a:extLst>
              </a:tr>
              <a:tr h="370840">
                <a:tc>
                  <a:txBody>
                    <a:bodyPr/>
                    <a:lstStyle/>
                    <a:p>
                      <a:r>
                        <a:rPr lang="fr-FR" dirty="0"/>
                        <a:t>PROP2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fr-FR" dirty="0" err="1"/>
                        <a:t>Detach</a:t>
                      </a:r>
                      <a:r>
                        <a:rPr lang="fr-FR" dirty="0"/>
                        <a:t> section 6 – </a:t>
                      </a:r>
                      <a:r>
                        <a:rPr lang="fr-FR" dirty="0" err="1"/>
                        <a:t>Threat</a:t>
                      </a:r>
                      <a:r>
                        <a:rPr lang="fr-FR" dirty="0"/>
                        <a:t> </a:t>
                      </a:r>
                      <a:r>
                        <a:rPr lang="fr-FR" dirty="0" err="1"/>
                        <a:t>landscape</a:t>
                      </a:r>
                      <a:endParaRPr lang="fr-F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fr-FR" dirty="0"/>
                        <a:t>Not </a:t>
                      </a:r>
                      <a:r>
                        <a:rPr lang="fr-FR" dirty="0" err="1"/>
                        <a:t>started</a:t>
                      </a:r>
                      <a:endParaRPr lang="fr-F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fr-FR" dirty="0" err="1"/>
                        <a:t>Really</a:t>
                      </a:r>
                      <a:r>
                        <a:rPr lang="fr-FR" dirty="0"/>
                        <a:t> Hard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60044063"/>
                  </a:ext>
                </a:extLst>
              </a:tr>
              <a:tr h="370840">
                <a:tc>
                  <a:txBody>
                    <a:bodyPr/>
                    <a:lstStyle/>
                    <a:p>
                      <a:r>
                        <a:rPr lang="fr-FR" dirty="0"/>
                        <a:t>PROP3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fr-FR" dirty="0" err="1"/>
                        <a:t>Develop</a:t>
                      </a:r>
                      <a:r>
                        <a:rPr lang="fr-FR" dirty="0"/>
                        <a:t> </a:t>
                      </a:r>
                      <a:r>
                        <a:rPr lang="fr-FR" dirty="0" err="1"/>
                        <a:t>Human</a:t>
                      </a:r>
                      <a:r>
                        <a:rPr lang="fr-FR" dirty="0"/>
                        <a:t> </a:t>
                      </a:r>
                      <a:r>
                        <a:rPr lang="fr-FR" dirty="0" err="1"/>
                        <a:t>Rights</a:t>
                      </a:r>
                      <a:endParaRPr lang="fr-F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fr-FR" dirty="0" err="1"/>
                        <a:t>Initiated</a:t>
                      </a:r>
                      <a:endParaRPr lang="fr-F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fr-FR" dirty="0"/>
                        <a:t>Medium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66506602"/>
                  </a:ext>
                </a:extLst>
              </a:tr>
              <a:tr h="370840">
                <a:tc>
                  <a:txBody>
                    <a:bodyPr/>
                    <a:lstStyle/>
                    <a:p>
                      <a:r>
                        <a:rPr lang="fr-FR" dirty="0"/>
                        <a:t>PROP4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fr-FR" dirty="0" err="1"/>
                        <a:t>Include</a:t>
                      </a:r>
                      <a:r>
                        <a:rPr lang="fr-FR" dirty="0"/>
                        <a:t> more production data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fr-FR" dirty="0" err="1"/>
                        <a:t>Agreed</a:t>
                      </a:r>
                      <a:r>
                        <a:rPr lang="fr-FR" dirty="0"/>
                        <a:t> not </a:t>
                      </a:r>
                      <a:r>
                        <a:rPr lang="fr-FR" dirty="0" err="1"/>
                        <a:t>started</a:t>
                      </a:r>
                      <a:endParaRPr lang="fr-F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fr-FR" dirty="0"/>
                        <a:t>Medium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3168541"/>
                  </a:ext>
                </a:extLst>
              </a:tr>
              <a:tr h="370840">
                <a:tc>
                  <a:txBody>
                    <a:bodyPr/>
                    <a:lstStyle/>
                    <a:p>
                      <a:r>
                        <a:rPr lang="fr-FR" dirty="0"/>
                        <a:t>PROP5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fr-FR" dirty="0"/>
                        <a:t>Start an </a:t>
                      </a:r>
                      <a:r>
                        <a:rPr lang="fr-FR" dirty="0" err="1"/>
                        <a:t>economic</a:t>
                      </a:r>
                      <a:r>
                        <a:rPr lang="fr-FR" dirty="0"/>
                        <a:t> section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fr-FR" dirty="0"/>
                        <a:t>Not </a:t>
                      </a:r>
                      <a:r>
                        <a:rPr lang="fr-FR" dirty="0" err="1"/>
                        <a:t>started</a:t>
                      </a:r>
                      <a:endParaRPr lang="fr-F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fr-FR" dirty="0" err="1"/>
                        <a:t>Really</a:t>
                      </a:r>
                      <a:r>
                        <a:rPr lang="fr-FR" dirty="0"/>
                        <a:t> hard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69633649"/>
                  </a:ext>
                </a:extLst>
              </a:tr>
            </a:tbl>
          </a:graphicData>
        </a:graphic>
      </p:graphicFrame>
      <p:sp>
        <p:nvSpPr>
          <p:cNvPr id="7" name="Espace réservé du contenu 2">
            <a:extLst>
              <a:ext uri="{FF2B5EF4-FFF2-40B4-BE49-F238E27FC236}">
                <a16:creationId xmlns:a16="http://schemas.microsoft.com/office/drawing/2014/main" id="{D21B4A6F-D9E6-5F45-B59D-1EF7ECDD282D}"/>
              </a:ext>
            </a:extLst>
          </p:cNvPr>
          <p:cNvSpPr txBox="1">
            <a:spLocks/>
          </p:cNvSpPr>
          <p:nvPr/>
        </p:nvSpPr>
        <p:spPr>
          <a:xfrm>
            <a:off x="838200" y="4710471"/>
            <a:ext cx="10515600" cy="52994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dirty="0" err="1"/>
              <a:t>Develop</a:t>
            </a:r>
            <a:r>
              <a:rPr lang="fr-FR" dirty="0"/>
              <a:t> CLESS</a:t>
            </a:r>
          </a:p>
        </p:txBody>
      </p:sp>
      <p:graphicFrame>
        <p:nvGraphicFramePr>
          <p:cNvPr id="8" name="Tableau 7">
            <a:extLst>
              <a:ext uri="{FF2B5EF4-FFF2-40B4-BE49-F238E27FC236}">
                <a16:creationId xmlns:a16="http://schemas.microsoft.com/office/drawing/2014/main" id="{CEDFBB33-0B7F-EE43-95C5-D9DB9039343B}"/>
              </a:ext>
            </a:extLst>
          </p:cNvPr>
          <p:cNvGraphicFramePr>
            <a:graphicFrameLocks noGrp="1"/>
          </p:cNvGraphicFramePr>
          <p:nvPr>
            <p:extLst>
              <p:ext uri="{D42A27DB-BD31-4B8C-83A1-F6EECF244321}">
                <p14:modId xmlns:p14="http://schemas.microsoft.com/office/powerpoint/2010/main" val="2352744000"/>
              </p:ext>
            </p:extLst>
          </p:nvPr>
        </p:nvGraphicFramePr>
        <p:xfrm>
          <a:off x="735496" y="5240420"/>
          <a:ext cx="10618304" cy="1478280"/>
        </p:xfrm>
        <a:graphic>
          <a:graphicData uri="http://schemas.openxmlformats.org/drawingml/2006/table">
            <a:tbl>
              <a:tblPr firstRow="1" bandRow="1">
                <a:tableStyleId>{2D5ABB26-0587-4C30-8999-92F81FD0307C}</a:tableStyleId>
              </a:tblPr>
              <a:tblGrid>
                <a:gridCol w="1232452">
                  <a:extLst>
                    <a:ext uri="{9D8B030D-6E8A-4147-A177-3AD203B41FA5}">
                      <a16:colId xmlns:a16="http://schemas.microsoft.com/office/drawing/2014/main" val="565626335"/>
                    </a:ext>
                  </a:extLst>
                </a:gridCol>
                <a:gridCol w="3886200">
                  <a:extLst>
                    <a:ext uri="{9D8B030D-6E8A-4147-A177-3AD203B41FA5}">
                      <a16:colId xmlns:a16="http://schemas.microsoft.com/office/drawing/2014/main" val="1087785871"/>
                    </a:ext>
                  </a:extLst>
                </a:gridCol>
                <a:gridCol w="1987826">
                  <a:extLst>
                    <a:ext uri="{9D8B030D-6E8A-4147-A177-3AD203B41FA5}">
                      <a16:colId xmlns:a16="http://schemas.microsoft.com/office/drawing/2014/main" val="3036866525"/>
                    </a:ext>
                  </a:extLst>
                </a:gridCol>
                <a:gridCol w="3511826">
                  <a:extLst>
                    <a:ext uri="{9D8B030D-6E8A-4147-A177-3AD203B41FA5}">
                      <a16:colId xmlns:a16="http://schemas.microsoft.com/office/drawing/2014/main" val="2515475592"/>
                    </a:ext>
                  </a:extLst>
                </a:gridCol>
              </a:tblGrid>
              <a:tr h="0">
                <a:tc>
                  <a:txBody>
                    <a:bodyPr/>
                    <a:lstStyle/>
                    <a:p>
                      <a:r>
                        <a:rPr lang="fr-FR" dirty="0"/>
                        <a:t>WORK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fr-FR" dirty="0"/>
                        <a:t>WHAT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fr-FR" dirty="0"/>
                        <a:t>STATUS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fr-FR" dirty="0"/>
                        <a:t>DIFFICULTY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3422679222"/>
                  </a:ext>
                </a:extLst>
              </a:tr>
              <a:tr h="370840">
                <a:tc>
                  <a:txBody>
                    <a:bodyPr/>
                    <a:lstStyle/>
                    <a:p>
                      <a:r>
                        <a:rPr lang="fr-FR" dirty="0"/>
                        <a:t>DEV1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fr-FR" dirty="0" err="1"/>
                        <a:t>Include</a:t>
                      </a:r>
                      <a:r>
                        <a:rPr lang="fr-FR" dirty="0"/>
                        <a:t> 5 feedback </a:t>
                      </a:r>
                      <a:r>
                        <a:rPr lang="fr-FR" dirty="0" err="1"/>
                        <a:t>from</a:t>
                      </a:r>
                      <a:r>
                        <a:rPr lang="fr-FR" dirty="0"/>
                        <a:t> NCSC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fr-FR" dirty="0" err="1"/>
                        <a:t>Analysis</a:t>
                      </a:r>
                      <a:endParaRPr lang="fr-F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fr-FR" dirty="0"/>
                        <a:t>Medium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86398813"/>
                  </a:ext>
                </a:extLst>
              </a:tr>
              <a:tr h="370840">
                <a:tc>
                  <a:txBody>
                    <a:bodyPr/>
                    <a:lstStyle/>
                    <a:p>
                      <a:r>
                        <a:rPr lang="fr-FR" dirty="0"/>
                        <a:t>DEV2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fr-FR" dirty="0" err="1"/>
                        <a:t>Develop</a:t>
                      </a:r>
                      <a:r>
                        <a:rPr lang="fr-FR" dirty="0"/>
                        <a:t> </a:t>
                      </a:r>
                      <a:r>
                        <a:rPr lang="fr-FR" dirty="0" err="1"/>
                        <a:t>intrinsic</a:t>
                      </a:r>
                      <a:r>
                        <a:rPr lang="fr-FR" dirty="0"/>
                        <a:t> </a:t>
                      </a:r>
                      <a:r>
                        <a:rPr lang="fr-FR" dirty="0" err="1"/>
                        <a:t>security</a:t>
                      </a:r>
                      <a:r>
                        <a:rPr lang="fr-FR" dirty="0"/>
                        <a:t> </a:t>
                      </a:r>
                      <a:r>
                        <a:rPr lang="fr-FR" dirty="0" err="1"/>
                        <a:t>capabilities</a:t>
                      </a:r>
                      <a:endParaRPr lang="fr-F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fr-FR" dirty="0"/>
                        <a:t>Not </a:t>
                      </a:r>
                      <a:r>
                        <a:rPr lang="fr-FR" dirty="0" err="1"/>
                        <a:t>started</a:t>
                      </a:r>
                      <a:endParaRPr lang="fr-F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fr-FR" dirty="0" err="1"/>
                        <a:t>Really</a:t>
                      </a:r>
                      <a:r>
                        <a:rPr lang="fr-FR" dirty="0"/>
                        <a:t> Hard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60044063"/>
                  </a:ext>
                </a:extLst>
              </a:tr>
              <a:tr h="370840">
                <a:tc>
                  <a:txBody>
                    <a:bodyPr/>
                    <a:lstStyle/>
                    <a:p>
                      <a:r>
                        <a:rPr lang="fr-FR" dirty="0"/>
                        <a:t>DEV3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fr-FR" dirty="0" err="1"/>
                        <a:t>Keep</a:t>
                      </a:r>
                      <a:r>
                        <a:rPr lang="fr-FR" dirty="0"/>
                        <a:t> in </a:t>
                      </a:r>
                      <a:r>
                        <a:rPr lang="fr-FR" dirty="0" err="1"/>
                        <a:t>sync</a:t>
                      </a:r>
                      <a:r>
                        <a:rPr lang="fr-FR" dirty="0"/>
                        <a:t> </a:t>
                      </a:r>
                      <a:r>
                        <a:rPr lang="fr-FR" dirty="0" err="1"/>
                        <a:t>with</a:t>
                      </a:r>
                      <a:r>
                        <a:rPr lang="fr-FR" dirty="0"/>
                        <a:t> new I-</a:t>
                      </a:r>
                      <a:r>
                        <a:rPr lang="fr-FR" dirty="0" err="1"/>
                        <a:t>Ds</a:t>
                      </a:r>
                      <a:endParaRPr lang="fr-F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fr-FR" dirty="0" err="1"/>
                        <a:t>Initiated</a:t>
                      </a:r>
                      <a:endParaRPr lang="fr-F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fr-FR" dirty="0"/>
                        <a:t>Medium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66506602"/>
                  </a:ext>
                </a:extLst>
              </a:tr>
            </a:tbl>
          </a:graphicData>
        </a:graphic>
      </p:graphicFrame>
    </p:spTree>
    <p:extLst>
      <p:ext uri="{BB962C8B-B14F-4D97-AF65-F5344CB8AC3E}">
        <p14:creationId xmlns:p14="http://schemas.microsoft.com/office/powerpoint/2010/main" val="25987729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E5F2C06-10D7-BA4F-8819-D916140C9D43}"/>
              </a:ext>
            </a:extLst>
          </p:cNvPr>
          <p:cNvSpPr>
            <a:spLocks noGrp="1"/>
          </p:cNvSpPr>
          <p:nvPr>
            <p:ph type="title"/>
          </p:nvPr>
        </p:nvSpPr>
        <p:spPr/>
        <p:txBody>
          <a:bodyPr/>
          <a:lstStyle/>
          <a:p>
            <a:r>
              <a:rPr lang="fr-FR" dirty="0"/>
              <a:t>PRIORITY 3 COMMUNICATION, HIRING, …</a:t>
            </a:r>
          </a:p>
        </p:txBody>
      </p:sp>
      <p:sp>
        <p:nvSpPr>
          <p:cNvPr id="3" name="Espace réservé du contenu 2">
            <a:extLst>
              <a:ext uri="{FF2B5EF4-FFF2-40B4-BE49-F238E27FC236}">
                <a16:creationId xmlns:a16="http://schemas.microsoft.com/office/drawing/2014/main" id="{386FD248-3875-7F45-8123-D3C6535ED7CF}"/>
              </a:ext>
            </a:extLst>
          </p:cNvPr>
          <p:cNvSpPr>
            <a:spLocks noGrp="1"/>
          </p:cNvSpPr>
          <p:nvPr>
            <p:ph idx="1"/>
          </p:nvPr>
        </p:nvSpPr>
        <p:spPr/>
        <p:txBody>
          <a:bodyPr/>
          <a:lstStyle/>
          <a:p>
            <a:r>
              <a:rPr lang="fr-FR" dirty="0" err="1"/>
              <a:t>Work</a:t>
            </a:r>
            <a:r>
              <a:rPr lang="fr-FR" dirty="0"/>
              <a:t> </a:t>
            </a:r>
            <a:r>
              <a:rPr lang="fr-FR" dirty="0" err="1"/>
              <a:t>with</a:t>
            </a:r>
            <a:r>
              <a:rPr lang="fr-FR" dirty="0"/>
              <a:t> </a:t>
            </a:r>
            <a:r>
              <a:rPr lang="fr-FR" dirty="0" err="1"/>
              <a:t>Organizations</a:t>
            </a:r>
            <a:endParaRPr lang="fr-FR" dirty="0"/>
          </a:p>
          <a:p>
            <a:pPr lvl="1"/>
            <a:r>
              <a:rPr lang="fr-FR" dirty="0" err="1"/>
              <a:t>Work</a:t>
            </a:r>
            <a:r>
              <a:rPr lang="fr-FR" dirty="0"/>
              <a:t> </a:t>
            </a:r>
            <a:r>
              <a:rPr lang="fr-FR" dirty="0" err="1"/>
              <a:t>with</a:t>
            </a:r>
            <a:r>
              <a:rPr lang="fr-FR" dirty="0"/>
              <a:t> DB </a:t>
            </a:r>
            <a:r>
              <a:rPr lang="fr-FR" dirty="0" err="1"/>
              <a:t>scheduled</a:t>
            </a:r>
            <a:endParaRPr lang="fr-FR" dirty="0"/>
          </a:p>
          <a:p>
            <a:pPr lvl="1"/>
            <a:r>
              <a:rPr lang="fr-FR" dirty="0" err="1"/>
              <a:t>Work</a:t>
            </a:r>
            <a:r>
              <a:rPr lang="fr-FR" dirty="0"/>
              <a:t> </a:t>
            </a:r>
            <a:r>
              <a:rPr lang="fr-FR" dirty="0" err="1"/>
              <a:t>with</a:t>
            </a:r>
            <a:r>
              <a:rPr lang="fr-FR" dirty="0"/>
              <a:t> Schindler </a:t>
            </a:r>
            <a:r>
              <a:rPr lang="fr-FR" dirty="0" err="1"/>
              <a:t>started</a:t>
            </a:r>
            <a:endParaRPr lang="fr-FR" dirty="0"/>
          </a:p>
          <a:p>
            <a:r>
              <a:rPr lang="fr-FR" dirty="0" err="1"/>
              <a:t>Qualify</a:t>
            </a:r>
            <a:r>
              <a:rPr lang="fr-FR" dirty="0"/>
              <a:t> </a:t>
            </a:r>
            <a:r>
              <a:rPr lang="fr-FR" dirty="0" err="1"/>
              <a:t>press</a:t>
            </a:r>
            <a:r>
              <a:rPr lang="fr-FR" dirty="0"/>
              <a:t> </a:t>
            </a:r>
            <a:r>
              <a:rPr lang="fr-FR" dirty="0" err="1"/>
              <a:t>potential</a:t>
            </a:r>
            <a:endParaRPr lang="fr-FR" dirty="0"/>
          </a:p>
          <a:p>
            <a:pPr lvl="1"/>
            <a:r>
              <a:rPr lang="fr-FR" dirty="0" err="1"/>
              <a:t>Working</a:t>
            </a:r>
            <a:r>
              <a:rPr lang="fr-FR" dirty="0"/>
              <a:t> on the qualification </a:t>
            </a:r>
            <a:r>
              <a:rPr lang="fr-FR" dirty="0" err="1"/>
              <a:t>process</a:t>
            </a:r>
            <a:r>
              <a:rPr lang="fr-FR" dirty="0"/>
              <a:t> (</a:t>
            </a:r>
            <a:r>
              <a:rPr lang="fr-FR" dirty="0" err="1"/>
              <a:t>authorisations</a:t>
            </a:r>
            <a:r>
              <a:rPr lang="fr-FR" dirty="0"/>
              <a:t>, </a:t>
            </a:r>
            <a:r>
              <a:rPr lang="fr-FR" dirty="0" err="1"/>
              <a:t>legal</a:t>
            </a:r>
            <a:r>
              <a:rPr lang="fr-FR" dirty="0"/>
              <a:t>, ‘the story’, etc.)</a:t>
            </a:r>
          </a:p>
          <a:p>
            <a:pPr lvl="1"/>
            <a:r>
              <a:rPr lang="fr-FR" dirty="0" err="1"/>
              <a:t>What</a:t>
            </a:r>
            <a:r>
              <a:rPr lang="fr-FR" dirty="0"/>
              <a:t> </a:t>
            </a:r>
            <a:r>
              <a:rPr lang="fr-FR" dirty="0" err="1"/>
              <a:t>is</a:t>
            </a:r>
            <a:r>
              <a:rPr lang="fr-FR" dirty="0"/>
              <a:t> </a:t>
            </a:r>
            <a:r>
              <a:rPr lang="fr-FR" dirty="0" err="1"/>
              <a:t>our</a:t>
            </a:r>
            <a:r>
              <a:rPr lang="fr-FR" dirty="0"/>
              <a:t> goal?</a:t>
            </a:r>
          </a:p>
          <a:p>
            <a:r>
              <a:rPr lang="fr-FR" dirty="0" err="1"/>
              <a:t>Many</a:t>
            </a:r>
            <a:r>
              <a:rPr lang="fr-FR" dirty="0"/>
              <a:t> </a:t>
            </a:r>
            <a:r>
              <a:rPr lang="fr-FR" dirty="0" err="1"/>
              <a:t>loose</a:t>
            </a:r>
            <a:r>
              <a:rPr lang="fr-FR" dirty="0"/>
              <a:t> ends to zoom in</a:t>
            </a:r>
          </a:p>
          <a:p>
            <a:pPr lvl="1"/>
            <a:r>
              <a:rPr lang="fr-FR" dirty="0" err="1"/>
              <a:t>Who</a:t>
            </a:r>
            <a:r>
              <a:rPr lang="fr-FR" dirty="0"/>
              <a:t> has </a:t>
            </a:r>
            <a:r>
              <a:rPr lang="fr-FR" dirty="0" err="1"/>
              <a:t>experience</a:t>
            </a:r>
            <a:r>
              <a:rPr lang="fr-FR" dirty="0"/>
              <a:t> on </a:t>
            </a:r>
            <a:r>
              <a:rPr lang="fr-FR" dirty="0" err="1"/>
              <a:t>intrinsic</a:t>
            </a:r>
            <a:r>
              <a:rPr lang="fr-FR" dirty="0"/>
              <a:t> </a:t>
            </a:r>
            <a:r>
              <a:rPr lang="fr-FR" dirty="0" err="1"/>
              <a:t>security</a:t>
            </a:r>
            <a:r>
              <a:rPr lang="fr-FR" dirty="0"/>
              <a:t>?</a:t>
            </a:r>
          </a:p>
          <a:p>
            <a:endParaRPr lang="fr-FR" dirty="0"/>
          </a:p>
          <a:p>
            <a:pPr lvl="1"/>
            <a:endParaRPr lang="fr-FR" dirty="0"/>
          </a:p>
        </p:txBody>
      </p:sp>
    </p:spTree>
    <p:extLst>
      <p:ext uri="{BB962C8B-B14F-4D97-AF65-F5344CB8AC3E}">
        <p14:creationId xmlns:p14="http://schemas.microsoft.com/office/powerpoint/2010/main" val="1358290547"/>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84</TotalTime>
  <Words>989</Words>
  <Application>Microsoft Macintosh PowerPoint</Application>
  <PresentationFormat>Grand écran</PresentationFormat>
  <Paragraphs>189</Paragraphs>
  <Slides>17</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17</vt:i4>
      </vt:variant>
    </vt:vector>
  </HeadingPairs>
  <TitlesOfParts>
    <vt:vector size="21" baseType="lpstr">
      <vt:lpstr>Arial</vt:lpstr>
      <vt:lpstr>Calibri</vt:lpstr>
      <vt:lpstr>Calibri Light</vt:lpstr>
      <vt:lpstr>Thème Office</vt:lpstr>
      <vt:lpstr>CLESS UPDATE</vt:lpstr>
      <vt:lpstr>REMINDER: Introduction to CLESS</vt:lpstr>
      <vt:lpstr>WHAT (VISIBLY) HAPPENED SO FAR</vt:lpstr>
      <vt:lpstr>SUSTAINED INTEREST AND FEEDBACK</vt:lpstr>
      <vt:lpstr>PROBLEM AND PRIORITIES GOING FORWARD</vt:lpstr>
      <vt:lpstr>DISCUSSION FEEDBACK</vt:lpstr>
      <vt:lpstr>PRIORITY ONE – TEAM COLLABORATION</vt:lpstr>
      <vt:lpstr>PRIORITY 2: DELIVERY</vt:lpstr>
      <vt:lpstr>PRIORITY 3 COMMUNICATION, HIRING, …</vt:lpstr>
      <vt:lpstr>PROPOSAL 1</vt:lpstr>
      <vt:lpstr>PROPOSAL 2</vt:lpstr>
      <vt:lpstr>PROPOSAL 3</vt:lpstr>
      <vt:lpstr>PROPOSAL 4</vt:lpstr>
      <vt:lpstr>PROPOSAL 5</vt:lpstr>
      <vt:lpstr>SOME VERBATIM FEEDBACK</vt:lpstr>
      <vt:lpstr>DISCUSSION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Arnaud Taddei</dc:creator>
  <cp:lastModifiedBy>Arnaud Taddei</cp:lastModifiedBy>
  <cp:revision>11</cp:revision>
  <dcterms:created xsi:type="dcterms:W3CDTF">2019-07-24T10:58:55Z</dcterms:created>
  <dcterms:modified xsi:type="dcterms:W3CDTF">2019-07-24T12:23:42Z</dcterms:modified>
</cp:coreProperties>
</file>