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66" r:id="rId3"/>
    <p:sldId id="257" r:id="rId4"/>
    <p:sldId id="262" r:id="rId5"/>
    <p:sldId id="261" r:id="rId6"/>
    <p:sldId id="264" r:id="rId7"/>
    <p:sldId id="263" r:id="rId8"/>
    <p:sldId id="265" r:id="rId9"/>
    <p:sldId id="259"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6C096E-CD15-4631-A406-3B13705FE332}" v="14" dt="2019-07-23T21:31:56.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61" d="100"/>
          <a:sy n="61" d="100"/>
        </p:scale>
        <p:origin x="871"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093E-4C36-4D5B-8E8A-B4BDE948A4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DA9ABA-9790-41DC-AAF6-49300B38A1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70F845-EB71-42D8-9C7F-86D3C164A1C8}"/>
              </a:ext>
            </a:extLst>
          </p:cNvPr>
          <p:cNvSpPr>
            <a:spLocks noGrp="1"/>
          </p:cNvSpPr>
          <p:nvPr>
            <p:ph type="dt" sz="half" idx="10"/>
          </p:nvPr>
        </p:nvSpPr>
        <p:spPr/>
        <p:txBody>
          <a:bodyPr/>
          <a:lstStyle/>
          <a:p>
            <a:fld id="{A19AB756-3EC5-46AE-9EC0-427C2C5307F1}" type="datetimeFigureOut">
              <a:rPr lang="en-US" smtClean="0"/>
              <a:t>7/23/2019</a:t>
            </a:fld>
            <a:endParaRPr lang="en-US"/>
          </a:p>
        </p:txBody>
      </p:sp>
      <p:sp>
        <p:nvSpPr>
          <p:cNvPr id="5" name="Footer Placeholder 4">
            <a:extLst>
              <a:ext uri="{FF2B5EF4-FFF2-40B4-BE49-F238E27FC236}">
                <a16:creationId xmlns:a16="http://schemas.microsoft.com/office/drawing/2014/main" id="{C14206F0-76D5-4A88-84C2-99BE7285F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F6626-6566-4122-9325-27120EE0CC3F}"/>
              </a:ext>
            </a:extLst>
          </p:cNvPr>
          <p:cNvSpPr>
            <a:spLocks noGrp="1"/>
          </p:cNvSpPr>
          <p:nvPr>
            <p:ph type="sldNum" sz="quarter" idx="12"/>
          </p:nvPr>
        </p:nvSpPr>
        <p:spPr/>
        <p:txBody>
          <a:bodyPr/>
          <a:lstStyle/>
          <a:p>
            <a:fld id="{18FF29CB-2937-45BA-B94D-363A8F1CFE8E}" type="slidenum">
              <a:rPr lang="en-US" smtClean="0"/>
              <a:t>‹#›</a:t>
            </a:fld>
            <a:endParaRPr lang="en-US"/>
          </a:p>
        </p:txBody>
      </p:sp>
    </p:spTree>
    <p:extLst>
      <p:ext uri="{BB962C8B-B14F-4D97-AF65-F5344CB8AC3E}">
        <p14:creationId xmlns:p14="http://schemas.microsoft.com/office/powerpoint/2010/main" val="3887848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D2106-2934-4232-A308-72ACDCFA0F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CE76E0-39C5-43AB-80D1-208CD8C38B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BE9D6-6D1B-4C57-82B4-FF1A526C1547}"/>
              </a:ext>
            </a:extLst>
          </p:cNvPr>
          <p:cNvSpPr>
            <a:spLocks noGrp="1"/>
          </p:cNvSpPr>
          <p:nvPr>
            <p:ph type="dt" sz="half" idx="10"/>
          </p:nvPr>
        </p:nvSpPr>
        <p:spPr/>
        <p:txBody>
          <a:bodyPr/>
          <a:lstStyle/>
          <a:p>
            <a:fld id="{A19AB756-3EC5-46AE-9EC0-427C2C5307F1}" type="datetimeFigureOut">
              <a:rPr lang="en-US" smtClean="0"/>
              <a:t>7/23/2019</a:t>
            </a:fld>
            <a:endParaRPr lang="en-US"/>
          </a:p>
        </p:txBody>
      </p:sp>
      <p:sp>
        <p:nvSpPr>
          <p:cNvPr id="5" name="Footer Placeholder 4">
            <a:extLst>
              <a:ext uri="{FF2B5EF4-FFF2-40B4-BE49-F238E27FC236}">
                <a16:creationId xmlns:a16="http://schemas.microsoft.com/office/drawing/2014/main" id="{DE2B178D-663F-415E-950F-874A8A058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6E8D0-09C8-42BB-BE22-BD98C39F5B7C}"/>
              </a:ext>
            </a:extLst>
          </p:cNvPr>
          <p:cNvSpPr>
            <a:spLocks noGrp="1"/>
          </p:cNvSpPr>
          <p:nvPr>
            <p:ph type="sldNum" sz="quarter" idx="12"/>
          </p:nvPr>
        </p:nvSpPr>
        <p:spPr/>
        <p:txBody>
          <a:bodyPr/>
          <a:lstStyle/>
          <a:p>
            <a:fld id="{18FF29CB-2937-45BA-B94D-363A8F1CFE8E}" type="slidenum">
              <a:rPr lang="en-US" smtClean="0"/>
              <a:t>‹#›</a:t>
            </a:fld>
            <a:endParaRPr lang="en-US"/>
          </a:p>
        </p:txBody>
      </p:sp>
    </p:spTree>
    <p:extLst>
      <p:ext uri="{BB962C8B-B14F-4D97-AF65-F5344CB8AC3E}">
        <p14:creationId xmlns:p14="http://schemas.microsoft.com/office/powerpoint/2010/main" val="1559596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4EFE9E-1314-4C53-B5EA-14702A364F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33200F-A27D-4FF8-BB2B-9D191F9A49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910CE6-6971-4F6D-BCE5-BA6C6C50B9FE}"/>
              </a:ext>
            </a:extLst>
          </p:cNvPr>
          <p:cNvSpPr>
            <a:spLocks noGrp="1"/>
          </p:cNvSpPr>
          <p:nvPr>
            <p:ph type="dt" sz="half" idx="10"/>
          </p:nvPr>
        </p:nvSpPr>
        <p:spPr/>
        <p:txBody>
          <a:bodyPr/>
          <a:lstStyle/>
          <a:p>
            <a:fld id="{A19AB756-3EC5-46AE-9EC0-427C2C5307F1}" type="datetimeFigureOut">
              <a:rPr lang="en-US" smtClean="0"/>
              <a:t>7/23/2019</a:t>
            </a:fld>
            <a:endParaRPr lang="en-US"/>
          </a:p>
        </p:txBody>
      </p:sp>
      <p:sp>
        <p:nvSpPr>
          <p:cNvPr id="5" name="Footer Placeholder 4">
            <a:extLst>
              <a:ext uri="{FF2B5EF4-FFF2-40B4-BE49-F238E27FC236}">
                <a16:creationId xmlns:a16="http://schemas.microsoft.com/office/drawing/2014/main" id="{10485550-3DCA-4F85-9576-26ACAA3FD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788E6-87B3-4B59-BBC3-A1882096DFC7}"/>
              </a:ext>
            </a:extLst>
          </p:cNvPr>
          <p:cNvSpPr>
            <a:spLocks noGrp="1"/>
          </p:cNvSpPr>
          <p:nvPr>
            <p:ph type="sldNum" sz="quarter" idx="12"/>
          </p:nvPr>
        </p:nvSpPr>
        <p:spPr/>
        <p:txBody>
          <a:bodyPr/>
          <a:lstStyle/>
          <a:p>
            <a:fld id="{18FF29CB-2937-45BA-B94D-363A8F1CFE8E}" type="slidenum">
              <a:rPr lang="en-US" smtClean="0"/>
              <a:t>‹#›</a:t>
            </a:fld>
            <a:endParaRPr lang="en-US"/>
          </a:p>
        </p:txBody>
      </p:sp>
    </p:spTree>
    <p:extLst>
      <p:ext uri="{BB962C8B-B14F-4D97-AF65-F5344CB8AC3E}">
        <p14:creationId xmlns:p14="http://schemas.microsoft.com/office/powerpoint/2010/main" val="1151664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0F5D7-2739-4443-A308-4818559EC2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AFEAA9-824E-490C-B523-64B6030534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B563E2-4139-40E2-988B-1FC7E815068F}"/>
              </a:ext>
            </a:extLst>
          </p:cNvPr>
          <p:cNvSpPr>
            <a:spLocks noGrp="1"/>
          </p:cNvSpPr>
          <p:nvPr>
            <p:ph type="dt" sz="half" idx="10"/>
          </p:nvPr>
        </p:nvSpPr>
        <p:spPr/>
        <p:txBody>
          <a:bodyPr/>
          <a:lstStyle/>
          <a:p>
            <a:fld id="{A19AB756-3EC5-46AE-9EC0-427C2C5307F1}" type="datetimeFigureOut">
              <a:rPr lang="en-US" smtClean="0"/>
              <a:t>7/23/2019</a:t>
            </a:fld>
            <a:endParaRPr lang="en-US"/>
          </a:p>
        </p:txBody>
      </p:sp>
      <p:sp>
        <p:nvSpPr>
          <p:cNvPr id="5" name="Footer Placeholder 4">
            <a:extLst>
              <a:ext uri="{FF2B5EF4-FFF2-40B4-BE49-F238E27FC236}">
                <a16:creationId xmlns:a16="http://schemas.microsoft.com/office/drawing/2014/main" id="{3C208A87-BC4F-48EB-82CD-2B1E4872C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E8500-46D2-4784-9C41-63430E5B189C}"/>
              </a:ext>
            </a:extLst>
          </p:cNvPr>
          <p:cNvSpPr>
            <a:spLocks noGrp="1"/>
          </p:cNvSpPr>
          <p:nvPr>
            <p:ph type="sldNum" sz="quarter" idx="12"/>
          </p:nvPr>
        </p:nvSpPr>
        <p:spPr/>
        <p:txBody>
          <a:bodyPr/>
          <a:lstStyle/>
          <a:p>
            <a:fld id="{18FF29CB-2937-45BA-B94D-363A8F1CFE8E}" type="slidenum">
              <a:rPr lang="en-US" smtClean="0"/>
              <a:t>‹#›</a:t>
            </a:fld>
            <a:endParaRPr lang="en-US"/>
          </a:p>
        </p:txBody>
      </p:sp>
    </p:spTree>
    <p:extLst>
      <p:ext uri="{BB962C8B-B14F-4D97-AF65-F5344CB8AC3E}">
        <p14:creationId xmlns:p14="http://schemas.microsoft.com/office/powerpoint/2010/main" val="3792864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7203-F145-4A0B-B57F-7120861AF7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9E00D7-9ED8-4396-A968-DD5CAE45CF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950784-CC05-4F62-9FFD-D831B5A37E99}"/>
              </a:ext>
            </a:extLst>
          </p:cNvPr>
          <p:cNvSpPr>
            <a:spLocks noGrp="1"/>
          </p:cNvSpPr>
          <p:nvPr>
            <p:ph type="dt" sz="half" idx="10"/>
          </p:nvPr>
        </p:nvSpPr>
        <p:spPr/>
        <p:txBody>
          <a:bodyPr/>
          <a:lstStyle/>
          <a:p>
            <a:fld id="{A19AB756-3EC5-46AE-9EC0-427C2C5307F1}" type="datetimeFigureOut">
              <a:rPr lang="en-US" smtClean="0"/>
              <a:t>7/23/2019</a:t>
            </a:fld>
            <a:endParaRPr lang="en-US"/>
          </a:p>
        </p:txBody>
      </p:sp>
      <p:sp>
        <p:nvSpPr>
          <p:cNvPr id="5" name="Footer Placeholder 4">
            <a:extLst>
              <a:ext uri="{FF2B5EF4-FFF2-40B4-BE49-F238E27FC236}">
                <a16:creationId xmlns:a16="http://schemas.microsoft.com/office/drawing/2014/main" id="{2D8929D4-60C9-4D5F-935A-92F679C77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B69547-DC88-413E-9305-67BC3FA7C1C5}"/>
              </a:ext>
            </a:extLst>
          </p:cNvPr>
          <p:cNvSpPr>
            <a:spLocks noGrp="1"/>
          </p:cNvSpPr>
          <p:nvPr>
            <p:ph type="sldNum" sz="quarter" idx="12"/>
          </p:nvPr>
        </p:nvSpPr>
        <p:spPr/>
        <p:txBody>
          <a:bodyPr/>
          <a:lstStyle/>
          <a:p>
            <a:fld id="{18FF29CB-2937-45BA-B94D-363A8F1CFE8E}" type="slidenum">
              <a:rPr lang="en-US" smtClean="0"/>
              <a:t>‹#›</a:t>
            </a:fld>
            <a:endParaRPr lang="en-US"/>
          </a:p>
        </p:txBody>
      </p:sp>
    </p:spTree>
    <p:extLst>
      <p:ext uri="{BB962C8B-B14F-4D97-AF65-F5344CB8AC3E}">
        <p14:creationId xmlns:p14="http://schemas.microsoft.com/office/powerpoint/2010/main" val="2915531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4641C-1ECD-4CC3-9C38-176D6E699A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152A4F-1F19-400B-97D8-D14D74BB3F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D1BF89-0B2F-4F7B-BA76-DD56594F7D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CCDCB0-99E4-4DFF-AA0D-2C7DCB43F062}"/>
              </a:ext>
            </a:extLst>
          </p:cNvPr>
          <p:cNvSpPr>
            <a:spLocks noGrp="1"/>
          </p:cNvSpPr>
          <p:nvPr>
            <p:ph type="dt" sz="half" idx="10"/>
          </p:nvPr>
        </p:nvSpPr>
        <p:spPr/>
        <p:txBody>
          <a:bodyPr/>
          <a:lstStyle/>
          <a:p>
            <a:fld id="{A19AB756-3EC5-46AE-9EC0-427C2C5307F1}" type="datetimeFigureOut">
              <a:rPr lang="en-US" smtClean="0"/>
              <a:t>7/23/2019</a:t>
            </a:fld>
            <a:endParaRPr lang="en-US"/>
          </a:p>
        </p:txBody>
      </p:sp>
      <p:sp>
        <p:nvSpPr>
          <p:cNvPr id="6" name="Footer Placeholder 5">
            <a:extLst>
              <a:ext uri="{FF2B5EF4-FFF2-40B4-BE49-F238E27FC236}">
                <a16:creationId xmlns:a16="http://schemas.microsoft.com/office/drawing/2014/main" id="{6B1B1110-949D-4E70-BB8D-A9E202A758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FC9DB-FFFC-4A41-8B9E-3995D33B99D6}"/>
              </a:ext>
            </a:extLst>
          </p:cNvPr>
          <p:cNvSpPr>
            <a:spLocks noGrp="1"/>
          </p:cNvSpPr>
          <p:nvPr>
            <p:ph type="sldNum" sz="quarter" idx="12"/>
          </p:nvPr>
        </p:nvSpPr>
        <p:spPr/>
        <p:txBody>
          <a:bodyPr/>
          <a:lstStyle/>
          <a:p>
            <a:fld id="{18FF29CB-2937-45BA-B94D-363A8F1CFE8E}" type="slidenum">
              <a:rPr lang="en-US" smtClean="0"/>
              <a:t>‹#›</a:t>
            </a:fld>
            <a:endParaRPr lang="en-US"/>
          </a:p>
        </p:txBody>
      </p:sp>
    </p:spTree>
    <p:extLst>
      <p:ext uri="{BB962C8B-B14F-4D97-AF65-F5344CB8AC3E}">
        <p14:creationId xmlns:p14="http://schemas.microsoft.com/office/powerpoint/2010/main" val="2350847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A6AE-48E3-4E38-88F8-CD3A76B1EC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D60AF0-D76E-4D27-99A6-374325634D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2B4B6A-A839-403D-B4E2-800FA869CA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89E983-B700-4829-A8F7-21EA2ABDDF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095E65-5588-4A41-8875-4B9E8F2B98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9FFC46-0D32-4970-A258-57FF3CD13565}"/>
              </a:ext>
            </a:extLst>
          </p:cNvPr>
          <p:cNvSpPr>
            <a:spLocks noGrp="1"/>
          </p:cNvSpPr>
          <p:nvPr>
            <p:ph type="dt" sz="half" idx="10"/>
          </p:nvPr>
        </p:nvSpPr>
        <p:spPr/>
        <p:txBody>
          <a:bodyPr/>
          <a:lstStyle/>
          <a:p>
            <a:fld id="{A19AB756-3EC5-46AE-9EC0-427C2C5307F1}" type="datetimeFigureOut">
              <a:rPr lang="en-US" smtClean="0"/>
              <a:t>7/23/2019</a:t>
            </a:fld>
            <a:endParaRPr lang="en-US"/>
          </a:p>
        </p:txBody>
      </p:sp>
      <p:sp>
        <p:nvSpPr>
          <p:cNvPr id="8" name="Footer Placeholder 7">
            <a:extLst>
              <a:ext uri="{FF2B5EF4-FFF2-40B4-BE49-F238E27FC236}">
                <a16:creationId xmlns:a16="http://schemas.microsoft.com/office/drawing/2014/main" id="{6612B2B9-85A5-4AE9-B138-B15DCDDC0A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8F1088-1FF3-4BB3-9DD0-2B753AD60623}"/>
              </a:ext>
            </a:extLst>
          </p:cNvPr>
          <p:cNvSpPr>
            <a:spLocks noGrp="1"/>
          </p:cNvSpPr>
          <p:nvPr>
            <p:ph type="sldNum" sz="quarter" idx="12"/>
          </p:nvPr>
        </p:nvSpPr>
        <p:spPr/>
        <p:txBody>
          <a:bodyPr/>
          <a:lstStyle/>
          <a:p>
            <a:fld id="{18FF29CB-2937-45BA-B94D-363A8F1CFE8E}" type="slidenum">
              <a:rPr lang="en-US" smtClean="0"/>
              <a:t>‹#›</a:t>
            </a:fld>
            <a:endParaRPr lang="en-US"/>
          </a:p>
        </p:txBody>
      </p:sp>
    </p:spTree>
    <p:extLst>
      <p:ext uri="{BB962C8B-B14F-4D97-AF65-F5344CB8AC3E}">
        <p14:creationId xmlns:p14="http://schemas.microsoft.com/office/powerpoint/2010/main" val="3013371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E151-4DE5-4AA3-BEFB-A7424B8ACE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885984-5C1B-497B-97C4-6EDE9AC814F5}"/>
              </a:ext>
            </a:extLst>
          </p:cNvPr>
          <p:cNvSpPr>
            <a:spLocks noGrp="1"/>
          </p:cNvSpPr>
          <p:nvPr>
            <p:ph type="dt" sz="half" idx="10"/>
          </p:nvPr>
        </p:nvSpPr>
        <p:spPr/>
        <p:txBody>
          <a:bodyPr/>
          <a:lstStyle/>
          <a:p>
            <a:fld id="{A19AB756-3EC5-46AE-9EC0-427C2C5307F1}" type="datetimeFigureOut">
              <a:rPr lang="en-US" smtClean="0"/>
              <a:t>7/23/2019</a:t>
            </a:fld>
            <a:endParaRPr lang="en-US"/>
          </a:p>
        </p:txBody>
      </p:sp>
      <p:sp>
        <p:nvSpPr>
          <p:cNvPr id="4" name="Footer Placeholder 3">
            <a:extLst>
              <a:ext uri="{FF2B5EF4-FFF2-40B4-BE49-F238E27FC236}">
                <a16:creationId xmlns:a16="http://schemas.microsoft.com/office/drawing/2014/main" id="{79850272-5948-4564-B778-35CF13E0AC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A5445B-F13E-4BDB-9E8E-05C8689D5743}"/>
              </a:ext>
            </a:extLst>
          </p:cNvPr>
          <p:cNvSpPr>
            <a:spLocks noGrp="1"/>
          </p:cNvSpPr>
          <p:nvPr>
            <p:ph type="sldNum" sz="quarter" idx="12"/>
          </p:nvPr>
        </p:nvSpPr>
        <p:spPr/>
        <p:txBody>
          <a:bodyPr/>
          <a:lstStyle/>
          <a:p>
            <a:fld id="{18FF29CB-2937-45BA-B94D-363A8F1CFE8E}" type="slidenum">
              <a:rPr lang="en-US" smtClean="0"/>
              <a:t>‹#›</a:t>
            </a:fld>
            <a:endParaRPr lang="en-US"/>
          </a:p>
        </p:txBody>
      </p:sp>
    </p:spTree>
    <p:extLst>
      <p:ext uri="{BB962C8B-B14F-4D97-AF65-F5344CB8AC3E}">
        <p14:creationId xmlns:p14="http://schemas.microsoft.com/office/powerpoint/2010/main" val="328409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942642-A24C-40B0-9750-D7DB87BB788F}"/>
              </a:ext>
            </a:extLst>
          </p:cNvPr>
          <p:cNvSpPr>
            <a:spLocks noGrp="1"/>
          </p:cNvSpPr>
          <p:nvPr>
            <p:ph type="dt" sz="half" idx="10"/>
          </p:nvPr>
        </p:nvSpPr>
        <p:spPr/>
        <p:txBody>
          <a:bodyPr/>
          <a:lstStyle/>
          <a:p>
            <a:fld id="{A19AB756-3EC5-46AE-9EC0-427C2C5307F1}" type="datetimeFigureOut">
              <a:rPr lang="en-US" smtClean="0"/>
              <a:t>7/23/2019</a:t>
            </a:fld>
            <a:endParaRPr lang="en-US"/>
          </a:p>
        </p:txBody>
      </p:sp>
      <p:sp>
        <p:nvSpPr>
          <p:cNvPr id="3" name="Footer Placeholder 2">
            <a:extLst>
              <a:ext uri="{FF2B5EF4-FFF2-40B4-BE49-F238E27FC236}">
                <a16:creationId xmlns:a16="http://schemas.microsoft.com/office/drawing/2014/main" id="{39DD5B27-A967-476C-9054-B57247EEDE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3DEB11-07DD-4D6C-8E1D-B70FB55BC340}"/>
              </a:ext>
            </a:extLst>
          </p:cNvPr>
          <p:cNvSpPr>
            <a:spLocks noGrp="1"/>
          </p:cNvSpPr>
          <p:nvPr>
            <p:ph type="sldNum" sz="quarter" idx="12"/>
          </p:nvPr>
        </p:nvSpPr>
        <p:spPr/>
        <p:txBody>
          <a:bodyPr/>
          <a:lstStyle/>
          <a:p>
            <a:fld id="{18FF29CB-2937-45BA-B94D-363A8F1CFE8E}" type="slidenum">
              <a:rPr lang="en-US" smtClean="0"/>
              <a:t>‹#›</a:t>
            </a:fld>
            <a:endParaRPr lang="en-US"/>
          </a:p>
        </p:txBody>
      </p:sp>
    </p:spTree>
    <p:extLst>
      <p:ext uri="{BB962C8B-B14F-4D97-AF65-F5344CB8AC3E}">
        <p14:creationId xmlns:p14="http://schemas.microsoft.com/office/powerpoint/2010/main" val="3049552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E6E59-3EF2-4E98-88E9-E4F7D1AF6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04E667-70F3-4D6C-89B3-10122ED87C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E193A1-974D-47F5-AE2F-B18446F71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21ABB-BBC3-4F58-A2B2-13021B24D57C}"/>
              </a:ext>
            </a:extLst>
          </p:cNvPr>
          <p:cNvSpPr>
            <a:spLocks noGrp="1"/>
          </p:cNvSpPr>
          <p:nvPr>
            <p:ph type="dt" sz="half" idx="10"/>
          </p:nvPr>
        </p:nvSpPr>
        <p:spPr/>
        <p:txBody>
          <a:bodyPr/>
          <a:lstStyle/>
          <a:p>
            <a:fld id="{A19AB756-3EC5-46AE-9EC0-427C2C5307F1}" type="datetimeFigureOut">
              <a:rPr lang="en-US" smtClean="0"/>
              <a:t>7/23/2019</a:t>
            </a:fld>
            <a:endParaRPr lang="en-US"/>
          </a:p>
        </p:txBody>
      </p:sp>
      <p:sp>
        <p:nvSpPr>
          <p:cNvPr id="6" name="Footer Placeholder 5">
            <a:extLst>
              <a:ext uri="{FF2B5EF4-FFF2-40B4-BE49-F238E27FC236}">
                <a16:creationId xmlns:a16="http://schemas.microsoft.com/office/drawing/2014/main" id="{E4FE1402-7204-436D-A0A2-F29AEBB1B5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403FC2-649C-46BB-88BF-BBF350F8C082}"/>
              </a:ext>
            </a:extLst>
          </p:cNvPr>
          <p:cNvSpPr>
            <a:spLocks noGrp="1"/>
          </p:cNvSpPr>
          <p:nvPr>
            <p:ph type="sldNum" sz="quarter" idx="12"/>
          </p:nvPr>
        </p:nvSpPr>
        <p:spPr/>
        <p:txBody>
          <a:bodyPr/>
          <a:lstStyle/>
          <a:p>
            <a:fld id="{18FF29CB-2937-45BA-B94D-363A8F1CFE8E}" type="slidenum">
              <a:rPr lang="en-US" smtClean="0"/>
              <a:t>‹#›</a:t>
            </a:fld>
            <a:endParaRPr lang="en-US"/>
          </a:p>
        </p:txBody>
      </p:sp>
    </p:spTree>
    <p:extLst>
      <p:ext uri="{BB962C8B-B14F-4D97-AF65-F5344CB8AC3E}">
        <p14:creationId xmlns:p14="http://schemas.microsoft.com/office/powerpoint/2010/main" val="75406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76E45-1BEB-4CBF-BB0B-92DFAD1150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CF97FA-523B-4E77-9C77-361FF44CA3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DCC374-5111-4199-B2C1-17A864BE5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A8AEF-6571-4239-AD78-375E47EA52F0}"/>
              </a:ext>
            </a:extLst>
          </p:cNvPr>
          <p:cNvSpPr>
            <a:spLocks noGrp="1"/>
          </p:cNvSpPr>
          <p:nvPr>
            <p:ph type="dt" sz="half" idx="10"/>
          </p:nvPr>
        </p:nvSpPr>
        <p:spPr/>
        <p:txBody>
          <a:bodyPr/>
          <a:lstStyle/>
          <a:p>
            <a:fld id="{A19AB756-3EC5-46AE-9EC0-427C2C5307F1}" type="datetimeFigureOut">
              <a:rPr lang="en-US" smtClean="0"/>
              <a:t>7/23/2019</a:t>
            </a:fld>
            <a:endParaRPr lang="en-US"/>
          </a:p>
        </p:txBody>
      </p:sp>
      <p:sp>
        <p:nvSpPr>
          <p:cNvPr id="6" name="Footer Placeholder 5">
            <a:extLst>
              <a:ext uri="{FF2B5EF4-FFF2-40B4-BE49-F238E27FC236}">
                <a16:creationId xmlns:a16="http://schemas.microsoft.com/office/drawing/2014/main" id="{46C0C6C5-F349-4717-87BC-F00F68655B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8BF96-100A-40DB-8218-DFB07827EAAD}"/>
              </a:ext>
            </a:extLst>
          </p:cNvPr>
          <p:cNvSpPr>
            <a:spLocks noGrp="1"/>
          </p:cNvSpPr>
          <p:nvPr>
            <p:ph type="sldNum" sz="quarter" idx="12"/>
          </p:nvPr>
        </p:nvSpPr>
        <p:spPr/>
        <p:txBody>
          <a:bodyPr/>
          <a:lstStyle/>
          <a:p>
            <a:fld id="{18FF29CB-2937-45BA-B94D-363A8F1CFE8E}" type="slidenum">
              <a:rPr lang="en-US" smtClean="0"/>
              <a:t>‹#›</a:t>
            </a:fld>
            <a:endParaRPr lang="en-US"/>
          </a:p>
        </p:txBody>
      </p:sp>
    </p:spTree>
    <p:extLst>
      <p:ext uri="{BB962C8B-B14F-4D97-AF65-F5344CB8AC3E}">
        <p14:creationId xmlns:p14="http://schemas.microsoft.com/office/powerpoint/2010/main" val="2375457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250091-C369-4BFC-8424-D1C6651EFF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CB5FD6-7644-4AD6-A3B1-917F9B8063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FFE6D-A138-4636-9321-0834B92238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AB756-3EC5-46AE-9EC0-427C2C5307F1}" type="datetimeFigureOut">
              <a:rPr lang="en-US" smtClean="0"/>
              <a:t>7/23/2019</a:t>
            </a:fld>
            <a:endParaRPr lang="en-US"/>
          </a:p>
        </p:txBody>
      </p:sp>
      <p:sp>
        <p:nvSpPr>
          <p:cNvPr id="5" name="Footer Placeholder 4">
            <a:extLst>
              <a:ext uri="{FF2B5EF4-FFF2-40B4-BE49-F238E27FC236}">
                <a16:creationId xmlns:a16="http://schemas.microsoft.com/office/drawing/2014/main" id="{8718EAE8-35A3-4CDF-839D-8F40462A95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A08F46-A615-4AA8-B5D5-94A24743A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F29CB-2937-45BA-B94D-363A8F1CFE8E}" type="slidenum">
              <a:rPr lang="en-US" smtClean="0"/>
              <a:t>‹#›</a:t>
            </a:fld>
            <a:endParaRPr lang="en-US"/>
          </a:p>
        </p:txBody>
      </p:sp>
    </p:spTree>
    <p:extLst>
      <p:ext uri="{BB962C8B-B14F-4D97-AF65-F5344CB8AC3E}">
        <p14:creationId xmlns:p14="http://schemas.microsoft.com/office/powerpoint/2010/main" val="3105764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mart-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BA33A-2C89-4105-B629-503DFFA3FE62}"/>
              </a:ext>
            </a:extLst>
          </p:cNvPr>
          <p:cNvSpPr>
            <a:spLocks noGrp="1"/>
          </p:cNvSpPr>
          <p:nvPr>
            <p:ph type="ctrTitle"/>
          </p:nvPr>
        </p:nvSpPr>
        <p:spPr/>
        <p:txBody>
          <a:bodyPr>
            <a:normAutofit fontScale="90000"/>
          </a:bodyPr>
          <a:lstStyle/>
          <a:p>
            <a:r>
              <a:rPr lang="en-US" dirty="0"/>
              <a:t>SMART (Stopping Malware and Researching Threats)</a:t>
            </a:r>
            <a:br>
              <a:rPr lang="en-US" dirty="0"/>
            </a:br>
            <a:r>
              <a:rPr lang="en-US" dirty="0"/>
              <a:t>Side Meeting</a:t>
            </a:r>
          </a:p>
        </p:txBody>
      </p:sp>
      <p:sp>
        <p:nvSpPr>
          <p:cNvPr id="3" name="Subtitle 2">
            <a:extLst>
              <a:ext uri="{FF2B5EF4-FFF2-40B4-BE49-F238E27FC236}">
                <a16:creationId xmlns:a16="http://schemas.microsoft.com/office/drawing/2014/main" id="{132F155E-2F52-4634-9585-61BD66AE4D9F}"/>
              </a:ext>
            </a:extLst>
          </p:cNvPr>
          <p:cNvSpPr>
            <a:spLocks noGrp="1"/>
          </p:cNvSpPr>
          <p:nvPr>
            <p:ph type="subTitle" idx="1"/>
          </p:nvPr>
        </p:nvSpPr>
        <p:spPr/>
        <p:txBody>
          <a:bodyPr/>
          <a:lstStyle/>
          <a:p>
            <a:r>
              <a:rPr lang="en-US" dirty="0"/>
              <a:t>IETF 105</a:t>
            </a:r>
          </a:p>
          <a:p>
            <a:r>
              <a:rPr lang="en-US" dirty="0"/>
              <a:t>Montreal, Quebec, Canada</a:t>
            </a:r>
          </a:p>
          <a:p>
            <a:r>
              <a:rPr lang="en-US" dirty="0"/>
              <a:t>Kathleen Moriarty, Dell EMC and Kirsty P, NCSC</a:t>
            </a:r>
          </a:p>
        </p:txBody>
      </p:sp>
    </p:spTree>
    <p:extLst>
      <p:ext uri="{BB962C8B-B14F-4D97-AF65-F5344CB8AC3E}">
        <p14:creationId xmlns:p14="http://schemas.microsoft.com/office/powerpoint/2010/main" val="3267153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452A-98BC-45C8-91DC-4142BE5126EE}"/>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A62F62F6-BB7A-4F94-B52B-07954DAE0C73}"/>
              </a:ext>
            </a:extLst>
          </p:cNvPr>
          <p:cNvSpPr>
            <a:spLocks noGrp="1"/>
          </p:cNvSpPr>
          <p:nvPr>
            <p:ph idx="1"/>
          </p:nvPr>
        </p:nvSpPr>
        <p:spPr/>
        <p:txBody>
          <a:bodyPr>
            <a:normAutofit/>
          </a:bodyPr>
          <a:lstStyle/>
          <a:p>
            <a:r>
              <a:rPr lang="en-US" dirty="0"/>
              <a:t>For the six drafts</a:t>
            </a:r>
          </a:p>
          <a:p>
            <a:r>
              <a:rPr lang="en-US" dirty="0"/>
              <a:t>For the group’s charter</a:t>
            </a:r>
          </a:p>
          <a:p>
            <a:r>
              <a:rPr lang="en-US" dirty="0"/>
              <a:t>For the group</a:t>
            </a:r>
          </a:p>
          <a:p>
            <a:r>
              <a:rPr lang="en-US" dirty="0"/>
              <a:t>For attack </a:t>
            </a:r>
            <a:r>
              <a:rPr lang="en-US" dirty="0" err="1"/>
              <a:t>defence</a:t>
            </a:r>
            <a:r>
              <a:rPr lang="en-US" dirty="0"/>
              <a:t> local </a:t>
            </a:r>
            <a:r>
              <a:rPr lang="en-US"/>
              <a:t>to the </a:t>
            </a:r>
            <a:r>
              <a:rPr lang="en-US" dirty="0"/>
              <a:t>IRTF, IETF, IAB</a:t>
            </a:r>
          </a:p>
        </p:txBody>
      </p:sp>
    </p:spTree>
    <p:extLst>
      <p:ext uri="{BB962C8B-B14F-4D97-AF65-F5344CB8AC3E}">
        <p14:creationId xmlns:p14="http://schemas.microsoft.com/office/powerpoint/2010/main" val="3357745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25B5B-3014-4586-8AC7-17529B1898EB}"/>
              </a:ext>
            </a:extLst>
          </p:cNvPr>
          <p:cNvSpPr>
            <a:spLocks noGrp="1"/>
          </p:cNvSpPr>
          <p:nvPr>
            <p:ph type="title"/>
          </p:nvPr>
        </p:nvSpPr>
        <p:spPr/>
        <p:txBody>
          <a:bodyPr/>
          <a:lstStyle/>
          <a:p>
            <a:r>
              <a:rPr lang="en-GB" dirty="0"/>
              <a:t>Rough agenda</a:t>
            </a:r>
          </a:p>
        </p:txBody>
      </p:sp>
      <p:sp>
        <p:nvSpPr>
          <p:cNvPr id="3" name="Content Placeholder 2">
            <a:extLst>
              <a:ext uri="{FF2B5EF4-FFF2-40B4-BE49-F238E27FC236}">
                <a16:creationId xmlns:a16="http://schemas.microsoft.com/office/drawing/2014/main" id="{2128C725-0CCE-488C-8C38-A3128A4C5446}"/>
              </a:ext>
            </a:extLst>
          </p:cNvPr>
          <p:cNvSpPr>
            <a:spLocks noGrp="1"/>
          </p:cNvSpPr>
          <p:nvPr>
            <p:ph idx="1"/>
          </p:nvPr>
        </p:nvSpPr>
        <p:spPr/>
        <p:txBody>
          <a:bodyPr/>
          <a:lstStyle/>
          <a:p>
            <a:r>
              <a:rPr lang="en-GB"/>
              <a:t>09:00-10:30am</a:t>
            </a:r>
          </a:p>
          <a:p>
            <a:r>
              <a:rPr lang="en-GB" dirty="0"/>
              <a:t>History of SMART</a:t>
            </a:r>
          </a:p>
          <a:p>
            <a:r>
              <a:rPr lang="en-GB" dirty="0"/>
              <a:t>The charter, which was rejected, and going forward</a:t>
            </a:r>
          </a:p>
          <a:p>
            <a:r>
              <a:rPr lang="en-GB" dirty="0"/>
              <a:t>5-10 minute discussion of each of the six drafts (see mailing list or search ‘smart’ on </a:t>
            </a:r>
            <a:r>
              <a:rPr lang="en-GB" dirty="0" err="1"/>
              <a:t>datatracker</a:t>
            </a:r>
            <a:r>
              <a:rPr lang="en-GB" dirty="0"/>
              <a:t>)</a:t>
            </a:r>
          </a:p>
          <a:p>
            <a:r>
              <a:rPr lang="en-GB" dirty="0"/>
              <a:t>Next steps for SMART</a:t>
            </a:r>
          </a:p>
          <a:p>
            <a:endParaRPr lang="en-GB" dirty="0"/>
          </a:p>
        </p:txBody>
      </p:sp>
    </p:spTree>
    <p:extLst>
      <p:ext uri="{BB962C8B-B14F-4D97-AF65-F5344CB8AC3E}">
        <p14:creationId xmlns:p14="http://schemas.microsoft.com/office/powerpoint/2010/main" val="223087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9E66B-B4C3-4549-ACD8-0AAC5DFF93BA}"/>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A0C6CD55-BF9E-4A43-A12D-C0E1C0F7A7F8}"/>
              </a:ext>
            </a:extLst>
          </p:cNvPr>
          <p:cNvSpPr>
            <a:spLocks noGrp="1"/>
          </p:cNvSpPr>
          <p:nvPr>
            <p:ph idx="1"/>
          </p:nvPr>
        </p:nvSpPr>
        <p:spPr>
          <a:xfrm>
            <a:off x="847627" y="1825625"/>
            <a:ext cx="10515600" cy="4351338"/>
          </a:xfrm>
        </p:spPr>
        <p:txBody>
          <a:bodyPr>
            <a:normAutofit/>
          </a:bodyPr>
          <a:lstStyle/>
          <a:p>
            <a:r>
              <a:rPr lang="en-US" dirty="0"/>
              <a:t>IETF protocols play a part in attacks and </a:t>
            </a:r>
            <a:r>
              <a:rPr lang="en-US" dirty="0" err="1"/>
              <a:t>defences</a:t>
            </a:r>
            <a:endParaRPr lang="en-US" dirty="0"/>
          </a:p>
          <a:p>
            <a:r>
              <a:rPr lang="en-US" dirty="0"/>
              <a:t>IETF protocols are changing</a:t>
            </a:r>
          </a:p>
          <a:p>
            <a:r>
              <a:rPr lang="en-US" dirty="0"/>
              <a:t>So attacks are changing, </a:t>
            </a:r>
            <a:r>
              <a:rPr lang="en-US" dirty="0" err="1"/>
              <a:t>defences</a:t>
            </a:r>
            <a:r>
              <a:rPr lang="en-US" dirty="0"/>
              <a:t> need to change</a:t>
            </a:r>
          </a:p>
          <a:p>
            <a:r>
              <a:rPr lang="en-US" dirty="0"/>
              <a:t>Research is needed on this new state</a:t>
            </a:r>
          </a:p>
          <a:p>
            <a:endParaRPr lang="en-US" dirty="0"/>
          </a:p>
        </p:txBody>
      </p:sp>
    </p:spTree>
    <p:extLst>
      <p:ext uri="{BB962C8B-B14F-4D97-AF65-F5344CB8AC3E}">
        <p14:creationId xmlns:p14="http://schemas.microsoft.com/office/powerpoint/2010/main" val="371091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991B0-41EC-42B8-8D4B-D7E0DC8EEF03}"/>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84EC837A-B9FA-4AA5-9B74-4BEB13B99DC9}"/>
              </a:ext>
            </a:extLst>
          </p:cNvPr>
          <p:cNvSpPr>
            <a:spLocks noGrp="1"/>
          </p:cNvSpPr>
          <p:nvPr>
            <p:ph idx="1"/>
          </p:nvPr>
        </p:nvSpPr>
        <p:spPr/>
        <p:txBody>
          <a:bodyPr/>
          <a:lstStyle/>
          <a:p>
            <a:r>
              <a:rPr lang="en-US" dirty="0"/>
              <a:t>March 2018: ‘SMART’ gap in research identified</a:t>
            </a:r>
          </a:p>
          <a:p>
            <a:r>
              <a:rPr lang="en-US" dirty="0"/>
              <a:t>IETF 102, July 2018: presented the idea at SAAG</a:t>
            </a:r>
          </a:p>
          <a:p>
            <a:r>
              <a:rPr lang="en-US" dirty="0"/>
              <a:t>IETF 103, Nov 2018: planning meeting</a:t>
            </a:r>
          </a:p>
          <a:p>
            <a:r>
              <a:rPr lang="en-US" dirty="0"/>
              <a:t>CARIS2 workshop, Feb 2019: seeding research ideas for SMART</a:t>
            </a:r>
          </a:p>
          <a:p>
            <a:r>
              <a:rPr lang="en-US" dirty="0"/>
              <a:t>IETF 104, March 2019: not-quite-a-</a:t>
            </a:r>
            <a:r>
              <a:rPr lang="en-US" dirty="0" err="1"/>
              <a:t>BoF</a:t>
            </a:r>
            <a:endParaRPr lang="en-US" dirty="0"/>
          </a:p>
          <a:p>
            <a:r>
              <a:rPr lang="en-US" dirty="0"/>
              <a:t>IETF 105, now: side meetings (for SMART and for CLESS), discussion and next steps</a:t>
            </a:r>
          </a:p>
        </p:txBody>
      </p:sp>
    </p:spTree>
    <p:extLst>
      <p:ext uri="{BB962C8B-B14F-4D97-AF65-F5344CB8AC3E}">
        <p14:creationId xmlns:p14="http://schemas.microsoft.com/office/powerpoint/2010/main" val="1864184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100F-5242-40C5-87D4-605FB1798ED9}"/>
              </a:ext>
            </a:extLst>
          </p:cNvPr>
          <p:cNvSpPr>
            <a:spLocks noGrp="1"/>
          </p:cNvSpPr>
          <p:nvPr>
            <p:ph type="title"/>
          </p:nvPr>
        </p:nvSpPr>
        <p:spPr/>
        <p:txBody>
          <a:bodyPr/>
          <a:lstStyle/>
          <a:p>
            <a:r>
              <a:rPr lang="en-US" dirty="0"/>
              <a:t>Draft charter</a:t>
            </a:r>
          </a:p>
        </p:txBody>
      </p:sp>
      <p:sp>
        <p:nvSpPr>
          <p:cNvPr id="3" name="Content Placeholder 2">
            <a:extLst>
              <a:ext uri="{FF2B5EF4-FFF2-40B4-BE49-F238E27FC236}">
                <a16:creationId xmlns:a16="http://schemas.microsoft.com/office/drawing/2014/main" id="{9FA370D4-748E-45F2-9C86-F6A293F81E67}"/>
              </a:ext>
            </a:extLst>
          </p:cNvPr>
          <p:cNvSpPr>
            <a:spLocks noGrp="1"/>
          </p:cNvSpPr>
          <p:nvPr>
            <p:ph idx="1"/>
          </p:nvPr>
        </p:nvSpPr>
        <p:spPr/>
        <p:txBody>
          <a:bodyPr>
            <a:normAutofit/>
          </a:bodyPr>
          <a:lstStyle/>
          <a:p>
            <a:r>
              <a:rPr lang="en-US" dirty="0"/>
              <a:t>Available on </a:t>
            </a:r>
            <a:r>
              <a:rPr lang="en-US" dirty="0" err="1"/>
              <a:t>Github</a:t>
            </a:r>
            <a:r>
              <a:rPr lang="en-US" dirty="0"/>
              <a:t>: </a:t>
            </a:r>
            <a:r>
              <a:rPr lang="en-GB" dirty="0">
                <a:hlinkClick r:id="rId2"/>
              </a:rPr>
              <a:t>https://github.com/smart-rg</a:t>
            </a:r>
            <a:endParaRPr lang="en-GB" dirty="0"/>
          </a:p>
          <a:p>
            <a:pPr marL="0" indent="0">
              <a:buNone/>
            </a:pPr>
            <a:endParaRPr lang="en-GB" dirty="0"/>
          </a:p>
          <a:p>
            <a:r>
              <a:rPr lang="en-GB" dirty="0"/>
              <a:t>This charter was rejected, feedback included breadth and depth of research to be done, narrowness/breadth of scope, relevance to IRTF, if this was research or engineering</a:t>
            </a:r>
          </a:p>
          <a:p>
            <a:endParaRPr lang="en-GB" dirty="0"/>
          </a:p>
          <a:p>
            <a:r>
              <a:rPr lang="en-GB" dirty="0"/>
              <a:t>The Stopping Malware and Researching Threats Research Group (or SMART RG) will research attacks and defence methods where these relate to newly developed and existing IETF protocols.</a:t>
            </a:r>
          </a:p>
          <a:p>
            <a:endParaRPr lang="en-GB" dirty="0"/>
          </a:p>
        </p:txBody>
      </p:sp>
    </p:spTree>
    <p:extLst>
      <p:ext uri="{BB962C8B-B14F-4D97-AF65-F5344CB8AC3E}">
        <p14:creationId xmlns:p14="http://schemas.microsoft.com/office/powerpoint/2010/main" val="2945908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100F-5242-40C5-87D4-605FB1798ED9}"/>
              </a:ext>
            </a:extLst>
          </p:cNvPr>
          <p:cNvSpPr>
            <a:spLocks noGrp="1"/>
          </p:cNvSpPr>
          <p:nvPr>
            <p:ph type="title"/>
          </p:nvPr>
        </p:nvSpPr>
        <p:spPr/>
        <p:txBody>
          <a:bodyPr/>
          <a:lstStyle/>
          <a:p>
            <a:r>
              <a:rPr lang="en-US" dirty="0"/>
              <a:t>Draft charter</a:t>
            </a:r>
          </a:p>
        </p:txBody>
      </p:sp>
      <p:sp>
        <p:nvSpPr>
          <p:cNvPr id="3" name="Content Placeholder 2">
            <a:extLst>
              <a:ext uri="{FF2B5EF4-FFF2-40B4-BE49-F238E27FC236}">
                <a16:creationId xmlns:a16="http://schemas.microsoft.com/office/drawing/2014/main" id="{9FA370D4-748E-45F2-9C86-F6A293F81E67}"/>
              </a:ext>
            </a:extLst>
          </p:cNvPr>
          <p:cNvSpPr>
            <a:spLocks noGrp="1"/>
          </p:cNvSpPr>
          <p:nvPr>
            <p:ph idx="1"/>
          </p:nvPr>
        </p:nvSpPr>
        <p:spPr/>
        <p:txBody>
          <a:bodyPr>
            <a:normAutofit/>
          </a:bodyPr>
          <a:lstStyle/>
          <a:p>
            <a:pPr marL="0" indent="0">
              <a:buNone/>
            </a:pPr>
            <a:r>
              <a:rPr lang="en-GB" dirty="0"/>
              <a:t>The IRTF is in a unique position to do research and establish robust evidence on these topics. This group aims to research the effect of protocol changes on attacks, defences and the threat landscape. Once the existing landscape is established, we aim to stimulate methodical research into attack defence methods and assessments for new protocols. Protocols are already rigorously assessed for certain security properties, yet researching how protocols relate to attacks and defences is a valuable but under-researched field. This group would begin that work.</a:t>
            </a:r>
            <a:endParaRPr lang="en-US" dirty="0"/>
          </a:p>
        </p:txBody>
      </p:sp>
    </p:spTree>
    <p:extLst>
      <p:ext uri="{BB962C8B-B14F-4D97-AF65-F5344CB8AC3E}">
        <p14:creationId xmlns:p14="http://schemas.microsoft.com/office/powerpoint/2010/main" val="414664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E6902-A938-4125-A9BA-175CDF0CD7A5}"/>
              </a:ext>
            </a:extLst>
          </p:cNvPr>
          <p:cNvSpPr>
            <a:spLocks noGrp="1"/>
          </p:cNvSpPr>
          <p:nvPr>
            <p:ph type="title"/>
          </p:nvPr>
        </p:nvSpPr>
        <p:spPr/>
        <p:txBody>
          <a:bodyPr/>
          <a:lstStyle/>
          <a:p>
            <a:r>
              <a:rPr lang="en-US" dirty="0"/>
              <a:t>Draft charter</a:t>
            </a:r>
          </a:p>
        </p:txBody>
      </p:sp>
      <p:sp>
        <p:nvSpPr>
          <p:cNvPr id="3" name="Content Placeholder 2">
            <a:extLst>
              <a:ext uri="{FF2B5EF4-FFF2-40B4-BE49-F238E27FC236}">
                <a16:creationId xmlns:a16="http://schemas.microsoft.com/office/drawing/2014/main" id="{FC43BE2C-B18B-47C7-AF52-959E88220EAE}"/>
              </a:ext>
            </a:extLst>
          </p:cNvPr>
          <p:cNvSpPr>
            <a:spLocks noGrp="1"/>
          </p:cNvSpPr>
          <p:nvPr>
            <p:ph idx="1"/>
          </p:nvPr>
        </p:nvSpPr>
        <p:spPr/>
        <p:txBody>
          <a:bodyPr>
            <a:normAutofit/>
          </a:bodyPr>
          <a:lstStyle/>
          <a:p>
            <a:r>
              <a:rPr lang="en-GB" dirty="0"/>
              <a:t>To research the rich area where new protocols are designed and deployed, and used by malicious actors. This includes attacks, the new ecosystem created by new protocols, defence mechanisms used or obsoleted by new protocols, and malicious actor methodology where IETF protocols play a role in the attack chain.</a:t>
            </a:r>
          </a:p>
          <a:p>
            <a:r>
              <a:rPr lang="en-GB" dirty="0"/>
              <a:t>To </a:t>
            </a:r>
            <a:r>
              <a:rPr lang="en-GB" b="1" dirty="0"/>
              <a:t>survey existing methods and suggest design considerations</a:t>
            </a:r>
            <a:r>
              <a:rPr lang="en-GB" dirty="0"/>
              <a:t> for prevention, detection and mitigation of attacks where IETF protocols play a role in some stage of the attack.</a:t>
            </a:r>
          </a:p>
          <a:p>
            <a:r>
              <a:rPr lang="en-GB" dirty="0"/>
              <a:t>To highlight the </a:t>
            </a:r>
            <a:r>
              <a:rPr lang="en-GB" b="1" dirty="0"/>
              <a:t>attack mitigation impact</a:t>
            </a:r>
            <a:r>
              <a:rPr lang="en-GB" dirty="0"/>
              <a:t>, both positive and negative, of </a:t>
            </a:r>
            <a:r>
              <a:rPr lang="en-GB" b="1" dirty="0"/>
              <a:t>protocol design, deployment and operation</a:t>
            </a:r>
            <a:r>
              <a:rPr lang="en-GB" dirty="0"/>
              <a:t>.</a:t>
            </a:r>
          </a:p>
        </p:txBody>
      </p:sp>
    </p:spTree>
    <p:extLst>
      <p:ext uri="{BB962C8B-B14F-4D97-AF65-F5344CB8AC3E}">
        <p14:creationId xmlns:p14="http://schemas.microsoft.com/office/powerpoint/2010/main" val="2035511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E6902-A938-4125-A9BA-175CDF0CD7A5}"/>
              </a:ext>
            </a:extLst>
          </p:cNvPr>
          <p:cNvSpPr>
            <a:spLocks noGrp="1"/>
          </p:cNvSpPr>
          <p:nvPr>
            <p:ph type="title"/>
          </p:nvPr>
        </p:nvSpPr>
        <p:spPr/>
        <p:txBody>
          <a:bodyPr/>
          <a:lstStyle/>
          <a:p>
            <a:r>
              <a:rPr lang="en-US" dirty="0"/>
              <a:t>Draft charter</a:t>
            </a:r>
          </a:p>
        </p:txBody>
      </p:sp>
      <p:sp>
        <p:nvSpPr>
          <p:cNvPr id="3" name="Content Placeholder 2">
            <a:extLst>
              <a:ext uri="{FF2B5EF4-FFF2-40B4-BE49-F238E27FC236}">
                <a16:creationId xmlns:a16="http://schemas.microsoft.com/office/drawing/2014/main" id="{FC43BE2C-B18B-47C7-AF52-959E88220EAE}"/>
              </a:ext>
            </a:extLst>
          </p:cNvPr>
          <p:cNvSpPr>
            <a:spLocks noGrp="1"/>
          </p:cNvSpPr>
          <p:nvPr>
            <p:ph idx="1"/>
          </p:nvPr>
        </p:nvSpPr>
        <p:spPr/>
        <p:txBody>
          <a:bodyPr>
            <a:normAutofit/>
          </a:bodyPr>
          <a:lstStyle/>
          <a:p>
            <a:r>
              <a:rPr lang="en-GB" dirty="0"/>
              <a:t>To create </a:t>
            </a:r>
            <a:r>
              <a:rPr lang="en-GB" b="1" dirty="0"/>
              <a:t>researched and referenceable material</a:t>
            </a:r>
            <a:r>
              <a:rPr lang="en-GB" dirty="0"/>
              <a:t> for designers of protocols about the ecosystem in which protocols exist (such as what can be reasonably expected by endpoint security solutions and the communication lifecycle of malware), which are external to protocol design but directly relate to protocol design decisions and assertions.</a:t>
            </a:r>
          </a:p>
          <a:p>
            <a:r>
              <a:rPr lang="en-GB" dirty="0"/>
              <a:t>To become a </a:t>
            </a:r>
            <a:r>
              <a:rPr lang="en-GB" b="1" dirty="0"/>
              <a:t>centre of expertise on attack defence</a:t>
            </a:r>
            <a:r>
              <a:rPr lang="en-GB" dirty="0"/>
              <a:t> in the IETF/IRTF.</a:t>
            </a:r>
          </a:p>
          <a:p>
            <a:r>
              <a:rPr lang="en-GB" dirty="0"/>
              <a:t>To provide research that can form part of the basis for future reviews of RFC 3552: Security Considerations.</a:t>
            </a:r>
          </a:p>
        </p:txBody>
      </p:sp>
    </p:spTree>
    <p:extLst>
      <p:ext uri="{BB962C8B-B14F-4D97-AF65-F5344CB8AC3E}">
        <p14:creationId xmlns:p14="http://schemas.microsoft.com/office/powerpoint/2010/main" val="2088801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6D05C-6F97-42A2-8C79-01D23EDF885E}"/>
              </a:ext>
            </a:extLst>
          </p:cNvPr>
          <p:cNvSpPr>
            <a:spLocks noGrp="1"/>
          </p:cNvSpPr>
          <p:nvPr>
            <p:ph type="title"/>
          </p:nvPr>
        </p:nvSpPr>
        <p:spPr/>
        <p:txBody>
          <a:bodyPr/>
          <a:lstStyle/>
          <a:p>
            <a:r>
              <a:rPr lang="en-US" dirty="0"/>
              <a:t>Current drafts</a:t>
            </a:r>
          </a:p>
        </p:txBody>
      </p:sp>
      <p:sp>
        <p:nvSpPr>
          <p:cNvPr id="3" name="Content Placeholder 2">
            <a:extLst>
              <a:ext uri="{FF2B5EF4-FFF2-40B4-BE49-F238E27FC236}">
                <a16:creationId xmlns:a16="http://schemas.microsoft.com/office/drawing/2014/main" id="{E2892A7E-AF38-40D2-A13F-90570F82F127}"/>
              </a:ext>
            </a:extLst>
          </p:cNvPr>
          <p:cNvSpPr>
            <a:spLocks noGrp="1"/>
          </p:cNvSpPr>
          <p:nvPr>
            <p:ph idx="1"/>
          </p:nvPr>
        </p:nvSpPr>
        <p:spPr/>
        <p:txBody>
          <a:bodyPr/>
          <a:lstStyle/>
          <a:p>
            <a:r>
              <a:rPr lang="en-US" dirty="0"/>
              <a:t>draft-moriarty-caris2-01</a:t>
            </a:r>
          </a:p>
          <a:p>
            <a:r>
              <a:rPr lang="en-US" dirty="0"/>
              <a:t>draft-taddei-smart-cless-introduction-01</a:t>
            </a:r>
          </a:p>
          <a:p>
            <a:r>
              <a:rPr lang="en-US" dirty="0"/>
              <a:t>draft-mcfadden-smart-endpoint-taxonomy-for-cless-00</a:t>
            </a:r>
          </a:p>
          <a:p>
            <a:r>
              <a:rPr lang="en-US" dirty="0"/>
              <a:t>draft-mcfadden-smart-rfc3552-research-methodology-00</a:t>
            </a:r>
          </a:p>
          <a:p>
            <a:r>
              <a:rPr lang="en-US" dirty="0"/>
              <a:t>draft-lazanski-smart-users-internet-00</a:t>
            </a:r>
          </a:p>
          <a:p>
            <a:r>
              <a:rPr lang="en-US" dirty="0"/>
              <a:t>draft-</a:t>
            </a:r>
            <a:r>
              <a:rPr lang="en-US" dirty="0" err="1"/>
              <a:t>sasse</a:t>
            </a:r>
            <a:r>
              <a:rPr lang="en-US" dirty="0"/>
              <a:t>-smart-</a:t>
            </a:r>
            <a:r>
              <a:rPr lang="en-US" dirty="0" err="1"/>
              <a:t>secui</a:t>
            </a:r>
            <a:r>
              <a:rPr lang="en-US" dirty="0"/>
              <a:t>-questions (on </a:t>
            </a:r>
            <a:r>
              <a:rPr lang="en-US" dirty="0" err="1"/>
              <a:t>Github</a:t>
            </a:r>
            <a:r>
              <a:rPr lang="en-US" dirty="0"/>
              <a:t> only)</a:t>
            </a:r>
          </a:p>
          <a:p>
            <a:endParaRPr lang="en-US" dirty="0"/>
          </a:p>
        </p:txBody>
      </p:sp>
    </p:spTree>
    <p:extLst>
      <p:ext uri="{BB962C8B-B14F-4D97-AF65-F5344CB8AC3E}">
        <p14:creationId xmlns:p14="http://schemas.microsoft.com/office/powerpoint/2010/main" val="2882328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415</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SMART (Stopping Malware and Researching Threats) Side Meeting</vt:lpstr>
      <vt:lpstr>Rough agenda</vt:lpstr>
      <vt:lpstr>Motivation</vt:lpstr>
      <vt:lpstr>History</vt:lpstr>
      <vt:lpstr>Draft charter</vt:lpstr>
      <vt:lpstr>Draft charter</vt:lpstr>
      <vt:lpstr>Draft charter</vt:lpstr>
      <vt:lpstr>Draft charter</vt:lpstr>
      <vt:lpstr>Current drafts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2019-07-23T18:02:13Z</dcterms:created>
  <dcterms:modified xsi:type="dcterms:W3CDTF">2019-07-23T21:32:32Z</dcterms:modified>
</cp:coreProperties>
</file>