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66" r:id="rId3"/>
    <p:sldId id="257"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C096E-CD15-4631-A406-3B13705FE332}" v="24" dt="2019-07-23T21:52:00.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1" d="100"/>
          <a:sy n="61" d="100"/>
        </p:scale>
        <p:origin x="871"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093E-4C36-4D5B-8E8A-B4BDE948A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DA9ABA-9790-41DC-AAF6-49300B38A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70F845-EB71-42D8-9C7F-86D3C164A1C8}"/>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C14206F0-76D5-4A88-84C2-99BE7285F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F6626-6566-4122-9325-27120EE0CC3F}"/>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88784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2106-2934-4232-A308-72ACDCFA0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CE76E0-39C5-43AB-80D1-208CD8C38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BE9D6-6D1B-4C57-82B4-FF1A526C1547}"/>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DE2B178D-663F-415E-950F-874A8A058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6E8D0-09C8-42BB-BE22-BD98C39F5B7C}"/>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155959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EFE9E-1314-4C53-B5EA-14702A364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3200F-A27D-4FF8-BB2B-9D191F9A4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10CE6-6971-4F6D-BCE5-BA6C6C50B9FE}"/>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10485550-3DCA-4F85-9576-26ACAA3FD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788E6-87B3-4B59-BBC3-A1882096DFC7}"/>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115166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F5D7-2739-4443-A308-4818559EC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AFEAA9-824E-490C-B523-64B603053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563E2-4139-40E2-988B-1FC7E815068F}"/>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3C208A87-BC4F-48EB-82CD-2B1E4872C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E8500-46D2-4784-9C41-63430E5B189C}"/>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79286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7203-F145-4A0B-B57F-7120861AF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9E00D7-9ED8-4396-A968-DD5CAE45C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950784-CC05-4F62-9FFD-D831B5A37E99}"/>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2D8929D4-60C9-4D5F-935A-92F679C77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9547-DC88-413E-9305-67BC3FA7C1C5}"/>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291553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1C-1ECD-4CC3-9C38-176D6E699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52A4F-1F19-400B-97D8-D14D74BB3F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D1BF89-0B2F-4F7B-BA76-DD56594F7D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CDCB0-99E4-4DFF-AA0D-2C7DCB43F062}"/>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6" name="Footer Placeholder 5">
            <a:extLst>
              <a:ext uri="{FF2B5EF4-FFF2-40B4-BE49-F238E27FC236}">
                <a16:creationId xmlns:a16="http://schemas.microsoft.com/office/drawing/2014/main" id="{6B1B1110-949D-4E70-BB8D-A9E202A75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FC9DB-FFFC-4A41-8B9E-3995D33B99D6}"/>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235084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A6AE-48E3-4E38-88F8-CD3A76B1EC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D60AF0-D76E-4D27-99A6-374325634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B4B6A-A839-403D-B4E2-800FA869C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89E983-B700-4829-A8F7-21EA2ABDD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95E65-5588-4A41-8875-4B9E8F2B9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FFC46-0D32-4970-A258-57FF3CD13565}"/>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8" name="Footer Placeholder 7">
            <a:extLst>
              <a:ext uri="{FF2B5EF4-FFF2-40B4-BE49-F238E27FC236}">
                <a16:creationId xmlns:a16="http://schemas.microsoft.com/office/drawing/2014/main" id="{6612B2B9-85A5-4AE9-B138-B15DCDDC0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F1088-1FF3-4BB3-9DD0-2B753AD60623}"/>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01337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151-4DE5-4AA3-BEFB-A7424B8ACE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885984-5C1B-497B-97C4-6EDE9AC814F5}"/>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4" name="Footer Placeholder 3">
            <a:extLst>
              <a:ext uri="{FF2B5EF4-FFF2-40B4-BE49-F238E27FC236}">
                <a16:creationId xmlns:a16="http://schemas.microsoft.com/office/drawing/2014/main" id="{79850272-5948-4564-B778-35CF13E0A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A5445B-F13E-4BDB-9E8E-05C8689D5743}"/>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28409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42642-A24C-40B0-9750-D7DB87BB788F}"/>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3" name="Footer Placeholder 2">
            <a:extLst>
              <a:ext uri="{FF2B5EF4-FFF2-40B4-BE49-F238E27FC236}">
                <a16:creationId xmlns:a16="http://schemas.microsoft.com/office/drawing/2014/main" id="{39DD5B27-A967-476C-9054-B57247EED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3DEB11-07DD-4D6C-8E1D-B70FB55BC340}"/>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04955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6E59-3EF2-4E98-88E9-E4F7D1AF6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04E667-70F3-4D6C-89B3-10122ED87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E193A1-974D-47F5-AE2F-B18446F71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21ABB-BBC3-4F58-A2B2-13021B24D57C}"/>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6" name="Footer Placeholder 5">
            <a:extLst>
              <a:ext uri="{FF2B5EF4-FFF2-40B4-BE49-F238E27FC236}">
                <a16:creationId xmlns:a16="http://schemas.microsoft.com/office/drawing/2014/main" id="{E4FE1402-7204-436D-A0A2-F29AEBB1B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03FC2-649C-46BB-88BF-BBF350F8C082}"/>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75406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6E45-1BEB-4CBF-BB0B-92DFAD115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CF97FA-523B-4E77-9C77-361FF44CA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CC374-5111-4199-B2C1-17A864BE5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A8AEF-6571-4239-AD78-375E47EA52F0}"/>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6" name="Footer Placeholder 5">
            <a:extLst>
              <a:ext uri="{FF2B5EF4-FFF2-40B4-BE49-F238E27FC236}">
                <a16:creationId xmlns:a16="http://schemas.microsoft.com/office/drawing/2014/main" id="{46C0C6C5-F349-4717-87BC-F00F68655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8BF96-100A-40DB-8218-DFB07827EAAD}"/>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237545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50091-C369-4BFC-8424-D1C6651EF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CB5FD6-7644-4AD6-A3B1-917F9B806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FFE6D-A138-4636-9321-0834B9223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8718EAE8-35A3-4CDF-839D-8F40462A9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08F46-A615-4AA8-B5D5-94A24743A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F29CB-2937-45BA-B94D-363A8F1CFE8E}" type="slidenum">
              <a:rPr lang="en-US" smtClean="0"/>
              <a:t>‹#›</a:t>
            </a:fld>
            <a:endParaRPr lang="en-US"/>
          </a:p>
        </p:txBody>
      </p:sp>
    </p:spTree>
    <p:extLst>
      <p:ext uri="{BB962C8B-B14F-4D97-AF65-F5344CB8AC3E}">
        <p14:creationId xmlns:p14="http://schemas.microsoft.com/office/powerpoint/2010/main" val="3105764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mart-rg/drafts/blob/master/draft-sasse-smart-secui-questions.t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A33A-2C89-4105-B629-503DFFA3FE62}"/>
              </a:ext>
            </a:extLst>
          </p:cNvPr>
          <p:cNvSpPr>
            <a:spLocks noGrp="1"/>
          </p:cNvSpPr>
          <p:nvPr>
            <p:ph type="ctrTitle"/>
          </p:nvPr>
        </p:nvSpPr>
        <p:spPr/>
        <p:txBody>
          <a:bodyPr>
            <a:normAutofit/>
          </a:bodyPr>
          <a:lstStyle/>
          <a:p>
            <a:r>
              <a:rPr lang="en-US" dirty="0"/>
              <a:t>draft-</a:t>
            </a:r>
            <a:r>
              <a:rPr lang="en-US" dirty="0" err="1"/>
              <a:t>sasse</a:t>
            </a:r>
            <a:r>
              <a:rPr lang="en-US" dirty="0"/>
              <a:t>-smart-</a:t>
            </a:r>
            <a:r>
              <a:rPr lang="en-US" dirty="0" err="1"/>
              <a:t>secui</a:t>
            </a:r>
            <a:r>
              <a:rPr lang="en-US" dirty="0"/>
              <a:t>-questions</a:t>
            </a:r>
          </a:p>
        </p:txBody>
      </p:sp>
      <p:sp>
        <p:nvSpPr>
          <p:cNvPr id="3" name="Subtitle 2">
            <a:extLst>
              <a:ext uri="{FF2B5EF4-FFF2-40B4-BE49-F238E27FC236}">
                <a16:creationId xmlns:a16="http://schemas.microsoft.com/office/drawing/2014/main" id="{132F155E-2F52-4634-9585-61BD66AE4D9F}"/>
              </a:ext>
            </a:extLst>
          </p:cNvPr>
          <p:cNvSpPr>
            <a:spLocks noGrp="1"/>
          </p:cNvSpPr>
          <p:nvPr>
            <p:ph type="subTitle" idx="1"/>
          </p:nvPr>
        </p:nvSpPr>
        <p:spPr/>
        <p:txBody>
          <a:bodyPr/>
          <a:lstStyle/>
          <a:p>
            <a:r>
              <a:rPr lang="en-US" dirty="0"/>
              <a:t>IETF 105</a:t>
            </a:r>
          </a:p>
          <a:p>
            <a:r>
              <a:rPr lang="en-US" dirty="0"/>
              <a:t>Kirsty P, NCSC (on behalf of M. Angela </a:t>
            </a:r>
            <a:r>
              <a:rPr lang="en-US" dirty="0" err="1"/>
              <a:t>Sasse</a:t>
            </a:r>
            <a:r>
              <a:rPr lang="en-US" dirty="0"/>
              <a:t>, </a:t>
            </a:r>
            <a:r>
              <a:rPr lang="en-US" dirty="0" err="1"/>
              <a:t>FREng</a:t>
            </a:r>
            <a:r>
              <a:rPr lang="en-US" dirty="0"/>
              <a:t>)</a:t>
            </a:r>
          </a:p>
        </p:txBody>
      </p:sp>
    </p:spTree>
    <p:extLst>
      <p:ext uri="{BB962C8B-B14F-4D97-AF65-F5344CB8AC3E}">
        <p14:creationId xmlns:p14="http://schemas.microsoft.com/office/powerpoint/2010/main" val="326715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5B5B-3014-4586-8AC7-17529B1898EB}"/>
              </a:ext>
            </a:extLst>
          </p:cNvPr>
          <p:cNvSpPr>
            <a:spLocks noGrp="1"/>
          </p:cNvSpPr>
          <p:nvPr>
            <p:ph type="title"/>
          </p:nvPr>
        </p:nvSpPr>
        <p:spPr/>
        <p:txBody>
          <a:bodyPr/>
          <a:lstStyle/>
          <a:p>
            <a:r>
              <a:rPr lang="en-GB" dirty="0"/>
              <a:t>Outline of the draft</a:t>
            </a:r>
          </a:p>
        </p:txBody>
      </p:sp>
      <p:sp>
        <p:nvSpPr>
          <p:cNvPr id="3" name="Content Placeholder 2">
            <a:extLst>
              <a:ext uri="{FF2B5EF4-FFF2-40B4-BE49-F238E27FC236}">
                <a16:creationId xmlns:a16="http://schemas.microsoft.com/office/drawing/2014/main" id="{2128C725-0CCE-488C-8C38-A3128A4C5446}"/>
              </a:ext>
            </a:extLst>
          </p:cNvPr>
          <p:cNvSpPr>
            <a:spLocks noGrp="1"/>
          </p:cNvSpPr>
          <p:nvPr>
            <p:ph idx="1"/>
          </p:nvPr>
        </p:nvSpPr>
        <p:spPr/>
        <p:txBody>
          <a:bodyPr/>
          <a:lstStyle/>
          <a:p>
            <a:r>
              <a:rPr lang="en-GB" dirty="0"/>
              <a:t>See </a:t>
            </a:r>
            <a:r>
              <a:rPr lang="en-GB" dirty="0" err="1"/>
              <a:t>Github</a:t>
            </a:r>
            <a:r>
              <a:rPr lang="en-GB" dirty="0"/>
              <a:t> or mailing list: </a:t>
            </a:r>
            <a:r>
              <a:rPr lang="en-GB" dirty="0">
                <a:hlinkClick r:id="rId2"/>
              </a:rPr>
              <a:t>https://github.com/smart-rg/drafts/blob/master/draft-sasse-smart-secui-questions.txt</a:t>
            </a:r>
            <a:endParaRPr lang="en-GB" dirty="0"/>
          </a:p>
          <a:p>
            <a:endParaRPr lang="en-GB" dirty="0"/>
          </a:p>
          <a:p>
            <a:r>
              <a:rPr lang="en-GB" dirty="0"/>
              <a:t> This document describes open questions in supporting usable security at the UI level, as stimulated by the SMART themes of research. The questions are split into defining a set of manageable security tasks for countering the most common attacks, and the UI elements for signalling whether an intended action is secure. Once these have been defined, the question how these can be supported at the protocol level may be raised in another venue.</a:t>
            </a:r>
          </a:p>
          <a:p>
            <a:endParaRPr lang="en-GB" dirty="0"/>
          </a:p>
          <a:p>
            <a:endParaRPr lang="en-GB" dirty="0"/>
          </a:p>
        </p:txBody>
      </p:sp>
    </p:spTree>
    <p:extLst>
      <p:ext uri="{BB962C8B-B14F-4D97-AF65-F5344CB8AC3E}">
        <p14:creationId xmlns:p14="http://schemas.microsoft.com/office/powerpoint/2010/main" val="223087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E66B-B4C3-4549-ACD8-0AAC5DFF93B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0C6CD55-BF9E-4A43-A12D-C0E1C0F7A7F8}"/>
              </a:ext>
            </a:extLst>
          </p:cNvPr>
          <p:cNvSpPr>
            <a:spLocks noGrp="1"/>
          </p:cNvSpPr>
          <p:nvPr>
            <p:ph idx="1"/>
          </p:nvPr>
        </p:nvSpPr>
        <p:spPr>
          <a:xfrm>
            <a:off x="847627" y="1825625"/>
            <a:ext cx="10515600" cy="4351338"/>
          </a:xfrm>
        </p:spPr>
        <p:txBody>
          <a:bodyPr>
            <a:normAutofit/>
          </a:bodyPr>
          <a:lstStyle/>
          <a:p>
            <a:r>
              <a:rPr lang="en-US" dirty="0"/>
              <a:t>To scope out open research questions in this area, based on research that establishes the need, and interest from SMART’s Prague meeting</a:t>
            </a:r>
          </a:p>
          <a:p>
            <a:r>
              <a:rPr lang="en-GB" dirty="0"/>
              <a:t>Current countermeasures to some attacks ask users </a:t>
            </a:r>
            <a:r>
              <a:rPr lang="en-GB"/>
              <a:t>to check security </a:t>
            </a:r>
            <a:r>
              <a:rPr lang="en-GB" dirty="0"/>
              <a:t>indicators before they proceed</a:t>
            </a:r>
          </a:p>
          <a:p>
            <a:r>
              <a:rPr lang="en-GB" dirty="0"/>
              <a:t>There is evidence from recent usable security research that this approach is not effective, because</a:t>
            </a:r>
          </a:p>
          <a:p>
            <a:pPr lvl="1"/>
            <a:r>
              <a:rPr lang="en-GB" dirty="0"/>
              <a:t>(1) current indicators are not reliable enough</a:t>
            </a:r>
          </a:p>
          <a:p>
            <a:pPr lvl="1"/>
            <a:r>
              <a:rPr lang="en-GB" dirty="0"/>
              <a:t>(2) the security tasks created for users are difficult, time-consuming, disruptive and annoying.</a:t>
            </a:r>
            <a:endParaRPr lang="en-US" dirty="0"/>
          </a:p>
        </p:txBody>
      </p:sp>
    </p:spTree>
    <p:extLst>
      <p:ext uri="{BB962C8B-B14F-4D97-AF65-F5344CB8AC3E}">
        <p14:creationId xmlns:p14="http://schemas.microsoft.com/office/powerpoint/2010/main" val="37109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E66B-B4C3-4549-ACD8-0AAC5DFF93BA}"/>
              </a:ext>
            </a:extLst>
          </p:cNvPr>
          <p:cNvSpPr>
            <a:spLocks noGrp="1"/>
          </p:cNvSpPr>
          <p:nvPr>
            <p:ph type="title"/>
          </p:nvPr>
        </p:nvSpPr>
        <p:spPr/>
        <p:txBody>
          <a:bodyPr/>
          <a:lstStyle/>
          <a:p>
            <a:r>
              <a:rPr lang="en-US" dirty="0"/>
              <a:t>Current questions</a:t>
            </a:r>
          </a:p>
        </p:txBody>
      </p:sp>
      <p:sp>
        <p:nvSpPr>
          <p:cNvPr id="3" name="Content Placeholder 2">
            <a:extLst>
              <a:ext uri="{FF2B5EF4-FFF2-40B4-BE49-F238E27FC236}">
                <a16:creationId xmlns:a16="http://schemas.microsoft.com/office/drawing/2014/main" id="{A0C6CD55-BF9E-4A43-A12D-C0E1C0F7A7F8}"/>
              </a:ext>
            </a:extLst>
          </p:cNvPr>
          <p:cNvSpPr>
            <a:spLocks noGrp="1"/>
          </p:cNvSpPr>
          <p:nvPr>
            <p:ph idx="1"/>
          </p:nvPr>
        </p:nvSpPr>
        <p:spPr>
          <a:xfrm>
            <a:off x="847627" y="1825625"/>
            <a:ext cx="10515600" cy="4351338"/>
          </a:xfrm>
        </p:spPr>
        <p:txBody>
          <a:bodyPr>
            <a:normAutofit lnSpcReduction="10000"/>
          </a:bodyPr>
          <a:lstStyle/>
          <a:p>
            <a:r>
              <a:rPr lang="en-GB" dirty="0"/>
              <a:t>A Vocabulary of Usable Security Properties</a:t>
            </a:r>
          </a:p>
          <a:p>
            <a:pPr lvl="1"/>
            <a:r>
              <a:rPr lang="en-GB" dirty="0"/>
              <a:t>how do we define "secure" and "usable", what criteria should have to be met for describing a user action as such? </a:t>
            </a:r>
          </a:p>
          <a:p>
            <a:r>
              <a:rPr lang="en-GB" dirty="0"/>
              <a:t>Usable Security basics and criteria </a:t>
            </a:r>
          </a:p>
          <a:p>
            <a:pPr lvl="1"/>
            <a:r>
              <a:rPr lang="en-GB" dirty="0"/>
              <a:t>what is the set of manageable security tasks users can perform to counter common threats in online interactions?</a:t>
            </a:r>
          </a:p>
          <a:p>
            <a:r>
              <a:rPr lang="en-GB" dirty="0"/>
              <a:t>The role of trust signalling</a:t>
            </a:r>
          </a:p>
          <a:p>
            <a:pPr lvl="1"/>
            <a:r>
              <a:rPr lang="en-GB" dirty="0"/>
              <a:t>how can we establish reliable trust signals?</a:t>
            </a:r>
          </a:p>
          <a:p>
            <a:r>
              <a:rPr lang="en-GB" dirty="0"/>
              <a:t>UI indicators</a:t>
            </a:r>
          </a:p>
          <a:p>
            <a:pPr lvl="1"/>
            <a:r>
              <a:rPr lang="en-GB" dirty="0"/>
              <a:t>what UI elements can be used to signal whether security   properties are met?</a:t>
            </a:r>
            <a:endParaRPr lang="en-US" dirty="0"/>
          </a:p>
        </p:txBody>
      </p:sp>
    </p:spTree>
    <p:extLst>
      <p:ext uri="{BB962C8B-B14F-4D97-AF65-F5344CB8AC3E}">
        <p14:creationId xmlns:p14="http://schemas.microsoft.com/office/powerpoint/2010/main" val="503463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draft-sasse-smart-secui-questions</vt:lpstr>
      <vt:lpstr>Outline of the draft</vt:lpstr>
      <vt:lpstr>Motivation</vt:lpstr>
      <vt:lpstr>Current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2019-07-23T18:02:13Z</dcterms:created>
  <dcterms:modified xsi:type="dcterms:W3CDTF">2019-07-23T21:53:01Z</dcterms:modified>
</cp:coreProperties>
</file>