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6" autoAdjust="0"/>
    <p:restoredTop sz="61025" autoAdjust="0"/>
  </p:normalViewPr>
  <p:slideViewPr>
    <p:cSldViewPr snapToGrid="0">
      <p:cViewPr varScale="1">
        <p:scale>
          <a:sx n="68" d="100"/>
          <a:sy n="68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B6C31-2F2D-4DCF-85DE-79623148E066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CC253-6CE9-488A-8A43-908C1DEF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7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CC253-6CE9-488A-8A43-908C1DEF95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7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most of our administration, we use the GUI based tools, but sometimes those tools aren’t available. So as administrator we need to carry many tools on our bets and today I am going to be going over some of the tools which I know of and have used here and there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Just about everything that can be done on a GUI is readily available via the CLI. Though I must admit the GUI is easier for doing some tasks. The only thing that you obviously cant do is open a console windows.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Today I will be going over </a:t>
            </a:r>
            <a:r>
              <a:rPr lang="en-US" dirty="0" smtClean="0"/>
              <a:t>ESXCLI , VM Operations with VIM-CMD, Troubleshooting with ESXTOP,</a:t>
            </a:r>
            <a:r>
              <a:rPr lang="en-US" baseline="0" dirty="0" smtClean="0"/>
              <a:t>  </a:t>
            </a:r>
            <a:r>
              <a:rPr lang="en-US" dirty="0" smtClean="0"/>
              <a:t>miscellaneous Tools</a:t>
            </a:r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is going to be a high level view of this tools, but the idea is just to show some of the  available tools that can come in handy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CC253-6CE9-488A-8A43-908C1DEF95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22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http://www.virten.net/2014/02/howto-use-esxcli-in-powercli/</a:t>
            </a:r>
          </a:p>
          <a:p>
            <a:endParaRPr lang="en-US" dirty="0" smtClean="0"/>
          </a:p>
          <a:p>
            <a:r>
              <a:rPr lang="en-US" dirty="0" smtClean="0"/>
              <a:t>The ESXCLI command</a:t>
            </a:r>
            <a:r>
              <a:rPr lang="en-US" baseline="0" dirty="0" smtClean="0"/>
              <a:t> is new tool that replaces most of the </a:t>
            </a:r>
            <a:r>
              <a:rPr lang="en-US" baseline="0" dirty="0" err="1" smtClean="0"/>
              <a:t>esxcfg</a:t>
            </a:r>
            <a:r>
              <a:rPr lang="en-US" baseline="0" dirty="0" smtClean="0"/>
              <a:t>- commands that was present in ESX before the introduction of the ESXi.</a:t>
            </a:r>
          </a:p>
          <a:p>
            <a:r>
              <a:rPr lang="en-US" baseline="0" dirty="0" smtClean="0"/>
              <a:t>The ESXCFG- commands are still available, but </a:t>
            </a:r>
            <a:r>
              <a:rPr lang="en-US" baseline="0" dirty="0" err="1" smtClean="0"/>
              <a:t>vmware</a:t>
            </a:r>
            <a:r>
              <a:rPr lang="en-US" baseline="0" dirty="0" smtClean="0"/>
              <a:t> encourages the use of ESXCLI as they will be deprecating he ESXCFG commands.</a:t>
            </a:r>
          </a:p>
          <a:p>
            <a:r>
              <a:rPr lang="en-US" baseline="0" dirty="0" smtClean="0"/>
              <a:t>ESXCLI is organized into name spaces, such as storage, network, and so 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are somethings which you can do through ESXCLI that you can’t on the GUI, such as having a </a:t>
            </a:r>
            <a:r>
              <a:rPr lang="en-US" baseline="0" dirty="0" err="1" smtClean="0"/>
              <a:t>claimes</a:t>
            </a:r>
            <a:r>
              <a:rPr lang="en-US" baseline="0" dirty="0" smtClean="0"/>
              <a:t> rule within your ESX host that forces all a particular type of storage array to use a specific </a:t>
            </a:r>
            <a:r>
              <a:rPr lang="en-US" baseline="0" dirty="0" err="1" smtClean="0"/>
              <a:t>loadbalancing</a:t>
            </a:r>
            <a:r>
              <a:rPr lang="en-US" baseline="0" dirty="0" smtClean="0"/>
              <a:t> – MRU, FXED, RR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Login to a host </a:t>
            </a:r>
            <a:r>
              <a:rPr lang="en-US" baseline="0" smtClean="0"/>
              <a:t>and demo.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CC253-6CE9-488A-8A43-908C1DEF95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50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http://www.doublecloud.org/2013/11/vmware-esxi-vim-cmd-command-a-quick-tutorial/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CC253-6CE9-488A-8A43-908C1DEF95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32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http://buildvirtual.net/vmkfstools-examples-working-with-virtual-disks/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CC253-6CE9-488A-8A43-908C1DEF95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8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8993" y="2404534"/>
            <a:ext cx="8265010" cy="1646302"/>
          </a:xfrm>
        </p:spPr>
        <p:txBody>
          <a:bodyPr/>
          <a:lstStyle/>
          <a:p>
            <a:r>
              <a:rPr lang="en-US" dirty="0"/>
              <a:t>VSphere without the GUI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Configuration, Troubleshooting and everything else.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28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</a:t>
            </a:r>
            <a:r>
              <a:rPr lang="en-US" dirty="0" smtClean="0"/>
              <a:t>Tools con…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0464"/>
            <a:ext cx="8596668" cy="3880773"/>
          </a:xfrm>
        </p:spPr>
        <p:txBody>
          <a:bodyPr/>
          <a:lstStyle/>
          <a:p>
            <a:pPr fontAlgn="base"/>
            <a:r>
              <a:rPr lang="en-US" b="1" dirty="0" err="1"/>
              <a:t>vscsiStats</a:t>
            </a:r>
            <a:endParaRPr lang="en-US" b="1" dirty="0"/>
          </a:p>
          <a:p>
            <a:pPr lvl="1" fontAlgn="base"/>
            <a:r>
              <a:rPr lang="en-US" dirty="0" err="1"/>
              <a:t>vscsiStats</a:t>
            </a:r>
            <a:r>
              <a:rPr lang="en-US" dirty="0"/>
              <a:t> is a tool with allows you to capture </a:t>
            </a:r>
            <a:r>
              <a:rPr lang="en-US" dirty="0" smtClean="0"/>
              <a:t>SCSI performance </a:t>
            </a:r>
            <a:r>
              <a:rPr lang="en-US" dirty="0"/>
              <a:t>counters per VM at the vmkernel level. </a:t>
            </a:r>
            <a:r>
              <a:rPr lang="en-US" dirty="0" smtClean="0"/>
              <a:t>i.e. How </a:t>
            </a:r>
            <a:r>
              <a:rPr lang="en-US" dirty="0"/>
              <a:t>much IO is your VM pushing, what size are the IO, Latency, </a:t>
            </a:r>
            <a:r>
              <a:rPr lang="en-US" dirty="0" smtClean="0"/>
              <a:t>etc. The command produces a histogram data which can be graphed in excel</a:t>
            </a:r>
          </a:p>
          <a:p>
            <a:pPr lvl="1" fontAlgn="base"/>
            <a:endParaRPr lang="en-US" b="1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379694"/>
              </p:ext>
            </p:extLst>
          </p:nvPr>
        </p:nvGraphicFramePr>
        <p:xfrm>
          <a:off x="3822192" y="2771264"/>
          <a:ext cx="4927600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27600"/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vscsiStats</a:t>
                      </a:r>
                      <a:r>
                        <a:rPr lang="en-US" sz="1400" u="none" strike="noStrike" dirty="0">
                          <a:effectLst/>
                        </a:rPr>
                        <a:t> -s -w 2847194</a:t>
                      </a:r>
                      <a:endParaRPr lang="en-US" sz="1400" b="0" i="0" u="none" strike="noStrike" dirty="0">
                        <a:solidFill>
                          <a:srgbClr val="666666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vscsiStats</a:t>
                      </a:r>
                      <a:r>
                        <a:rPr lang="en-US" sz="1400" u="none" strike="noStrike" dirty="0">
                          <a:effectLst/>
                        </a:rPr>
                        <a:t> -w 2847194 -p all -c</a:t>
                      </a:r>
                      <a:endParaRPr lang="en-US" sz="1400" b="0" i="0" u="none" strike="noStrike" dirty="0">
                        <a:solidFill>
                          <a:srgbClr val="666666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vscsiStats</a:t>
                      </a:r>
                      <a:r>
                        <a:rPr lang="en-US" sz="1400" u="none" strike="noStrike" dirty="0">
                          <a:effectLst/>
                        </a:rPr>
                        <a:t> -w 2847194 -p all -c /</a:t>
                      </a:r>
                      <a:r>
                        <a:rPr lang="en-US" sz="1400" u="none" strike="noStrike" dirty="0" err="1">
                          <a:effectLst/>
                        </a:rPr>
                        <a:t>tmp</a:t>
                      </a:r>
                      <a:r>
                        <a:rPr lang="en-US" sz="1400" u="none" strike="noStrike" dirty="0">
                          <a:effectLst/>
                        </a:rPr>
                        <a:t>/vco_vscsi_results.csv</a:t>
                      </a:r>
                      <a:endParaRPr lang="en-US" sz="1400" b="0" i="0" u="none" strike="noStrike" dirty="0">
                        <a:solidFill>
                          <a:srgbClr val="666666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62" y="3457064"/>
            <a:ext cx="5568414" cy="346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7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861" y="2457253"/>
            <a:ext cx="2084719" cy="1320800"/>
          </a:xfrm>
        </p:spPr>
        <p:txBody>
          <a:bodyPr>
            <a:noAutofit/>
          </a:bodyPr>
          <a:lstStyle/>
          <a:p>
            <a:r>
              <a:rPr lang="en-US" sz="12000" dirty="0" smtClean="0"/>
              <a:t>?</a:t>
            </a:r>
            <a:endParaRPr lang="en-US" sz="12000" dirty="0"/>
          </a:p>
        </p:txBody>
      </p:sp>
    </p:spTree>
    <p:extLst>
      <p:ext uri="{BB962C8B-B14F-4D97-AF65-F5344CB8AC3E}">
        <p14:creationId xmlns:p14="http://schemas.microsoft.com/office/powerpoint/2010/main" val="136306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ESXCLI</a:t>
            </a:r>
          </a:p>
          <a:p>
            <a:r>
              <a:rPr lang="en-US" dirty="0" smtClean="0"/>
              <a:t>VM Operations with VIM-CMD</a:t>
            </a:r>
          </a:p>
          <a:p>
            <a:r>
              <a:rPr lang="en-US" dirty="0" smtClean="0"/>
              <a:t>Troubleshooting with ESXTOP</a:t>
            </a:r>
          </a:p>
          <a:p>
            <a:r>
              <a:rPr lang="en-US" dirty="0" smtClean="0"/>
              <a:t>miscellaneous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6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ESXCLI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ESXCLI is command line interface for managing many aspect of vSphere. ESXCLI is organized into functional namespaces such as storage, network, and compute.</a:t>
            </a:r>
          </a:p>
          <a:p>
            <a:r>
              <a:rPr lang="en-US" dirty="0" smtClean="0"/>
              <a:t>ESXCLI replace most of the </a:t>
            </a:r>
            <a:r>
              <a:rPr lang="en-US" dirty="0" err="1" smtClean="0"/>
              <a:t>esxcfg</a:t>
            </a:r>
            <a:r>
              <a:rPr lang="en-US" dirty="0" smtClean="0"/>
              <a:t>-* commands</a:t>
            </a:r>
            <a:r>
              <a:rPr lang="en-US" dirty="0"/>
              <a:t>, such as </a:t>
            </a:r>
            <a:r>
              <a:rPr lang="en-US" dirty="0" err="1" smtClean="0"/>
              <a:t>esxcfg-nics</a:t>
            </a:r>
            <a:r>
              <a:rPr lang="en-US" dirty="0"/>
              <a:t>, </a:t>
            </a:r>
            <a:r>
              <a:rPr lang="en-US" dirty="0" err="1" smtClean="0"/>
              <a:t>esxcfg-snmp</a:t>
            </a:r>
            <a:r>
              <a:rPr lang="en-US" dirty="0" smtClean="0"/>
              <a:t>, etc.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61" y="4100975"/>
            <a:ext cx="3886742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5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VIM-CMD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VIM-CMD command is used to perform low level VM related operations on a VM.</a:t>
            </a:r>
          </a:p>
          <a:p>
            <a:r>
              <a:rPr lang="en-US" dirty="0" smtClean="0"/>
              <a:t>The VIM-CMD commands are normally used when all other means to manage a VM fails.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558930"/>
              </p:ext>
            </p:extLst>
          </p:nvPr>
        </p:nvGraphicFramePr>
        <p:xfrm>
          <a:off x="796206" y="3929210"/>
          <a:ext cx="9170754" cy="2280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5377"/>
                <a:gridCol w="4585377"/>
              </a:tblGrid>
              <a:tr h="310504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</a:tr>
              <a:tr h="310504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a 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vim-</a:t>
                      </a:r>
                      <a:r>
                        <a:rPr lang="en-US" dirty="0" err="1" smtClean="0"/>
                        <a:t>cmd</a:t>
                      </a:r>
                      <a:r>
                        <a:rPr lang="en-US" dirty="0" smtClean="0"/>
                        <a:t> solo/</a:t>
                      </a:r>
                      <a:r>
                        <a:rPr lang="en-US" dirty="0" err="1" smtClean="0"/>
                        <a:t>registervmpath_to_vmx_file</a:t>
                      </a:r>
                      <a:endParaRPr lang="en-US" dirty="0"/>
                    </a:p>
                  </a:txBody>
                  <a:tcPr/>
                </a:tc>
              </a:tr>
              <a:tr h="310504">
                <a:tc>
                  <a:txBody>
                    <a:bodyPr/>
                    <a:lstStyle/>
                    <a:p>
                      <a:r>
                        <a:rPr lang="en-US" dirty="0" smtClean="0"/>
                        <a:t>Unregister a 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vim-</a:t>
                      </a:r>
                      <a:r>
                        <a:rPr lang="en-US" dirty="0" err="1" smtClean="0"/>
                        <a:t>cmd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vmsvc</a:t>
                      </a:r>
                      <a:r>
                        <a:rPr lang="en-US" dirty="0" smtClean="0"/>
                        <a:t>/unregister </a:t>
                      </a:r>
                      <a:r>
                        <a:rPr lang="en-US" dirty="0" err="1" smtClean="0"/>
                        <a:t>vmid</a:t>
                      </a:r>
                      <a:endParaRPr lang="en-US" dirty="0"/>
                    </a:p>
                  </a:txBody>
                  <a:tcPr/>
                </a:tc>
              </a:tr>
              <a:tr h="543382">
                <a:tc>
                  <a:txBody>
                    <a:bodyPr/>
                    <a:lstStyle/>
                    <a:p>
                      <a:r>
                        <a:rPr lang="en-US" dirty="0" smtClean="0"/>
                        <a:t>Get the current power state of a 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vim-</a:t>
                      </a:r>
                      <a:r>
                        <a:rPr lang="en-US" dirty="0" err="1" smtClean="0"/>
                        <a:t>cmd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vmsvc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power.getstate</a:t>
                      </a:r>
                      <a:r>
                        <a:rPr lang="en-US" dirty="0" smtClean="0"/>
                        <a:t> </a:t>
                      </a:r>
                      <a:r>
                        <a:rPr lang="en-US" dirty="0" err="1" smtClean="0"/>
                        <a:t>vmid</a:t>
                      </a:r>
                      <a:endParaRPr lang="en-US" dirty="0" smtClean="0"/>
                    </a:p>
                  </a:txBody>
                  <a:tcPr/>
                </a:tc>
              </a:tr>
              <a:tr h="543382"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the IP address of a 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vim-</a:t>
                      </a:r>
                      <a:r>
                        <a:rPr lang="en-US" dirty="0" err="1" smtClean="0"/>
                        <a:t>cmd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vmsvc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get.guest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vmid</a:t>
                      </a:r>
                      <a:r>
                        <a:rPr lang="en-US" dirty="0" smtClean="0"/>
                        <a:t> |grep -m 1 "</a:t>
                      </a:r>
                      <a:r>
                        <a:rPr lang="en-US" dirty="0" err="1" smtClean="0"/>
                        <a:t>ipAddress</a:t>
                      </a:r>
                      <a:r>
                        <a:rPr lang="en-US" dirty="0" smtClean="0"/>
                        <a:t> = \""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99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ESXTOP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ESXTOP allows you to view real time performance information of a host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29" y="4552613"/>
            <a:ext cx="9116477" cy="162873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36193"/>
              </p:ext>
            </p:extLst>
          </p:nvPr>
        </p:nvGraphicFramePr>
        <p:xfrm>
          <a:off x="804672" y="2777311"/>
          <a:ext cx="6440190" cy="1414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40972"/>
                <a:gridCol w="1799218"/>
              </a:tblGrid>
              <a:tr h="282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 – CPU View (default screen when you typed </a:t>
                      </a:r>
                      <a:r>
                        <a:rPr lang="en-US" sz="1100" u="none" strike="noStrike" dirty="0" err="1">
                          <a:effectLst/>
                        </a:rPr>
                        <a:t>esxtop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555555"/>
                        </a:solidFill>
                        <a:effectLst/>
                        <a:latin typeface="Ope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 – Disk device view</a:t>
                      </a:r>
                      <a:endParaRPr lang="en-US" sz="1100" b="1" i="0" u="none" strike="noStrike">
                        <a:solidFill>
                          <a:srgbClr val="555555"/>
                        </a:solidFill>
                        <a:effectLst/>
                        <a:latin typeface="Open Sans"/>
                      </a:endParaRPr>
                    </a:p>
                  </a:txBody>
                  <a:tcPr marL="9525" marR="9525" marT="9525" marB="0" anchor="b"/>
                </a:tc>
              </a:tr>
              <a:tr h="282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 – Memory view</a:t>
                      </a:r>
                      <a:endParaRPr lang="en-US" sz="1100" b="1" i="0" u="none" strike="noStrike">
                        <a:solidFill>
                          <a:srgbClr val="555555"/>
                        </a:solidFill>
                        <a:effectLst/>
                        <a:latin typeface="Ope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 –  Virtual Disk View</a:t>
                      </a:r>
                      <a:endParaRPr lang="en-US" sz="1100" b="1" i="0" u="none" strike="noStrike">
                        <a:solidFill>
                          <a:srgbClr val="555555"/>
                        </a:solidFill>
                        <a:effectLst/>
                        <a:latin typeface="Open Sans"/>
                      </a:endParaRPr>
                    </a:p>
                  </a:txBody>
                  <a:tcPr marL="9525" marR="9525" marT="9525" marB="0" anchor="b"/>
                </a:tc>
              </a:tr>
              <a:tr h="282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 – Disk adapter view</a:t>
                      </a:r>
                      <a:endParaRPr lang="en-US" sz="1100" b="1" i="0" u="none" strike="noStrike">
                        <a:solidFill>
                          <a:srgbClr val="555555"/>
                        </a:solidFill>
                        <a:effectLst/>
                        <a:latin typeface="Ope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 – Network View</a:t>
                      </a:r>
                      <a:endParaRPr lang="en-US" sz="1100" b="1" i="0" u="none" strike="noStrike">
                        <a:solidFill>
                          <a:srgbClr val="555555"/>
                        </a:solidFill>
                        <a:effectLst/>
                        <a:latin typeface="Open Sans"/>
                      </a:endParaRPr>
                    </a:p>
                  </a:txBody>
                  <a:tcPr marL="9525" marR="9525" marT="9525" marB="0" anchor="b"/>
                </a:tc>
              </a:tr>
              <a:tr h="282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 – Help screen for esxtop</a:t>
                      </a:r>
                      <a:endParaRPr lang="en-US" sz="1100" b="1" i="0" u="none" strike="noStrike">
                        <a:solidFill>
                          <a:srgbClr val="555555"/>
                        </a:solidFill>
                        <a:effectLst/>
                        <a:latin typeface="Ope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 – Power Management</a:t>
                      </a:r>
                      <a:endParaRPr lang="en-US" sz="1100" b="1" i="0" u="none" strike="noStrike">
                        <a:solidFill>
                          <a:srgbClr val="555555"/>
                        </a:solidFill>
                        <a:effectLst/>
                        <a:latin typeface="Open Sans"/>
                      </a:endParaRPr>
                    </a:p>
                  </a:txBody>
                  <a:tcPr marL="9525" marR="9525" marT="9525" marB="0" anchor="b"/>
                </a:tc>
              </a:tr>
              <a:tr h="282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 – add or remove the fields in the respective view. </a:t>
                      </a:r>
                      <a:endParaRPr lang="en-US" sz="1100" b="1" i="0" u="none" strike="noStrike" dirty="0">
                        <a:solidFill>
                          <a:srgbClr val="555555"/>
                        </a:solidFill>
                        <a:effectLst/>
                        <a:latin typeface="Ope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 – quit the </a:t>
                      </a:r>
                      <a:r>
                        <a:rPr lang="en-US" sz="1100" u="none" strike="noStrike" dirty="0" err="1">
                          <a:effectLst/>
                        </a:rPr>
                        <a:t>esxtop</a:t>
                      </a:r>
                      <a:endParaRPr lang="en-US" sz="1100" b="1" i="0" u="none" strike="noStrike" dirty="0">
                        <a:solidFill>
                          <a:srgbClr val="555555"/>
                        </a:solidFill>
                        <a:effectLst/>
                        <a:latin typeface="Open San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74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ESXTOP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33403"/>
          </a:xfrm>
        </p:spPr>
        <p:txBody>
          <a:bodyPr/>
          <a:lstStyle/>
          <a:p>
            <a:r>
              <a:rPr lang="en-US" dirty="0" smtClean="0"/>
              <a:t>ESXTOP allows you to capture data at predefined intervals and duration and the replay the captured data.</a:t>
            </a:r>
          </a:p>
          <a:p>
            <a:r>
              <a:rPr lang="en-US" dirty="0" smtClean="0"/>
              <a:t>This is good for capturing low level performance information of the environment</a:t>
            </a:r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b="1" dirty="0" err="1"/>
              <a:t>vm</a:t>
            </a:r>
            <a:r>
              <a:rPr lang="en-US" b="1" dirty="0"/>
              <a:t>-support -s –</a:t>
            </a:r>
            <a:r>
              <a:rPr lang="en-US" b="1" dirty="0" err="1"/>
              <a:t>i</a:t>
            </a:r>
            <a:r>
              <a:rPr lang="en-US" b="1" dirty="0"/>
              <a:t> 5 -d 10 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18" y="3909649"/>
            <a:ext cx="4896533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8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ESXTOP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replay the captured performance data</a:t>
            </a:r>
          </a:p>
          <a:p>
            <a:pPr lvl="1"/>
            <a:r>
              <a:rPr lang="en-US" b="1" dirty="0" err="1" smtClean="0"/>
              <a:t>Untar</a:t>
            </a:r>
            <a:r>
              <a:rPr lang="en-US" b="1" dirty="0" smtClean="0"/>
              <a:t> the file: tar </a:t>
            </a:r>
            <a:r>
              <a:rPr lang="en-US" b="1" dirty="0"/>
              <a:t>-</a:t>
            </a:r>
            <a:r>
              <a:rPr lang="en-US" b="1" dirty="0" err="1"/>
              <a:t>xzf</a:t>
            </a:r>
            <a:r>
              <a:rPr lang="en-US" b="1" dirty="0"/>
              <a:t> </a:t>
            </a:r>
            <a:r>
              <a:rPr lang="en-US" b="1" dirty="0" smtClean="0"/>
              <a:t>esx-2015-12-08–13.51.29993.tgz</a:t>
            </a:r>
          </a:p>
          <a:p>
            <a:pPr lvl="1"/>
            <a:r>
              <a:rPr lang="en-US" b="1" dirty="0" smtClean="0"/>
              <a:t>Run “</a:t>
            </a:r>
            <a:r>
              <a:rPr lang="en-US" b="1" dirty="0" err="1" smtClean="0"/>
              <a:t>esxtop</a:t>
            </a:r>
            <a:r>
              <a:rPr lang="en-US" b="1" dirty="0"/>
              <a:t> -r </a:t>
            </a:r>
            <a:r>
              <a:rPr lang="en-US" b="1" dirty="0" smtClean="0"/>
              <a:t>vm-support-</a:t>
            </a:r>
            <a:r>
              <a:rPr lang="en-US" b="1" dirty="0"/>
              <a:t>esx-2015-12-08–13.51.29993</a:t>
            </a:r>
            <a:r>
              <a:rPr lang="en-US" b="1" dirty="0" smtClean="0"/>
              <a:t>” on the extracted file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88295"/>
            <a:ext cx="8365922" cy="26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7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VMKFSTOOLS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11231"/>
            <a:ext cx="8596668" cy="3880773"/>
          </a:xfrm>
        </p:spPr>
        <p:txBody>
          <a:bodyPr/>
          <a:lstStyle/>
          <a:p>
            <a:endParaRPr lang="en-US" dirty="0" smtClean="0"/>
          </a:p>
          <a:p>
            <a:r>
              <a:rPr lang="en-US" b="1" dirty="0" err="1"/>
              <a:t>vmkfstools</a:t>
            </a:r>
            <a:r>
              <a:rPr lang="en-US" dirty="0"/>
              <a:t> is a vSphere cli tool for managing VMFS volumes. It </a:t>
            </a:r>
            <a:r>
              <a:rPr lang="en-US" dirty="0" smtClean="0"/>
              <a:t>allows </a:t>
            </a:r>
            <a:r>
              <a:rPr lang="en-US" dirty="0"/>
              <a:t>you to perform operations against both the file system and the virtual disk files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778" y="2975081"/>
            <a:ext cx="3384223" cy="3412723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45747"/>
              </p:ext>
            </p:extLst>
          </p:nvPr>
        </p:nvGraphicFramePr>
        <p:xfrm>
          <a:off x="677333" y="3017884"/>
          <a:ext cx="5120152" cy="33404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87035"/>
                <a:gridCol w="533117"/>
              </a:tblGrid>
              <a:tr h="69495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 err="1">
                          <a:effectLst/>
                        </a:rPr>
                        <a:t>vmkfstools</a:t>
                      </a:r>
                      <a:r>
                        <a:rPr lang="en-US" sz="1200" u="none" strike="noStrike" dirty="0">
                          <a:effectLst/>
                        </a:rPr>
                        <a:t> &lt;</a:t>
                      </a:r>
                      <a:r>
                        <a:rPr lang="en-US" sz="1200" u="none" strike="noStrike" dirty="0" err="1">
                          <a:effectLst/>
                        </a:rPr>
                        <a:t>conn_options</a:t>
                      </a:r>
                      <a:r>
                        <a:rPr lang="en-US" sz="1200" u="none" strike="noStrike" dirty="0">
                          <a:effectLst/>
                        </a:rPr>
                        <a:t>&gt; -C vmfs3 -b 1m -S Test naa.600601604d521c002732ff0dc122dd11:3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Create a datastore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2345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vmkfstools &lt;conn_options&gt; -s '[storage1] rh6.2.vmdk'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Shrink a VMDK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2345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test2.vmdk test2clone.vmdk -d thin</a:t>
                      </a:r>
                      <a:endParaRPr lang="en-US" sz="1200" b="0" i="0" u="none" strike="noStrike" dirty="0">
                        <a:solidFill>
                          <a:srgbClr val="1111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Clone a VMDK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5248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 err="1">
                          <a:effectLst/>
                        </a:rPr>
                        <a:t>vmkfstools</a:t>
                      </a:r>
                      <a:r>
                        <a:rPr lang="en-US" sz="1200" u="none" strike="noStrike" dirty="0">
                          <a:effectLst/>
                        </a:rPr>
                        <a:t> –</a:t>
                      </a:r>
                      <a:r>
                        <a:rPr lang="en-US" sz="1200" u="none" strike="noStrike" dirty="0" err="1">
                          <a:effectLst/>
                        </a:rPr>
                        <a:t>activehosts</a:t>
                      </a:r>
                      <a:r>
                        <a:rPr lang="en-US" sz="1200" u="none" strike="noStrike" dirty="0">
                          <a:effectLst/>
                        </a:rPr>
                        <a:t> /</a:t>
                      </a:r>
                      <a:r>
                        <a:rPr lang="en-US" sz="1200" u="none" strike="noStrike" dirty="0" err="1">
                          <a:effectLst/>
                        </a:rPr>
                        <a:t>vmfs</a:t>
                      </a:r>
                      <a:r>
                        <a:rPr lang="en-US" sz="1200" u="none" strike="noStrike" dirty="0">
                          <a:effectLst/>
                        </a:rPr>
                        <a:t>/volumes/VNX-20</a:t>
                      </a:r>
                      <a:endParaRPr lang="en-US" sz="1200" b="0" i="0" u="none" strike="noStrike" dirty="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Show hosts that actively using a volume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02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VOMA</a:t>
            </a:r>
          </a:p>
          <a:p>
            <a:pPr lvl="1"/>
            <a:r>
              <a:rPr lang="en-US" dirty="0"/>
              <a:t>Use VMware </a:t>
            </a:r>
            <a:r>
              <a:rPr lang="en-US" dirty="0" err="1"/>
              <a:t>Ondisk</a:t>
            </a:r>
            <a:r>
              <a:rPr lang="en-US" dirty="0"/>
              <a:t> Metadata </a:t>
            </a:r>
            <a:r>
              <a:rPr lang="en-US" dirty="0" err="1"/>
              <a:t>Analyser</a:t>
            </a:r>
            <a:r>
              <a:rPr lang="en-US" dirty="0"/>
              <a:t> (VOMA) when you experience problems with your VMFS datastore and need to check metadata consistency of VMFS or logical volume backing the VMFS volume.</a:t>
            </a:r>
          </a:p>
          <a:p>
            <a:pPr lvl="1"/>
            <a:r>
              <a:rPr lang="en-US" dirty="0"/>
              <a:t>VOMA is used in cases where a VMFS datastore becomes corrupted, inaccessible or entries in the vmkernel log indicating a metadata errors..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5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2552</TotalTime>
  <Words>690</Words>
  <Application>Microsoft Office PowerPoint</Application>
  <PresentationFormat>Widescreen</PresentationFormat>
  <Paragraphs>88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Georgia</vt:lpstr>
      <vt:lpstr>Open Sans</vt:lpstr>
      <vt:lpstr>Trebuchet MS</vt:lpstr>
      <vt:lpstr>Wingdings 3</vt:lpstr>
      <vt:lpstr>Facet</vt:lpstr>
      <vt:lpstr>VSphere without the GUI</vt:lpstr>
      <vt:lpstr>Introduction</vt:lpstr>
      <vt:lpstr>ESXCLI</vt:lpstr>
      <vt:lpstr>VIM-CMD</vt:lpstr>
      <vt:lpstr>ESXTOP</vt:lpstr>
      <vt:lpstr>ESXTOP cont…</vt:lpstr>
      <vt:lpstr>ESXTOP cont…</vt:lpstr>
      <vt:lpstr>VMKFSTOOLS</vt:lpstr>
      <vt:lpstr>Miscellaneous Tools</vt:lpstr>
      <vt:lpstr>Miscellaneous Tools con… </vt:lpstr>
      <vt:lpstr>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VSphere without the GUI</dc:title>
  <dc:creator>Smart E</dc:creator>
  <cp:lastModifiedBy>SMART</cp:lastModifiedBy>
  <cp:revision>34</cp:revision>
  <dcterms:created xsi:type="dcterms:W3CDTF">2015-11-19T21:36:23Z</dcterms:created>
  <dcterms:modified xsi:type="dcterms:W3CDTF">2015-12-09T21:12:10Z</dcterms:modified>
</cp:coreProperties>
</file>