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16"/>
  </p:notesMasterIdLst>
  <p:sldIdLst>
    <p:sldId id="256" r:id="rId2"/>
    <p:sldId id="259" r:id="rId3"/>
    <p:sldId id="260" r:id="rId4"/>
    <p:sldId id="257" r:id="rId5"/>
    <p:sldId id="258" r:id="rId6"/>
    <p:sldId id="262" r:id="rId7"/>
    <p:sldId id="261" r:id="rId8"/>
    <p:sldId id="263" r:id="rId9"/>
    <p:sldId id="265" r:id="rId10"/>
    <p:sldId id="268" r:id="rId11"/>
    <p:sldId id="267" r:id="rId12"/>
    <p:sldId id="269" r:id="rId13"/>
    <p:sldId id="266"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rt E" initials="SE" lastIdx="1" clrIdx="0">
    <p:extLst>
      <p:ext uri="{19B8F6BF-5375-455C-9EA6-DF929625EA0E}">
        <p15:presenceInfo xmlns:p15="http://schemas.microsoft.com/office/powerpoint/2012/main" userId="c0bece00528b8c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61" autoAdjust="0"/>
  </p:normalViewPr>
  <p:slideViewPr>
    <p:cSldViewPr snapToGrid="0">
      <p:cViewPr varScale="1">
        <p:scale>
          <a:sx n="84" d="100"/>
          <a:sy n="84" d="100"/>
        </p:scale>
        <p:origin x="35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04F66-8821-4C3D-8D6B-D48846374509}" type="datetimeFigureOut">
              <a:rPr lang="en-US" smtClean="0"/>
              <a:t>11/19/2015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88E41-7FCF-43E2-96EE-97DF9019737C}" type="slidenum">
              <a:rPr lang="en-US" smtClean="0"/>
              <a:t>‹#›</a:t>
            </a:fld>
            <a:endParaRPr lang="en-US"/>
          </a:p>
        </p:txBody>
      </p:sp>
    </p:spTree>
    <p:extLst>
      <p:ext uri="{BB962C8B-B14F-4D97-AF65-F5344CB8AC3E}">
        <p14:creationId xmlns:p14="http://schemas.microsoft.com/office/powerpoint/2010/main" val="1584727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 will be talking about PowerCLI and how you can use it to automate some of your </a:t>
            </a:r>
            <a:r>
              <a:rPr lang="en-US" baseline="0" dirty="0" err="1" smtClean="0"/>
              <a:t>vpshere</a:t>
            </a:r>
            <a:r>
              <a:rPr lang="en-US" baseline="0" dirty="0" smtClean="0"/>
              <a:t> management tasks and create custom reports to aide you in your work. </a:t>
            </a:r>
          </a:p>
          <a:p>
            <a:r>
              <a:rPr lang="en-US" baseline="0" dirty="0" smtClean="0"/>
              <a:t>--- Find out who current uses </a:t>
            </a:r>
            <a:r>
              <a:rPr lang="en-US" baseline="0" dirty="0" err="1" smtClean="0"/>
              <a:t>powershell</a:t>
            </a:r>
            <a:r>
              <a:rPr lang="en-US" baseline="0" dirty="0" smtClean="0"/>
              <a:t> in any form</a:t>
            </a:r>
          </a:p>
        </p:txBody>
      </p:sp>
      <p:sp>
        <p:nvSpPr>
          <p:cNvPr id="4" name="Slide Number Placeholder 3"/>
          <p:cNvSpPr>
            <a:spLocks noGrp="1"/>
          </p:cNvSpPr>
          <p:nvPr>
            <p:ph type="sldNum" sz="quarter" idx="10"/>
          </p:nvPr>
        </p:nvSpPr>
        <p:spPr/>
        <p:txBody>
          <a:bodyPr/>
          <a:lstStyle/>
          <a:p>
            <a:fld id="{54988E41-7FCF-43E2-96EE-97DF9019737C}" type="slidenum">
              <a:rPr lang="en-US" smtClean="0"/>
              <a:t>1</a:t>
            </a:fld>
            <a:endParaRPr lang="en-US"/>
          </a:p>
        </p:txBody>
      </p:sp>
    </p:spTree>
    <p:extLst>
      <p:ext uri="{BB962C8B-B14F-4D97-AF65-F5344CB8AC3E}">
        <p14:creationId xmlns:p14="http://schemas.microsoft.com/office/powerpoint/2010/main" val="3089440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10</a:t>
            </a:fld>
            <a:endParaRPr lang="en-US"/>
          </a:p>
        </p:txBody>
      </p:sp>
    </p:spTree>
    <p:extLst>
      <p:ext uri="{BB962C8B-B14F-4D97-AF65-F5344CB8AC3E}">
        <p14:creationId xmlns:p14="http://schemas.microsoft.com/office/powerpoint/2010/main" val="4000638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VMWare</a:t>
            </a:r>
            <a:r>
              <a:rPr lang="en-US" baseline="0" dirty="0" smtClean="0"/>
              <a:t> tools is required for this function. Without </a:t>
            </a:r>
            <a:r>
              <a:rPr lang="en-US" baseline="0" dirty="0" err="1" smtClean="0"/>
              <a:t>vmware</a:t>
            </a:r>
            <a:r>
              <a:rPr lang="en-US" baseline="0" dirty="0" smtClean="0"/>
              <a:t> tools </a:t>
            </a:r>
            <a:r>
              <a:rPr lang="en-US" baseline="0" dirty="0" err="1" smtClean="0"/>
              <a:t>vcenter</a:t>
            </a:r>
            <a:r>
              <a:rPr lang="en-US" baseline="0" dirty="0" smtClean="0"/>
              <a:t> or the host has not way of communicating with the VM</a:t>
            </a:r>
          </a:p>
          <a:p>
            <a:pPr marL="171450" indent="-171450">
              <a:buFont typeface="Arial" panose="020B0604020202020204" pitchFamily="34" charset="0"/>
              <a:buChar char="•"/>
            </a:pPr>
            <a:r>
              <a:rPr lang="en-US" baseline="0" dirty="0" smtClean="0"/>
              <a:t>This can be a useful tool as in the sample script.</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dirty="0" smtClean="0"/>
              <a:t>1 Invoke-</a:t>
            </a:r>
            <a:r>
              <a:rPr lang="en-US" dirty="0" err="1" smtClean="0"/>
              <a:t>VMScript</a:t>
            </a:r>
            <a:r>
              <a:rPr lang="en-US" dirty="0" smtClean="0"/>
              <a:t> detects the </a:t>
            </a:r>
            <a:r>
              <a:rPr lang="en-US" dirty="0" err="1" smtClean="0"/>
              <a:t>GuestInfo</a:t>
            </a:r>
            <a:r>
              <a:rPr lang="en-US" dirty="0" smtClean="0"/>
              <a:t> data object for the specified virtual machine.</a:t>
            </a:r>
          </a:p>
          <a:p>
            <a:pPr marL="0" indent="0">
              <a:buFont typeface="Arial" panose="020B0604020202020204" pitchFamily="34" charset="0"/>
              <a:buNone/>
            </a:pPr>
            <a:r>
              <a:rPr lang="en-US" dirty="0" smtClean="0"/>
              <a:t>2 From the </a:t>
            </a:r>
            <a:r>
              <a:rPr lang="en-US" dirty="0" err="1" smtClean="0"/>
              <a:t>GuestInfo</a:t>
            </a:r>
            <a:r>
              <a:rPr lang="en-US" dirty="0" smtClean="0"/>
              <a:t> data object, Invoke-</a:t>
            </a:r>
            <a:r>
              <a:rPr lang="en-US" dirty="0" err="1" smtClean="0"/>
              <a:t>VMScript</a:t>
            </a:r>
            <a:r>
              <a:rPr lang="en-US" dirty="0" smtClean="0"/>
              <a:t> verifies the running status and version of VMware</a:t>
            </a:r>
          </a:p>
          <a:p>
            <a:pPr marL="0" indent="0">
              <a:buFont typeface="Arial" panose="020B0604020202020204" pitchFamily="34" charset="0"/>
              <a:buNone/>
            </a:pPr>
            <a:r>
              <a:rPr lang="en-US" dirty="0" smtClean="0"/>
              <a:t>  Tools on the specified virtual machine. The cmdlet also determines the guest operating system of the</a:t>
            </a:r>
          </a:p>
          <a:p>
            <a:pPr marL="0" indent="0">
              <a:buFont typeface="Arial" panose="020B0604020202020204" pitchFamily="34" charset="0"/>
              <a:buNone/>
            </a:pPr>
            <a:r>
              <a:rPr lang="en-US" dirty="0" smtClean="0"/>
              <a:t>  virtual machine.</a:t>
            </a:r>
          </a:p>
          <a:p>
            <a:pPr marL="0" indent="0">
              <a:buFont typeface="Arial" panose="020B0604020202020204" pitchFamily="34" charset="0"/>
              <a:buNone/>
            </a:pPr>
            <a:r>
              <a:rPr lang="en-US" dirty="0" smtClean="0"/>
              <a:t>3 If you have not passed a value to the </a:t>
            </a:r>
            <a:r>
              <a:rPr lang="en-US" dirty="0" err="1" smtClean="0"/>
              <a:t>ScriptType</a:t>
            </a:r>
            <a:r>
              <a:rPr lang="en-US" dirty="0" smtClean="0"/>
              <a:t> parameter, Invoke-</a:t>
            </a:r>
            <a:r>
              <a:rPr lang="en-US" dirty="0" err="1" smtClean="0"/>
              <a:t>VMScript</a:t>
            </a:r>
            <a:r>
              <a:rPr lang="en-US" dirty="0" smtClean="0"/>
              <a:t> detects the type of your</a:t>
            </a:r>
          </a:p>
          <a:p>
            <a:pPr marL="0" indent="0">
              <a:buFont typeface="Arial" panose="020B0604020202020204" pitchFamily="34" charset="0"/>
              <a:buNone/>
            </a:pPr>
            <a:r>
              <a:rPr lang="en-US" dirty="0" smtClean="0"/>
              <a:t>  script automatically.</a:t>
            </a:r>
          </a:p>
          <a:p>
            <a:pPr marL="0" indent="0">
              <a:buFont typeface="Arial" panose="020B0604020202020204" pitchFamily="34" charset="0"/>
              <a:buNone/>
            </a:pPr>
            <a:r>
              <a:rPr lang="en-US" dirty="0" smtClean="0"/>
              <a:t>     When the guest operating system is Windows, Invoke-</a:t>
            </a:r>
            <a:r>
              <a:rPr lang="en-US" dirty="0" err="1" smtClean="0"/>
              <a:t>VMScript</a:t>
            </a:r>
            <a:r>
              <a:rPr lang="en-US" dirty="0" smtClean="0"/>
              <a:t> runs your script as a PowerShell script.</a:t>
            </a:r>
          </a:p>
          <a:p>
            <a:pPr marL="0" indent="0">
              <a:buFont typeface="Arial" panose="020B0604020202020204" pitchFamily="34" charset="0"/>
              <a:buNone/>
            </a:pPr>
            <a:r>
              <a:rPr lang="en-US" dirty="0" smtClean="0"/>
              <a:t>     When the guest operating system is Linux, Invoke-</a:t>
            </a:r>
            <a:r>
              <a:rPr lang="en-US" dirty="0" err="1" smtClean="0"/>
              <a:t>VMScript</a:t>
            </a:r>
            <a:r>
              <a:rPr lang="en-US" dirty="0" smtClean="0"/>
              <a:t> runs your script as a BASH script.</a:t>
            </a:r>
          </a:p>
          <a:p>
            <a:pPr marL="0" indent="0">
              <a:buFont typeface="Arial" panose="020B0604020202020204" pitchFamily="34" charset="0"/>
              <a:buNone/>
            </a:pPr>
            <a:r>
              <a:rPr lang="en-US" dirty="0" smtClean="0"/>
              <a:t>4 Based on the version of your VMware virtualization software, Invoke-</a:t>
            </a:r>
            <a:r>
              <a:rPr lang="en-US" dirty="0" err="1" smtClean="0"/>
              <a:t>VMScript</a:t>
            </a:r>
            <a:r>
              <a:rPr lang="en-US" dirty="0" smtClean="0"/>
              <a:t> selects a service to run</a:t>
            </a:r>
          </a:p>
          <a:p>
            <a:pPr marL="0" indent="0">
              <a:buFont typeface="Arial" panose="020B0604020202020204" pitchFamily="34" charset="0"/>
              <a:buNone/>
            </a:pPr>
            <a:r>
              <a:rPr lang="en-US" dirty="0" smtClean="0"/>
              <a:t>  your script with.</a:t>
            </a:r>
          </a:p>
          <a:p>
            <a:pPr marL="0" indent="0">
              <a:buFont typeface="Arial" panose="020B0604020202020204" pitchFamily="34" charset="0"/>
              <a:buNone/>
            </a:pPr>
            <a:r>
              <a:rPr lang="en-US" dirty="0" smtClean="0"/>
              <a:t>   For </a:t>
            </a:r>
            <a:r>
              <a:rPr lang="en-US" dirty="0" err="1" smtClean="0"/>
              <a:t>vCenter</a:t>
            </a:r>
            <a:r>
              <a:rPr lang="en-US" dirty="0" smtClean="0"/>
              <a:t> Server 5.0 and later or ESX/</a:t>
            </a:r>
            <a:r>
              <a:rPr lang="en-US" dirty="0" err="1" smtClean="0"/>
              <a:t>ESXi</a:t>
            </a:r>
            <a:r>
              <a:rPr lang="en-US" dirty="0" smtClean="0"/>
              <a:t> 5.0 and later, Invoke-</a:t>
            </a:r>
            <a:r>
              <a:rPr lang="en-US" dirty="0" err="1" smtClean="0"/>
              <a:t>VMScript</a:t>
            </a:r>
            <a:r>
              <a:rPr lang="en-US" dirty="0" smtClean="0"/>
              <a:t> runs your script</a:t>
            </a:r>
          </a:p>
          <a:p>
            <a:pPr marL="0" indent="0">
              <a:buFont typeface="Arial" panose="020B0604020202020204" pitchFamily="34" charset="0"/>
              <a:buNone/>
            </a:pPr>
            <a:r>
              <a:rPr lang="en-US" dirty="0" smtClean="0"/>
              <a:t>    through the VIM service.</a:t>
            </a:r>
          </a:p>
          <a:p>
            <a:pPr marL="0" indent="0">
              <a:buFont typeface="Arial" panose="020B0604020202020204" pitchFamily="34" charset="0"/>
              <a:buNone/>
            </a:pPr>
            <a:r>
              <a:rPr lang="en-US" dirty="0" smtClean="0"/>
              <a:t>   For earlier </a:t>
            </a:r>
            <a:r>
              <a:rPr lang="en-US" dirty="0" err="1" smtClean="0"/>
              <a:t>vCenter</a:t>
            </a:r>
            <a:r>
              <a:rPr lang="en-US" dirty="0" smtClean="0"/>
              <a:t> Server and ESX/</a:t>
            </a:r>
            <a:r>
              <a:rPr lang="en-US" dirty="0" err="1" smtClean="0"/>
              <a:t>ESXi</a:t>
            </a:r>
            <a:r>
              <a:rPr lang="en-US" dirty="0" smtClean="0"/>
              <a:t> versions, Invoke-</a:t>
            </a:r>
            <a:r>
              <a:rPr lang="en-US" dirty="0" err="1" smtClean="0"/>
              <a:t>VMScript</a:t>
            </a:r>
            <a:r>
              <a:rPr lang="en-US" dirty="0" smtClean="0"/>
              <a:t> runs your script through the</a:t>
            </a:r>
          </a:p>
          <a:p>
            <a:pPr marL="0" indent="0">
              <a:buFont typeface="Arial" panose="020B0604020202020204" pitchFamily="34" charset="0"/>
              <a:buNone/>
            </a:pPr>
            <a:r>
              <a:rPr lang="en-US" dirty="0" smtClean="0"/>
              <a:t>  VIX component. The VIX component is included with PowerCLI.</a:t>
            </a:r>
          </a:p>
          <a:p>
            <a:pPr marL="0" indent="0">
              <a:buFont typeface="Arial" panose="020B0604020202020204" pitchFamily="34" charset="0"/>
              <a:buNone/>
            </a:pPr>
            <a:r>
              <a:rPr lang="en-US" dirty="0" smtClean="0"/>
              <a:t>5 Invoke-</a:t>
            </a:r>
            <a:r>
              <a:rPr lang="en-US" dirty="0" err="1" smtClean="0"/>
              <a:t>VMScript</a:t>
            </a:r>
            <a:r>
              <a:rPr lang="en-US" dirty="0" smtClean="0"/>
              <a:t> waits for VMware Tools to confirm that the virtual machine is powered on.</a:t>
            </a:r>
          </a:p>
          <a:p>
            <a:pPr marL="0" indent="0">
              <a:buFont typeface="Arial" panose="020B0604020202020204" pitchFamily="34" charset="0"/>
              <a:buNone/>
            </a:pPr>
            <a:r>
              <a:rPr lang="en-US" dirty="0" smtClean="0"/>
              <a:t>6 After VMware Tools confirms that the virtual machine is powered on, Invoke-</a:t>
            </a:r>
            <a:r>
              <a:rPr lang="en-US" dirty="0" err="1" smtClean="0"/>
              <a:t>VMScript</a:t>
            </a:r>
            <a:r>
              <a:rPr lang="en-US" dirty="0" smtClean="0"/>
              <a:t> authenticates</a:t>
            </a:r>
          </a:p>
          <a:p>
            <a:pPr marL="0" indent="0">
              <a:buFont typeface="Arial" panose="020B0604020202020204" pitchFamily="34" charset="0"/>
              <a:buNone/>
            </a:pPr>
            <a:r>
              <a:rPr lang="en-US" dirty="0" smtClean="0"/>
              <a:t>  with the guest operating system. The cmdlet uses the authentication credentials you provided when you</a:t>
            </a:r>
          </a:p>
          <a:p>
            <a:pPr marL="0" indent="0">
              <a:buFont typeface="Arial" panose="020B0604020202020204" pitchFamily="34" charset="0"/>
              <a:buNone/>
            </a:pPr>
            <a:r>
              <a:rPr lang="en-US" dirty="0" smtClean="0"/>
              <a:t>  called Invoke-</a:t>
            </a:r>
            <a:r>
              <a:rPr lang="en-US" dirty="0" err="1" smtClean="0"/>
              <a:t>VMScript</a:t>
            </a:r>
            <a:r>
              <a:rPr lang="en-US" dirty="0" smtClean="0"/>
              <a:t>.</a:t>
            </a:r>
          </a:p>
          <a:p>
            <a:pPr marL="0" indent="0">
              <a:buFont typeface="Arial" panose="020B0604020202020204" pitchFamily="34" charset="0"/>
              <a:buNone/>
            </a:pPr>
            <a:r>
              <a:rPr lang="en-US" dirty="0" smtClean="0"/>
              <a:t>  NOTE   The VIX component does not support SSPI for guest credentials.</a:t>
            </a:r>
          </a:p>
          <a:p>
            <a:pPr marL="0" indent="0">
              <a:buFont typeface="Arial" panose="020B0604020202020204" pitchFamily="34" charset="0"/>
              <a:buNone/>
            </a:pPr>
            <a:r>
              <a:rPr lang="en-US" dirty="0" smtClean="0"/>
              <a:t>  VMware, Inc. 2</a:t>
            </a:r>
          </a:p>
          <a:p>
            <a:pPr marL="0" indent="0">
              <a:buFont typeface="Arial" panose="020B0604020202020204" pitchFamily="34" charset="0"/>
              <a:buNone/>
            </a:pPr>
            <a:r>
              <a:rPr lang="en-US" dirty="0" smtClean="0"/>
              <a:t>  Running Custom Scripts in the Guest Operating System with Invoke-</a:t>
            </a:r>
            <a:r>
              <a:rPr lang="en-US" dirty="0" err="1" smtClean="0"/>
              <a:t>VMScript</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7 Invoke-</a:t>
            </a:r>
            <a:r>
              <a:rPr lang="en-US" dirty="0" err="1" smtClean="0"/>
              <a:t>VMScript</a:t>
            </a:r>
            <a:r>
              <a:rPr lang="en-US" dirty="0" smtClean="0"/>
              <a:t> creates a TEMP file in the virtual machine. The cmdlet uses the TEMP file to store the</a:t>
            </a:r>
          </a:p>
          <a:p>
            <a:pPr marL="0" indent="0">
              <a:buFont typeface="Arial" panose="020B0604020202020204" pitchFamily="34" charset="0"/>
              <a:buNone/>
            </a:pPr>
            <a:r>
              <a:rPr lang="en-US" dirty="0" smtClean="0"/>
              <a:t>  output of the script.</a:t>
            </a:r>
          </a:p>
          <a:p>
            <a:pPr marL="0" indent="0">
              <a:buFont typeface="Arial" panose="020B0604020202020204" pitchFamily="34" charset="0"/>
              <a:buNone/>
            </a:pPr>
            <a:r>
              <a:rPr lang="en-US" dirty="0" smtClean="0"/>
              <a:t>8 Based on the script type, Invoke-</a:t>
            </a:r>
            <a:r>
              <a:rPr lang="en-US" dirty="0" err="1" smtClean="0"/>
              <a:t>VMScript</a:t>
            </a:r>
            <a:r>
              <a:rPr lang="en-US" dirty="0" smtClean="0"/>
              <a:t> modifies the script and redirects the output to the TEMP file.</a:t>
            </a:r>
          </a:p>
          <a:p>
            <a:pPr marL="0" indent="0">
              <a:buFont typeface="Arial" panose="020B0604020202020204" pitchFamily="34" charset="0"/>
              <a:buNone/>
            </a:pPr>
            <a:r>
              <a:rPr lang="en-US" dirty="0" smtClean="0"/>
              <a:t>9 Based on the guest operating system, Invoke-</a:t>
            </a:r>
            <a:r>
              <a:rPr lang="en-US" dirty="0" err="1" smtClean="0"/>
              <a:t>VMScript</a:t>
            </a:r>
            <a:r>
              <a:rPr lang="en-US" dirty="0" smtClean="0"/>
              <a:t> selects a script interpreter.</a:t>
            </a:r>
          </a:p>
          <a:p>
            <a:pPr marL="0" indent="0">
              <a:buFont typeface="Arial" panose="020B0604020202020204" pitchFamily="34" charset="0"/>
              <a:buNone/>
            </a:pPr>
            <a:r>
              <a:rPr lang="en-US" dirty="0" smtClean="0"/>
              <a:t>    When the guest operating system is Windows, the script interpreter is cmd.exe.</a:t>
            </a:r>
          </a:p>
          <a:p>
            <a:pPr marL="0" indent="0">
              <a:buFont typeface="Arial" panose="020B0604020202020204" pitchFamily="34" charset="0"/>
              <a:buNone/>
            </a:pPr>
            <a:r>
              <a:rPr lang="en-US" dirty="0" smtClean="0"/>
              <a:t>    When the guest operating system is Linux, the script interpreter is /bin/bash.</a:t>
            </a:r>
          </a:p>
          <a:p>
            <a:pPr marL="0" indent="0">
              <a:buFont typeface="Arial" panose="020B0604020202020204" pitchFamily="34" charset="0"/>
              <a:buNone/>
            </a:pPr>
            <a:r>
              <a:rPr lang="en-US" dirty="0" smtClean="0"/>
              <a:t>10 Invoke-</a:t>
            </a:r>
            <a:r>
              <a:rPr lang="en-US" dirty="0" err="1" smtClean="0"/>
              <a:t>VMScript</a:t>
            </a:r>
            <a:r>
              <a:rPr lang="en-US" dirty="0" smtClean="0"/>
              <a:t> runs the script interpreter as a separate process in the guest operating system and</a:t>
            </a:r>
          </a:p>
          <a:p>
            <a:pPr marL="0" indent="0">
              <a:buFont typeface="Arial" panose="020B0604020202020204" pitchFamily="34" charset="0"/>
              <a:buNone/>
            </a:pPr>
            <a:r>
              <a:rPr lang="en-US" dirty="0" smtClean="0"/>
              <a:t>   passes the modified script to the process.</a:t>
            </a:r>
          </a:p>
          <a:p>
            <a:pPr marL="0" indent="0">
              <a:buFont typeface="Arial" panose="020B0604020202020204" pitchFamily="34" charset="0"/>
              <a:buNone/>
            </a:pPr>
            <a:r>
              <a:rPr lang="en-US" dirty="0" smtClean="0"/>
              <a:t>11 When the process completes, Invoke-</a:t>
            </a:r>
            <a:r>
              <a:rPr lang="en-US" dirty="0" err="1" smtClean="0"/>
              <a:t>VMScript</a:t>
            </a:r>
            <a:r>
              <a:rPr lang="en-US" dirty="0" smtClean="0"/>
              <a:t> copies the TEMP file from the virtual machine to the</a:t>
            </a:r>
          </a:p>
          <a:p>
            <a:pPr marL="0" indent="0">
              <a:buFont typeface="Arial" panose="020B0604020202020204" pitchFamily="34" charset="0"/>
              <a:buNone/>
            </a:pPr>
            <a:r>
              <a:rPr lang="en-US" dirty="0" smtClean="0"/>
              <a:t>   default temporary folder on the Windows system where vSphere PowerCLI is running.</a:t>
            </a:r>
          </a:p>
          <a:p>
            <a:pPr marL="0" indent="0">
              <a:buFont typeface="Arial" panose="020B0604020202020204" pitchFamily="34" charset="0"/>
              <a:buNone/>
            </a:pPr>
            <a:r>
              <a:rPr lang="en-US" dirty="0" smtClean="0"/>
              <a:t>12 Invoke-</a:t>
            </a:r>
            <a:r>
              <a:rPr lang="en-US" dirty="0" err="1" smtClean="0"/>
              <a:t>VMScript</a:t>
            </a:r>
            <a:r>
              <a:rPr lang="en-US" dirty="0" smtClean="0"/>
              <a:t> reads the contents of the local copy of the TEMP file and stores them in a variable.</a:t>
            </a:r>
          </a:p>
          <a:p>
            <a:pPr marL="0" indent="0">
              <a:buFont typeface="Arial" panose="020B0604020202020204" pitchFamily="34" charset="0"/>
              <a:buNone/>
            </a:pPr>
            <a:r>
              <a:rPr lang="en-US" dirty="0" smtClean="0"/>
              <a:t>13 Invoke-</a:t>
            </a:r>
            <a:r>
              <a:rPr lang="en-US" dirty="0" err="1" smtClean="0"/>
              <a:t>VMScript</a:t>
            </a:r>
            <a:r>
              <a:rPr lang="en-US" dirty="0" smtClean="0"/>
              <a:t> deletes the copies of the TEMP file from the local and the virtual machine.</a:t>
            </a:r>
          </a:p>
          <a:p>
            <a:pPr marL="0" indent="0">
              <a:buFont typeface="Arial" panose="020B0604020202020204" pitchFamily="34" charset="0"/>
              <a:buNone/>
            </a:pPr>
            <a:r>
              <a:rPr lang="en-US" dirty="0" smtClean="0"/>
              <a:t>14 Invoke-</a:t>
            </a:r>
            <a:r>
              <a:rPr lang="en-US" dirty="0" err="1" smtClean="0"/>
              <a:t>VMScript</a:t>
            </a:r>
            <a:r>
              <a:rPr lang="en-US" smtClean="0"/>
              <a:t> returns the output of the script.</a:t>
            </a:r>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11</a:t>
            </a:fld>
            <a:endParaRPr lang="en-US"/>
          </a:p>
        </p:txBody>
      </p:sp>
    </p:spTree>
    <p:extLst>
      <p:ext uri="{BB962C8B-B14F-4D97-AF65-F5344CB8AC3E}">
        <p14:creationId xmlns:p14="http://schemas.microsoft.com/office/powerpoint/2010/main" val="365240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12</a:t>
            </a:fld>
            <a:endParaRPr lang="en-US"/>
          </a:p>
        </p:txBody>
      </p:sp>
    </p:spTree>
    <p:extLst>
      <p:ext uri="{BB962C8B-B14F-4D97-AF65-F5344CB8AC3E}">
        <p14:creationId xmlns:p14="http://schemas.microsoft.com/office/powerpoint/2010/main" val="485562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Use get-member to expose the methods</a:t>
            </a:r>
            <a:r>
              <a:rPr lang="en-US" baseline="0" dirty="0" smtClean="0"/>
              <a:t> and properties</a:t>
            </a:r>
          </a:p>
          <a:p>
            <a:pPr marL="171450" indent="-171450">
              <a:buFont typeface="Arial" panose="020B0604020202020204" pitchFamily="34" charset="0"/>
              <a:buChar char="•"/>
            </a:pPr>
            <a:r>
              <a:rPr lang="en-US" baseline="0" dirty="0" smtClean="0"/>
              <a:t>Step through the output</a:t>
            </a:r>
            <a:r>
              <a:rPr lang="en-US" baseline="0" dirty="0" smtClean="0"/>
              <a:t>.</a:t>
            </a:r>
          </a:p>
          <a:p>
            <a:pPr marL="171450" indent="-171450">
              <a:buFont typeface="Arial" panose="020B0604020202020204" pitchFamily="34" charset="0"/>
              <a:buChar char="•"/>
            </a:pPr>
            <a:r>
              <a:rPr lang="en-US" baseline="0" dirty="0" smtClean="0"/>
              <a:t>Work through script sample</a:t>
            </a:r>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13</a:t>
            </a:fld>
            <a:endParaRPr lang="en-US"/>
          </a:p>
        </p:txBody>
      </p:sp>
    </p:spTree>
    <p:extLst>
      <p:ext uri="{BB962C8B-B14F-4D97-AF65-F5344CB8AC3E}">
        <p14:creationId xmlns:p14="http://schemas.microsoft.com/office/powerpoint/2010/main" val="1671140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Find out who</a:t>
            </a:r>
            <a:r>
              <a:rPr lang="en-US" baseline="0" dirty="0" smtClean="0"/>
              <a:t> has worked with PowerShell</a:t>
            </a:r>
          </a:p>
          <a:p>
            <a:pPr marL="171450" indent="-171450">
              <a:buFont typeface="Arial" panose="020B0604020202020204" pitchFamily="34" charset="0"/>
              <a:buChar char="•"/>
            </a:pPr>
            <a:r>
              <a:rPr lang="en-US" baseline="0" dirty="0" smtClean="0"/>
              <a:t>Go into brief history of PowerShell – PowerShell is like the bash scripting in Linux, it is versatile, it is dangerous and with power comes great responsibility.</a:t>
            </a:r>
          </a:p>
          <a:p>
            <a:pPr marL="628650" lvl="1" indent="-171450">
              <a:buFont typeface="Arial" panose="020B0604020202020204" pitchFamily="34" charset="0"/>
              <a:buChar char="•"/>
            </a:pPr>
            <a:r>
              <a:rPr lang="en-US" baseline="0" dirty="0" smtClean="0"/>
              <a:t>With PowerShell you could cause chaos, because a one line command can bring everything crash down</a:t>
            </a:r>
          </a:p>
          <a:p>
            <a:pPr marL="171450" lvl="0" indent="-171450">
              <a:buFont typeface="Arial" panose="020B0604020202020204" pitchFamily="34" charset="0"/>
              <a:buChar char="•"/>
            </a:pPr>
            <a:r>
              <a:rPr lang="en-US" baseline="0" dirty="0" smtClean="0"/>
              <a:t>PowerShell is based on the .NET framework and in the new 5.0 release more of the .NET feature of the framework is not available in PowerShell: Classes, object oriented scripting.</a:t>
            </a:r>
          </a:p>
          <a:p>
            <a:pPr marL="171450" lvl="0" indent="-171450">
              <a:buFont typeface="Arial" panose="020B0604020202020204" pitchFamily="34" charset="0"/>
              <a:buChar char="•"/>
            </a:pPr>
            <a:r>
              <a:rPr lang="en-US" baseline="0" dirty="0" smtClean="0"/>
              <a:t>PowerShell uses VERBs to describe is commands</a:t>
            </a:r>
          </a:p>
          <a:p>
            <a:pPr marL="171450" lvl="0" indent="-171450">
              <a:buFont typeface="Arial" panose="020B0604020202020204" pitchFamily="34" charset="0"/>
              <a:buChar char="•"/>
            </a:pPr>
            <a:r>
              <a:rPr lang="en-US" baseline="0" dirty="0" smtClean="0"/>
              <a:t>PowerShell is a utility tool and most vendors are now interfacing with it to give administrators an expanded tool set.</a:t>
            </a:r>
          </a:p>
          <a:p>
            <a:pPr marL="628650" lvl="1" indent="-171450">
              <a:buFont typeface="Arial" panose="020B0604020202020204" pitchFamily="34" charset="0"/>
              <a:buChar char="•"/>
            </a:pPr>
            <a:r>
              <a:rPr lang="en-US" baseline="0" dirty="0" smtClean="0"/>
              <a:t>Example: All of Microsoft’s products, VMware, cisco UCS</a:t>
            </a:r>
          </a:p>
          <a:p>
            <a:pPr marL="628650" lvl="1" indent="-171450">
              <a:buFont typeface="Arial" panose="020B0604020202020204" pitchFamily="34" charset="0"/>
              <a:buChar char="•"/>
            </a:pPr>
            <a:r>
              <a:rPr lang="en-US" baseline="0" dirty="0" smtClean="0"/>
              <a:t>UCS for example you can automate all of the functions of the GUI using the Powertools power shell module.</a:t>
            </a:r>
          </a:p>
          <a:p>
            <a:pPr marL="628650" lvl="1"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2</a:t>
            </a:fld>
            <a:endParaRPr lang="en-US"/>
          </a:p>
        </p:txBody>
      </p:sp>
    </p:spTree>
    <p:extLst>
      <p:ext uri="{BB962C8B-B14F-4D97-AF65-F5344CB8AC3E}">
        <p14:creationId xmlns:p14="http://schemas.microsoft.com/office/powerpoint/2010/main" val="425083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PowerShell</a:t>
            </a:r>
            <a:r>
              <a:rPr lang="en-US" baseline="0" dirty="0" smtClean="0"/>
              <a:t> is a powerful tool that can be used to automate a lot of your daily work. </a:t>
            </a:r>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3</a:t>
            </a:fld>
            <a:endParaRPr lang="en-US"/>
          </a:p>
        </p:txBody>
      </p:sp>
    </p:spTree>
    <p:extLst>
      <p:ext uri="{BB962C8B-B14F-4D97-AF65-F5344CB8AC3E}">
        <p14:creationId xmlns:p14="http://schemas.microsoft.com/office/powerpoint/2010/main" val="29443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a:t>
            </a:r>
            <a:r>
              <a:rPr lang="en-US" baseline="0" dirty="0" smtClean="0"/>
              <a:t> previous version of PowerCLI it was distributed as a PowerShell snap-in, but in the 6.0 release in was moved to a module base </a:t>
            </a:r>
          </a:p>
          <a:p>
            <a:pPr marL="171450" indent="-171450">
              <a:buFont typeface="Arial" panose="020B0604020202020204" pitchFamily="34" charset="0"/>
              <a:buChar char="•"/>
            </a:pPr>
            <a:r>
              <a:rPr lang="en-US" baseline="0" dirty="0" smtClean="0"/>
              <a:t>PowerCLI can be used for simple one liners and also can be used for a complex automation script</a:t>
            </a:r>
          </a:p>
          <a:p>
            <a:pPr marL="171450" indent="-171450">
              <a:buFont typeface="Arial" panose="020B0604020202020204" pitchFamily="34" charset="0"/>
              <a:buChar char="•"/>
            </a:pPr>
            <a:r>
              <a:rPr lang="en-US" baseline="0" dirty="0" smtClean="0"/>
              <a:t>I have written a 3k line automaton script.</a:t>
            </a:r>
          </a:p>
          <a:p>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4</a:t>
            </a:fld>
            <a:endParaRPr lang="en-US"/>
          </a:p>
        </p:txBody>
      </p:sp>
    </p:spTree>
    <p:extLst>
      <p:ext uri="{BB962C8B-B14F-4D97-AF65-F5344CB8AC3E}">
        <p14:creationId xmlns:p14="http://schemas.microsoft.com/office/powerpoint/2010/main" val="344070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5</a:t>
            </a:fld>
            <a:endParaRPr lang="en-US"/>
          </a:p>
        </p:txBody>
      </p:sp>
    </p:spTree>
    <p:extLst>
      <p:ext uri="{BB962C8B-B14F-4D97-AF65-F5344CB8AC3E}">
        <p14:creationId xmlns:p14="http://schemas.microsoft.com/office/powerpoint/2010/main" val="262037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When you connect to </a:t>
            </a:r>
            <a:r>
              <a:rPr lang="en-US" baseline="0" dirty="0" err="1" smtClean="0"/>
              <a:t>vcenter</a:t>
            </a:r>
            <a:r>
              <a:rPr lang="en-US" baseline="0" dirty="0" smtClean="0"/>
              <a:t> you can manage all of the resources and hosts attached to the </a:t>
            </a:r>
            <a:r>
              <a:rPr lang="en-US" baseline="0" dirty="0" err="1" smtClean="0"/>
              <a:t>vCenter</a:t>
            </a:r>
            <a:r>
              <a:rPr lang="en-US" baseline="0" dirty="0" smtClean="0"/>
              <a:t>.</a:t>
            </a:r>
          </a:p>
          <a:p>
            <a:pPr marL="171450" indent="-171450">
              <a:buFont typeface="Arial" panose="020B0604020202020204" pitchFamily="34" charset="0"/>
              <a:buChar char="•"/>
            </a:pPr>
            <a:r>
              <a:rPr lang="en-US" baseline="0" dirty="0" smtClean="0"/>
              <a:t>When connected directly to a host you can only manage resources of that host.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6</a:t>
            </a:fld>
            <a:endParaRPr lang="en-US"/>
          </a:p>
        </p:txBody>
      </p:sp>
    </p:spTree>
    <p:extLst>
      <p:ext uri="{BB962C8B-B14F-4D97-AF65-F5344CB8AC3E}">
        <p14:creationId xmlns:p14="http://schemas.microsoft.com/office/powerpoint/2010/main" val="250487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7</a:t>
            </a:fld>
            <a:endParaRPr lang="en-US"/>
          </a:p>
        </p:txBody>
      </p:sp>
    </p:spTree>
    <p:extLst>
      <p:ext uri="{BB962C8B-B14F-4D97-AF65-F5344CB8AC3E}">
        <p14:creationId xmlns:p14="http://schemas.microsoft.com/office/powerpoint/2010/main" val="1870158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a simple script</a:t>
            </a:r>
            <a:r>
              <a:rPr lang="en-US" baseline="0" dirty="0" smtClean="0"/>
              <a:t> that I use to query </a:t>
            </a:r>
            <a:r>
              <a:rPr lang="en-US" baseline="0" dirty="0" err="1" smtClean="0"/>
              <a:t>vcenter</a:t>
            </a:r>
            <a:r>
              <a:rPr lang="en-US" baseline="0" dirty="0" smtClean="0"/>
              <a:t> for information regarding VMs</a:t>
            </a:r>
          </a:p>
          <a:p>
            <a:pPr marL="171450" indent="-171450">
              <a:buFont typeface="Arial" panose="020B0604020202020204" pitchFamily="34" charset="0"/>
              <a:buChar char="•"/>
            </a:pPr>
            <a:r>
              <a:rPr lang="en-US" baseline="0" dirty="0" smtClean="0"/>
              <a:t>Imagine you have 100 VMS which you need to find similar information for, it would take a whole day to manually go in click through to find the information, but with the script you don’t have to do much</a:t>
            </a:r>
          </a:p>
          <a:p>
            <a:pPr marL="171450" indent="-171450">
              <a:buFont typeface="Arial" panose="020B0604020202020204" pitchFamily="34" charset="0"/>
              <a:buChar char="•"/>
            </a:pPr>
            <a:r>
              <a:rPr lang="en-US" baseline="0" dirty="0" smtClean="0"/>
              <a:t>Optionally this can be exported to a CSV file</a:t>
            </a:r>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8</a:t>
            </a:fld>
            <a:endParaRPr lang="en-US"/>
          </a:p>
        </p:txBody>
      </p:sp>
    </p:spTree>
    <p:extLst>
      <p:ext uri="{BB962C8B-B14F-4D97-AF65-F5344CB8AC3E}">
        <p14:creationId xmlns:p14="http://schemas.microsoft.com/office/powerpoint/2010/main" val="82246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sample</a:t>
            </a:r>
            <a:r>
              <a:rPr lang="en-US" baseline="0" dirty="0" smtClean="0"/>
              <a:t> script takes a list of VMs and determines there IP addresses</a:t>
            </a:r>
          </a:p>
          <a:p>
            <a:r>
              <a:rPr lang="en-US" baseline="0" dirty="0" smtClean="0"/>
              <a:t>*Requires </a:t>
            </a:r>
            <a:r>
              <a:rPr lang="en-US" baseline="0" dirty="0" err="1" smtClean="0"/>
              <a:t>Vmware</a:t>
            </a:r>
            <a:r>
              <a:rPr lang="en-US" baseline="0" dirty="0" smtClean="0"/>
              <a:t> tools to be installed </a:t>
            </a:r>
            <a:endParaRPr lang="en-US" dirty="0"/>
          </a:p>
        </p:txBody>
      </p:sp>
      <p:sp>
        <p:nvSpPr>
          <p:cNvPr id="4" name="Slide Number Placeholder 3"/>
          <p:cNvSpPr>
            <a:spLocks noGrp="1"/>
          </p:cNvSpPr>
          <p:nvPr>
            <p:ph type="sldNum" sz="quarter" idx="10"/>
          </p:nvPr>
        </p:nvSpPr>
        <p:spPr/>
        <p:txBody>
          <a:bodyPr/>
          <a:lstStyle/>
          <a:p>
            <a:fld id="{54988E41-7FCF-43E2-96EE-97DF9019737C}" type="slidenum">
              <a:rPr lang="en-US" smtClean="0"/>
              <a:t>9</a:t>
            </a:fld>
            <a:endParaRPr lang="en-US"/>
          </a:p>
        </p:txBody>
      </p:sp>
    </p:spTree>
    <p:extLst>
      <p:ext uri="{BB962C8B-B14F-4D97-AF65-F5344CB8AC3E}">
        <p14:creationId xmlns:p14="http://schemas.microsoft.com/office/powerpoint/2010/main" val="154493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14A778-7DF8-405F-A2D3-E692DDC1ADF8}"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13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C43B4-9E28-450E-91A2-6F5D771DEA1D}"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3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B5156-DDB5-4EC2-AE84-F39D9C8AEB4C}"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099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FA009-55F8-416A-A2B1-648FB360BFBC}"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61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42A1FA-84F4-4087-808C-DB830789A54C}"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0414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3A1D5-6C5F-4AE5-A9C8-CB729654632A}"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7839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0E580-266E-4571-ABC5-3C1E85E16E83}"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6837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D5504-BEAC-4233-9BC8-F7D4DA41E012}"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1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58AC6A-F94E-4F30-A87C-3089EBCE91A5}"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16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BC8D1-0158-4B12-85B2-A29956D39DBF}"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smtClean="0"/>
              <a:t>Smart Emereonye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28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7349F6-CB2D-47B9-A227-0C181F3BDFCF}" type="datetime1">
              <a:rPr lang="en-US" smtClean="0"/>
              <a:t>11/19/2015</a:t>
            </a:fld>
            <a:endParaRPr lang="en-US" dirty="0"/>
          </a:p>
        </p:txBody>
      </p:sp>
      <p:sp>
        <p:nvSpPr>
          <p:cNvPr id="6" name="Footer Placeholder 5"/>
          <p:cNvSpPr>
            <a:spLocks noGrp="1"/>
          </p:cNvSpPr>
          <p:nvPr>
            <p:ph type="ftr" sz="quarter" idx="11"/>
          </p:nvPr>
        </p:nvSpPr>
        <p:spPr/>
        <p:txBody>
          <a:bodyPr/>
          <a:lstStyle/>
          <a:p>
            <a:r>
              <a:rPr lang="en-US" smtClean="0"/>
              <a:t>Smart Emereonye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9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AA1B4E-8AD2-4D7B-BEE8-F63195404DF0}" type="datetime1">
              <a:rPr lang="en-US" smtClean="0"/>
              <a:t>11/19/2015</a:t>
            </a:fld>
            <a:endParaRPr lang="en-US" dirty="0"/>
          </a:p>
        </p:txBody>
      </p:sp>
      <p:sp>
        <p:nvSpPr>
          <p:cNvPr id="8" name="Footer Placeholder 7"/>
          <p:cNvSpPr>
            <a:spLocks noGrp="1"/>
          </p:cNvSpPr>
          <p:nvPr>
            <p:ph type="ftr" sz="quarter" idx="11"/>
          </p:nvPr>
        </p:nvSpPr>
        <p:spPr/>
        <p:txBody>
          <a:bodyPr/>
          <a:lstStyle/>
          <a:p>
            <a:r>
              <a:rPr lang="en-US" smtClean="0"/>
              <a:t>Smart Emereonye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19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D6C1C9-2F39-4158-BE1A-C9235E62BD19}" type="datetime1">
              <a:rPr lang="en-US" smtClean="0"/>
              <a:t>11/19/2015</a:t>
            </a:fld>
            <a:endParaRPr lang="en-US" dirty="0"/>
          </a:p>
        </p:txBody>
      </p:sp>
      <p:sp>
        <p:nvSpPr>
          <p:cNvPr id="4" name="Footer Placeholder 3"/>
          <p:cNvSpPr>
            <a:spLocks noGrp="1"/>
          </p:cNvSpPr>
          <p:nvPr>
            <p:ph type="ftr" sz="quarter" idx="11"/>
          </p:nvPr>
        </p:nvSpPr>
        <p:spPr/>
        <p:txBody>
          <a:bodyPr/>
          <a:lstStyle/>
          <a:p>
            <a:r>
              <a:rPr lang="en-US" smtClean="0"/>
              <a:t>Smart Emereonye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91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02B6A-0EDB-4129-9C66-F7EE93967287}" type="datetime1">
              <a:rPr lang="en-US" smtClean="0"/>
              <a:t>11/19/2015</a:t>
            </a:fld>
            <a:endParaRPr lang="en-US" dirty="0"/>
          </a:p>
        </p:txBody>
      </p:sp>
      <p:sp>
        <p:nvSpPr>
          <p:cNvPr id="3" name="Footer Placeholder 2"/>
          <p:cNvSpPr>
            <a:spLocks noGrp="1"/>
          </p:cNvSpPr>
          <p:nvPr>
            <p:ph type="ftr" sz="quarter" idx="11"/>
          </p:nvPr>
        </p:nvSpPr>
        <p:spPr/>
        <p:txBody>
          <a:bodyPr/>
          <a:lstStyle/>
          <a:p>
            <a:r>
              <a:rPr lang="en-US" smtClean="0"/>
              <a:t>Smart Emereonye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010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11232-A14B-420E-A0FD-299EA68B4CD0}" type="datetime1">
              <a:rPr lang="en-US" smtClean="0"/>
              <a:t>11/19/2015</a:t>
            </a:fld>
            <a:endParaRPr lang="en-US" dirty="0"/>
          </a:p>
        </p:txBody>
      </p:sp>
      <p:sp>
        <p:nvSpPr>
          <p:cNvPr id="6" name="Footer Placeholder 5"/>
          <p:cNvSpPr>
            <a:spLocks noGrp="1"/>
          </p:cNvSpPr>
          <p:nvPr>
            <p:ph type="ftr" sz="quarter" idx="11"/>
          </p:nvPr>
        </p:nvSpPr>
        <p:spPr/>
        <p:txBody>
          <a:bodyPr/>
          <a:lstStyle/>
          <a:p>
            <a:r>
              <a:rPr lang="en-US" smtClean="0"/>
              <a:t>Smart Emereonye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85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F9E31-9113-44C6-8294-302A20DBD2CC}" type="datetime1">
              <a:rPr lang="en-US" smtClean="0"/>
              <a:t>11/19/2015</a:t>
            </a:fld>
            <a:endParaRPr lang="en-US" dirty="0"/>
          </a:p>
        </p:txBody>
      </p:sp>
      <p:sp>
        <p:nvSpPr>
          <p:cNvPr id="6" name="Footer Placeholder 5"/>
          <p:cNvSpPr>
            <a:spLocks noGrp="1"/>
          </p:cNvSpPr>
          <p:nvPr>
            <p:ph type="ftr" sz="quarter" idx="11"/>
          </p:nvPr>
        </p:nvSpPr>
        <p:spPr/>
        <p:txBody>
          <a:bodyPr/>
          <a:lstStyle/>
          <a:p>
            <a:r>
              <a:rPr lang="en-US" smtClean="0"/>
              <a:t>Smart Emereonye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99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B2FFFA-DE09-4D6D-B1A6-28A4BD7D5BBC}" type="datetime1">
              <a:rPr lang="en-US" smtClean="0"/>
              <a:t>11/19/2015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Smart Emereonye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176021"/>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y.vmware.com/group/vmware/details?downloadGroup=PCLI550&amp;productId=35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784" y="1688841"/>
            <a:ext cx="9481280" cy="2105775"/>
          </a:xfrm>
        </p:spPr>
        <p:txBody>
          <a:bodyPr/>
          <a:lstStyle/>
          <a:p>
            <a:r>
              <a:rPr lang="en-US" dirty="0" smtClean="0"/>
              <a:t>Automating with PowerCLI</a:t>
            </a:r>
            <a:endParaRPr lang="en-US" dirty="0"/>
          </a:p>
        </p:txBody>
      </p:sp>
      <p:sp>
        <p:nvSpPr>
          <p:cNvPr id="4" name="Footer Placeholder 3"/>
          <p:cNvSpPr>
            <a:spLocks noGrp="1"/>
          </p:cNvSpPr>
          <p:nvPr>
            <p:ph type="ftr" sz="quarter" idx="11"/>
          </p:nvPr>
        </p:nvSpPr>
        <p:spPr/>
        <p:txBody>
          <a:bodyPr/>
          <a:lstStyle/>
          <a:p>
            <a:r>
              <a:rPr lang="en-US" dirty="0" smtClean="0"/>
              <a:t>Smart Emereonye</a:t>
            </a:r>
            <a:endParaRPr lang="en-US" dirty="0"/>
          </a:p>
        </p:txBody>
      </p:sp>
    </p:spTree>
    <p:extLst>
      <p:ext uri="{BB962C8B-B14F-4D97-AF65-F5344CB8AC3E}">
        <p14:creationId xmlns:p14="http://schemas.microsoft.com/office/powerpoint/2010/main" val="2326066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Mounting NFS Datastores</a:t>
            </a:r>
            <a:endParaRPr lang="en-US" dirty="0"/>
          </a:p>
        </p:txBody>
      </p:sp>
      <p:sp>
        <p:nvSpPr>
          <p:cNvPr id="3" name="Content Placeholder 2"/>
          <p:cNvSpPr>
            <a:spLocks noGrp="1"/>
          </p:cNvSpPr>
          <p:nvPr>
            <p:ph idx="1"/>
          </p:nvPr>
        </p:nvSpPr>
        <p:spPr>
          <a:xfrm>
            <a:off x="677334" y="2160590"/>
            <a:ext cx="8596668" cy="1460916"/>
          </a:xfrm>
        </p:spPr>
        <p:txBody>
          <a:bodyPr/>
          <a:lstStyle/>
          <a:p>
            <a:r>
              <a:rPr lang="en-US" i="1" dirty="0">
                <a:solidFill>
                  <a:srgbClr val="00B0F0"/>
                </a:solidFill>
              </a:rPr>
              <a:t>New-</a:t>
            </a:r>
            <a:r>
              <a:rPr lang="en-US" i="1" dirty="0" err="1">
                <a:solidFill>
                  <a:srgbClr val="00B0F0"/>
                </a:solidFill>
              </a:rPr>
              <a:t>Datastore</a:t>
            </a:r>
            <a:r>
              <a:rPr lang="en-US" i="1" dirty="0">
                <a:solidFill>
                  <a:srgbClr val="00B0F0"/>
                </a:solidFill>
              </a:rPr>
              <a:t> -</a:t>
            </a:r>
            <a:r>
              <a:rPr lang="en-US" i="1" dirty="0" err="1">
                <a:solidFill>
                  <a:srgbClr val="00B0F0"/>
                </a:solidFill>
              </a:rPr>
              <a:t>Nfs</a:t>
            </a:r>
            <a:r>
              <a:rPr lang="en-US" i="1" dirty="0">
                <a:solidFill>
                  <a:srgbClr val="00B0F0"/>
                </a:solidFill>
              </a:rPr>
              <a:t> -</a:t>
            </a:r>
            <a:r>
              <a:rPr lang="en-US" i="1" dirty="0" err="1">
                <a:solidFill>
                  <a:srgbClr val="00B0F0"/>
                </a:solidFill>
              </a:rPr>
              <a:t>VMHost</a:t>
            </a:r>
            <a:r>
              <a:rPr lang="en-US" i="1" dirty="0">
                <a:solidFill>
                  <a:srgbClr val="00B0F0"/>
                </a:solidFill>
              </a:rPr>
              <a:t> 10.23.112.345 -Name </a:t>
            </a:r>
            <a:r>
              <a:rPr lang="en-US" i="1" dirty="0" err="1" smtClean="0">
                <a:solidFill>
                  <a:srgbClr val="00B0F0"/>
                </a:solidFill>
              </a:rPr>
              <a:t>DatastoreName</a:t>
            </a:r>
            <a:r>
              <a:rPr lang="en-US" i="1" dirty="0" smtClean="0">
                <a:solidFill>
                  <a:srgbClr val="00B0F0"/>
                </a:solidFill>
              </a:rPr>
              <a:t> </a:t>
            </a:r>
            <a:r>
              <a:rPr lang="en-US" i="1" dirty="0">
                <a:solidFill>
                  <a:srgbClr val="00B0F0"/>
                </a:solidFill>
              </a:rPr>
              <a:t>-Path $</a:t>
            </a:r>
            <a:r>
              <a:rPr lang="en-US" i="1" dirty="0" err="1">
                <a:solidFill>
                  <a:srgbClr val="00B0F0"/>
                </a:solidFill>
              </a:rPr>
              <a:t>remotePath</a:t>
            </a:r>
            <a:r>
              <a:rPr lang="en-US" i="1" dirty="0">
                <a:solidFill>
                  <a:srgbClr val="00B0F0"/>
                </a:solidFill>
              </a:rPr>
              <a:t> -</a:t>
            </a:r>
            <a:r>
              <a:rPr lang="en-US" i="1" dirty="0" err="1">
                <a:solidFill>
                  <a:srgbClr val="00B0F0"/>
                </a:solidFill>
              </a:rPr>
              <a:t>NfsHost</a:t>
            </a:r>
            <a:r>
              <a:rPr lang="en-US" i="1" dirty="0">
                <a:solidFill>
                  <a:srgbClr val="00B0F0"/>
                </a:solidFill>
              </a:rPr>
              <a:t> $</a:t>
            </a:r>
            <a:r>
              <a:rPr lang="en-US" i="1" dirty="0" err="1">
                <a:solidFill>
                  <a:srgbClr val="00B0F0"/>
                </a:solidFill>
              </a:rPr>
              <a:t>remoteHost</a:t>
            </a:r>
            <a:endParaRPr lang="en-US" i="1" dirty="0">
              <a:solidFill>
                <a:srgbClr val="00B0F0"/>
              </a:solidFill>
            </a:endParaRPr>
          </a:p>
          <a:p>
            <a:endParaRPr lang="en-US" i="1" dirty="0">
              <a:solidFill>
                <a:srgbClr val="00B0F0"/>
              </a:solidFill>
            </a:endParaRPr>
          </a:p>
        </p:txBody>
      </p:sp>
      <p:sp>
        <p:nvSpPr>
          <p:cNvPr id="4" name="Footer Placeholder 3"/>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382841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Scripts in Guest OS</a:t>
            </a:r>
            <a:endParaRPr lang="en-US" dirty="0"/>
          </a:p>
        </p:txBody>
      </p:sp>
      <p:sp>
        <p:nvSpPr>
          <p:cNvPr id="3" name="Content Placeholder 2"/>
          <p:cNvSpPr>
            <a:spLocks noGrp="1"/>
          </p:cNvSpPr>
          <p:nvPr>
            <p:ph sz="half" idx="2"/>
          </p:nvPr>
        </p:nvSpPr>
        <p:spPr>
          <a:xfrm>
            <a:off x="5584052" y="2018330"/>
            <a:ext cx="4185623" cy="3304117"/>
          </a:xfrm>
        </p:spPr>
        <p:txBody>
          <a:bodyPr>
            <a:normAutofit fontScale="62500" lnSpcReduction="20000"/>
          </a:bodyPr>
          <a:lstStyle/>
          <a:p>
            <a:pPr marL="0" indent="0">
              <a:buNone/>
            </a:pPr>
            <a:r>
              <a:rPr lang="en-US" i="1" dirty="0">
                <a:solidFill>
                  <a:srgbClr val="00B0F0"/>
                </a:solidFill>
              </a:rPr>
              <a:t>$VMs = Get-VM | Where {$_.</a:t>
            </a:r>
            <a:r>
              <a:rPr lang="en-US" i="1" dirty="0" err="1">
                <a:solidFill>
                  <a:srgbClr val="00B0F0"/>
                </a:solidFill>
              </a:rPr>
              <a:t>PowerState</a:t>
            </a:r>
            <a:r>
              <a:rPr lang="en-US" i="1" dirty="0">
                <a:solidFill>
                  <a:srgbClr val="00B0F0"/>
                </a:solidFill>
              </a:rPr>
              <a:t> -</a:t>
            </a:r>
            <a:r>
              <a:rPr lang="en-US" i="1" dirty="0" err="1">
                <a:solidFill>
                  <a:srgbClr val="00B0F0"/>
                </a:solidFill>
              </a:rPr>
              <a:t>eq</a:t>
            </a:r>
            <a:r>
              <a:rPr lang="en-US" i="1" dirty="0">
                <a:solidFill>
                  <a:srgbClr val="00B0F0"/>
                </a:solidFill>
              </a:rPr>
              <a:t> "</a:t>
            </a:r>
            <a:r>
              <a:rPr lang="en-US" i="1" dirty="0" err="1">
                <a:solidFill>
                  <a:srgbClr val="00B0F0"/>
                </a:solidFill>
              </a:rPr>
              <a:t>PoweredOn</a:t>
            </a:r>
            <a:r>
              <a:rPr lang="en-US" i="1" dirty="0">
                <a:solidFill>
                  <a:srgbClr val="00B0F0"/>
                </a:solidFill>
              </a:rPr>
              <a:t>"}</a:t>
            </a:r>
          </a:p>
          <a:p>
            <a:pPr marL="0" indent="0">
              <a:buNone/>
            </a:pPr>
            <a:r>
              <a:rPr lang="en-US" i="1" dirty="0" err="1">
                <a:solidFill>
                  <a:srgbClr val="00B0F0"/>
                </a:solidFill>
              </a:rPr>
              <a:t>Foreach</a:t>
            </a:r>
            <a:r>
              <a:rPr lang="en-US" i="1" dirty="0">
                <a:solidFill>
                  <a:srgbClr val="00B0F0"/>
                </a:solidFill>
              </a:rPr>
              <a:t> ($VM in $VMS){</a:t>
            </a:r>
          </a:p>
          <a:p>
            <a:pPr marL="0" indent="0">
              <a:buNone/>
            </a:pPr>
            <a:r>
              <a:rPr lang="en-US" i="1" dirty="0">
                <a:solidFill>
                  <a:srgbClr val="00B0F0"/>
                </a:solidFill>
              </a:rPr>
              <a:t>      $</a:t>
            </a:r>
            <a:r>
              <a:rPr lang="en-US" i="1" dirty="0" err="1">
                <a:solidFill>
                  <a:srgbClr val="00B0F0"/>
                </a:solidFill>
              </a:rPr>
              <a:t>VCName</a:t>
            </a:r>
            <a:r>
              <a:rPr lang="en-US" i="1" dirty="0">
                <a:solidFill>
                  <a:srgbClr val="00B0F0"/>
                </a:solidFill>
              </a:rPr>
              <a:t> = $</a:t>
            </a:r>
            <a:r>
              <a:rPr lang="en-US" i="1" dirty="0" err="1">
                <a:solidFill>
                  <a:srgbClr val="00B0F0"/>
                </a:solidFill>
              </a:rPr>
              <a:t>VM.Name</a:t>
            </a:r>
            <a:endParaRPr lang="en-US" i="1" dirty="0">
              <a:solidFill>
                <a:srgbClr val="00B0F0"/>
              </a:solidFill>
            </a:endParaRPr>
          </a:p>
          <a:p>
            <a:pPr marL="0" indent="0">
              <a:buNone/>
            </a:pPr>
            <a:r>
              <a:rPr lang="en-US" i="1" dirty="0">
                <a:solidFill>
                  <a:srgbClr val="00B0F0"/>
                </a:solidFill>
              </a:rPr>
              <a:t>      $</a:t>
            </a:r>
            <a:r>
              <a:rPr lang="en-US" i="1" dirty="0" err="1">
                <a:solidFill>
                  <a:srgbClr val="00B0F0"/>
                </a:solidFill>
              </a:rPr>
              <a:t>WinName</a:t>
            </a:r>
            <a:r>
              <a:rPr lang="en-US" i="1" dirty="0">
                <a:solidFill>
                  <a:srgbClr val="00B0F0"/>
                </a:solidFill>
              </a:rPr>
              <a:t> = $</a:t>
            </a:r>
            <a:r>
              <a:rPr lang="en-US" i="1" dirty="0" err="1">
                <a:solidFill>
                  <a:srgbClr val="00B0F0"/>
                </a:solidFill>
              </a:rPr>
              <a:t>VM.Guest.Hostname</a:t>
            </a:r>
            <a:endParaRPr lang="en-US" i="1" dirty="0">
              <a:solidFill>
                <a:srgbClr val="00B0F0"/>
              </a:solidFill>
            </a:endParaRPr>
          </a:p>
          <a:p>
            <a:pPr marL="0" indent="0">
              <a:buNone/>
            </a:pPr>
            <a:r>
              <a:rPr lang="en-US" i="1" dirty="0">
                <a:solidFill>
                  <a:srgbClr val="00B0F0"/>
                </a:solidFill>
              </a:rPr>
              <a:t>      If ($</a:t>
            </a:r>
            <a:r>
              <a:rPr lang="en-US" i="1" dirty="0" err="1">
                <a:solidFill>
                  <a:srgbClr val="00B0F0"/>
                </a:solidFill>
              </a:rPr>
              <a:t>WinName</a:t>
            </a:r>
            <a:r>
              <a:rPr lang="en-US" i="1" dirty="0">
                <a:solidFill>
                  <a:srgbClr val="00B0F0"/>
                </a:solidFill>
              </a:rPr>
              <a:t> -ne $</a:t>
            </a:r>
            <a:r>
              <a:rPr lang="en-US" i="1" dirty="0" err="1">
                <a:solidFill>
                  <a:srgbClr val="00B0F0"/>
                </a:solidFill>
              </a:rPr>
              <a:t>VCName</a:t>
            </a:r>
            <a:r>
              <a:rPr lang="en-US" i="1" dirty="0">
                <a:solidFill>
                  <a:srgbClr val="00B0F0"/>
                </a:solidFill>
              </a:rPr>
              <a:t>) {</a:t>
            </a:r>
          </a:p>
          <a:p>
            <a:pPr marL="0" indent="0">
              <a:buNone/>
            </a:pPr>
            <a:r>
              <a:rPr lang="en-US" i="1" dirty="0">
                <a:solidFill>
                  <a:srgbClr val="00B0F0"/>
                </a:solidFill>
              </a:rPr>
              <a:t>            $</a:t>
            </a:r>
            <a:r>
              <a:rPr lang="en-US" i="1" dirty="0" err="1">
                <a:solidFill>
                  <a:srgbClr val="00B0F0"/>
                </a:solidFill>
              </a:rPr>
              <a:t>renamecomputer</a:t>
            </a:r>
            <a:r>
              <a:rPr lang="en-US" i="1" dirty="0">
                <a:solidFill>
                  <a:srgbClr val="00B0F0"/>
                </a:solidFill>
              </a:rPr>
              <a:t> = "wmic path win32_computersystem where ""Name='%</a:t>
            </a:r>
            <a:r>
              <a:rPr lang="en-US" i="1" dirty="0" err="1">
                <a:solidFill>
                  <a:srgbClr val="00B0F0"/>
                </a:solidFill>
              </a:rPr>
              <a:t>computername</a:t>
            </a:r>
            <a:r>
              <a:rPr lang="en-US" i="1" dirty="0">
                <a:solidFill>
                  <a:srgbClr val="00B0F0"/>
                </a:solidFill>
              </a:rPr>
              <a:t>%'"" CALL rename name='$</a:t>
            </a:r>
            <a:r>
              <a:rPr lang="en-US" i="1" dirty="0" err="1">
                <a:solidFill>
                  <a:srgbClr val="00B0F0"/>
                </a:solidFill>
              </a:rPr>
              <a:t>VCName</a:t>
            </a:r>
            <a:r>
              <a:rPr lang="en-US" i="1" dirty="0">
                <a:solidFill>
                  <a:srgbClr val="00B0F0"/>
                </a:solidFill>
              </a:rPr>
              <a:t>'"</a:t>
            </a:r>
          </a:p>
          <a:p>
            <a:pPr marL="0" indent="0">
              <a:buNone/>
            </a:pPr>
            <a:r>
              <a:rPr lang="en-US" i="1" dirty="0">
                <a:solidFill>
                  <a:srgbClr val="00B0F0"/>
                </a:solidFill>
              </a:rPr>
              <a:t>            Invoke-</a:t>
            </a:r>
            <a:r>
              <a:rPr lang="en-US" i="1" dirty="0" err="1">
                <a:solidFill>
                  <a:srgbClr val="00B0F0"/>
                </a:solidFill>
              </a:rPr>
              <a:t>VMScript</a:t>
            </a:r>
            <a:r>
              <a:rPr lang="en-US" i="1" dirty="0">
                <a:solidFill>
                  <a:srgbClr val="00B0F0"/>
                </a:solidFill>
              </a:rPr>
              <a:t> -VM $VM -</a:t>
            </a:r>
            <a:r>
              <a:rPr lang="en-US" i="1" dirty="0" err="1">
                <a:solidFill>
                  <a:srgbClr val="00B0F0"/>
                </a:solidFill>
              </a:rPr>
              <a:t>GuestUser</a:t>
            </a:r>
            <a:r>
              <a:rPr lang="en-US" i="1" dirty="0">
                <a:solidFill>
                  <a:srgbClr val="00B0F0"/>
                </a:solidFill>
              </a:rPr>
              <a:t> "Administrator" -</a:t>
            </a:r>
            <a:r>
              <a:rPr lang="en-US" i="1" dirty="0" err="1">
                <a:solidFill>
                  <a:srgbClr val="00B0F0"/>
                </a:solidFill>
              </a:rPr>
              <a:t>GuestPassword</a:t>
            </a:r>
            <a:r>
              <a:rPr lang="en-US" i="1" dirty="0">
                <a:solidFill>
                  <a:srgbClr val="00B0F0"/>
                </a:solidFill>
              </a:rPr>
              <a:t> "</a:t>
            </a:r>
            <a:r>
              <a:rPr lang="en-US" i="1" dirty="0" err="1">
                <a:solidFill>
                  <a:srgbClr val="00B0F0"/>
                </a:solidFill>
              </a:rPr>
              <a:t>vmware</a:t>
            </a:r>
            <a:r>
              <a:rPr lang="en-US" i="1" dirty="0">
                <a:solidFill>
                  <a:srgbClr val="00B0F0"/>
                </a:solidFill>
              </a:rPr>
              <a:t>" -</a:t>
            </a:r>
            <a:r>
              <a:rPr lang="en-US" i="1" dirty="0" err="1">
                <a:solidFill>
                  <a:srgbClr val="00B0F0"/>
                </a:solidFill>
              </a:rPr>
              <a:t>ScriptType</a:t>
            </a:r>
            <a:r>
              <a:rPr lang="en-US" i="1" dirty="0">
                <a:solidFill>
                  <a:srgbClr val="00B0F0"/>
                </a:solidFill>
              </a:rPr>
              <a:t> Bat -</a:t>
            </a:r>
            <a:r>
              <a:rPr lang="en-US" i="1" dirty="0" err="1">
                <a:solidFill>
                  <a:srgbClr val="00B0F0"/>
                </a:solidFill>
              </a:rPr>
              <a:t>ScriptText</a:t>
            </a:r>
            <a:r>
              <a:rPr lang="en-US" i="1" dirty="0">
                <a:solidFill>
                  <a:srgbClr val="00B0F0"/>
                </a:solidFill>
              </a:rPr>
              <a:t> $</a:t>
            </a:r>
            <a:r>
              <a:rPr lang="en-US" i="1" dirty="0" err="1">
                <a:solidFill>
                  <a:srgbClr val="00B0F0"/>
                </a:solidFill>
              </a:rPr>
              <a:t>renamecomputer</a:t>
            </a:r>
            <a:endParaRPr lang="en-US" i="1" dirty="0">
              <a:solidFill>
                <a:srgbClr val="00B0F0"/>
              </a:solidFill>
            </a:endParaRPr>
          </a:p>
          <a:p>
            <a:pPr marL="0" indent="0">
              <a:buNone/>
            </a:pPr>
            <a:r>
              <a:rPr lang="en-US" i="1" dirty="0">
                <a:solidFill>
                  <a:srgbClr val="00B0F0"/>
                </a:solidFill>
              </a:rPr>
              <a:t>            restart-</a:t>
            </a:r>
            <a:r>
              <a:rPr lang="en-US" i="1" dirty="0" err="1">
                <a:solidFill>
                  <a:srgbClr val="00B0F0"/>
                </a:solidFill>
              </a:rPr>
              <a:t>vmguest</a:t>
            </a:r>
            <a:r>
              <a:rPr lang="en-US" i="1" dirty="0">
                <a:solidFill>
                  <a:srgbClr val="00B0F0"/>
                </a:solidFill>
              </a:rPr>
              <a:t> -VM $VM -Confirm:$false</a:t>
            </a:r>
          </a:p>
          <a:p>
            <a:pPr marL="0" indent="0">
              <a:buNone/>
            </a:pPr>
            <a:r>
              <a:rPr lang="en-US" i="1" dirty="0">
                <a:solidFill>
                  <a:srgbClr val="00B0F0"/>
                </a:solidFill>
              </a:rPr>
              <a:t>      }</a:t>
            </a:r>
          </a:p>
          <a:p>
            <a:pPr marL="0" indent="0">
              <a:buNone/>
            </a:pPr>
            <a:r>
              <a:rPr lang="en-US" i="1" dirty="0">
                <a:solidFill>
                  <a:srgbClr val="00B0F0"/>
                </a:solidFill>
              </a:rPr>
              <a:t>}</a:t>
            </a:r>
          </a:p>
        </p:txBody>
      </p:sp>
      <p:sp>
        <p:nvSpPr>
          <p:cNvPr id="4" name="Footer Placeholder 3"/>
          <p:cNvSpPr>
            <a:spLocks noGrp="1"/>
          </p:cNvSpPr>
          <p:nvPr>
            <p:ph type="ftr" sz="quarter" idx="11"/>
          </p:nvPr>
        </p:nvSpPr>
        <p:spPr/>
        <p:txBody>
          <a:bodyPr/>
          <a:lstStyle/>
          <a:p>
            <a:r>
              <a:rPr lang="en-US" dirty="0" smtClean="0"/>
              <a:t>Smart Emereonye</a:t>
            </a:r>
            <a:endParaRPr lang="en-US" dirty="0"/>
          </a:p>
        </p:txBody>
      </p:sp>
      <p:sp>
        <p:nvSpPr>
          <p:cNvPr id="5" name="Content Placeholder 2"/>
          <p:cNvSpPr txBox="1">
            <a:spLocks/>
          </p:cNvSpPr>
          <p:nvPr/>
        </p:nvSpPr>
        <p:spPr>
          <a:xfrm>
            <a:off x="922331" y="1282222"/>
            <a:ext cx="8596668" cy="14378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solidFill>
                <a:schemeClr val="tx1"/>
              </a:solidFill>
            </a:endParaRPr>
          </a:p>
        </p:txBody>
      </p:sp>
      <p:sp>
        <p:nvSpPr>
          <p:cNvPr id="8" name="Content Placeholder 2"/>
          <p:cNvSpPr txBox="1">
            <a:spLocks/>
          </p:cNvSpPr>
          <p:nvPr/>
        </p:nvSpPr>
        <p:spPr>
          <a:xfrm>
            <a:off x="148589" y="2018330"/>
            <a:ext cx="5686139" cy="14378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i="1" dirty="0" smtClean="0">
                <a:solidFill>
                  <a:schemeClr val="tx1"/>
                </a:solidFill>
              </a:rPr>
              <a:t>VMWare tools is required for this to work</a:t>
            </a:r>
          </a:p>
          <a:p>
            <a:r>
              <a:rPr lang="en-US" i="1" dirty="0" smtClean="0">
                <a:solidFill>
                  <a:schemeClr val="tx1"/>
                </a:solidFill>
              </a:rPr>
              <a:t>Guest OS username and password is required.</a:t>
            </a:r>
          </a:p>
          <a:p>
            <a:pPr marL="0" indent="0">
              <a:buFont typeface="Wingdings 3" charset="2"/>
              <a:buNone/>
            </a:pPr>
            <a:endParaRPr lang="en-US" i="1" dirty="0">
              <a:solidFill>
                <a:schemeClr val="tx1"/>
              </a:solidFill>
            </a:endParaRPr>
          </a:p>
        </p:txBody>
      </p:sp>
    </p:spTree>
    <p:extLst>
      <p:ext uri="{BB962C8B-B14F-4D97-AF65-F5344CB8AC3E}">
        <p14:creationId xmlns:p14="http://schemas.microsoft.com/office/powerpoint/2010/main" val="1513309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 Host Logs</a:t>
            </a:r>
            <a:endParaRPr lang="en-US" dirty="0"/>
          </a:p>
        </p:txBody>
      </p:sp>
      <p:sp>
        <p:nvSpPr>
          <p:cNvPr id="3" name="Content Placeholder 2"/>
          <p:cNvSpPr>
            <a:spLocks noGrp="1"/>
          </p:cNvSpPr>
          <p:nvPr>
            <p:ph sz="half" idx="1"/>
          </p:nvPr>
        </p:nvSpPr>
        <p:spPr>
          <a:xfrm>
            <a:off x="5089967" y="2114632"/>
            <a:ext cx="4184035" cy="3880772"/>
          </a:xfrm>
        </p:spPr>
        <p:txBody>
          <a:bodyPr>
            <a:normAutofit fontScale="70000" lnSpcReduction="20000"/>
          </a:bodyPr>
          <a:lstStyle/>
          <a:p>
            <a:pPr marL="0" indent="0">
              <a:buNone/>
            </a:pPr>
            <a:r>
              <a:rPr lang="en-US" i="1" dirty="0">
                <a:solidFill>
                  <a:srgbClr val="00B0F0"/>
                </a:solidFill>
              </a:rPr>
              <a:t> </a:t>
            </a:r>
            <a:r>
              <a:rPr lang="en-US" i="1" dirty="0">
                <a:solidFill>
                  <a:srgbClr val="00B0F0"/>
                </a:solidFill>
              </a:rPr>
              <a:t>$</a:t>
            </a:r>
            <a:r>
              <a:rPr lang="en-US" i="1" dirty="0" err="1">
                <a:solidFill>
                  <a:srgbClr val="00B0F0"/>
                </a:solidFill>
              </a:rPr>
              <a:t>vmhost</a:t>
            </a:r>
            <a:r>
              <a:rPr lang="en-US" i="1" dirty="0">
                <a:solidFill>
                  <a:srgbClr val="00B0F0"/>
                </a:solidFill>
              </a:rPr>
              <a:t> = Get-</a:t>
            </a:r>
            <a:r>
              <a:rPr lang="en-US" i="1" dirty="0" err="1">
                <a:solidFill>
                  <a:srgbClr val="00B0F0"/>
                </a:solidFill>
              </a:rPr>
              <a:t>VMHost</a:t>
            </a:r>
            <a:r>
              <a:rPr lang="en-US" i="1" dirty="0">
                <a:solidFill>
                  <a:srgbClr val="00B0F0"/>
                </a:solidFill>
              </a:rPr>
              <a:t> 'Host to Search'</a:t>
            </a:r>
          </a:p>
          <a:p>
            <a:pPr marL="0" indent="0">
              <a:buNone/>
            </a:pPr>
            <a:r>
              <a:rPr lang="en-US" i="1" dirty="0">
                <a:solidFill>
                  <a:srgbClr val="00B0F0"/>
                </a:solidFill>
              </a:rPr>
              <a:t>$keys = Get-</a:t>
            </a:r>
            <a:r>
              <a:rPr lang="en-US" i="1" dirty="0" err="1">
                <a:solidFill>
                  <a:srgbClr val="00B0F0"/>
                </a:solidFill>
              </a:rPr>
              <a:t>LogType</a:t>
            </a:r>
            <a:r>
              <a:rPr lang="en-US" i="1" dirty="0">
                <a:solidFill>
                  <a:srgbClr val="00B0F0"/>
                </a:solidFill>
              </a:rPr>
              <a:t> -</a:t>
            </a:r>
            <a:r>
              <a:rPr lang="en-US" i="1" dirty="0" err="1">
                <a:solidFill>
                  <a:srgbClr val="00B0F0"/>
                </a:solidFill>
              </a:rPr>
              <a:t>VMHost</a:t>
            </a:r>
            <a:r>
              <a:rPr lang="en-US" i="1" dirty="0">
                <a:solidFill>
                  <a:srgbClr val="00B0F0"/>
                </a:solidFill>
              </a:rPr>
              <a:t> $</a:t>
            </a:r>
            <a:r>
              <a:rPr lang="en-US" i="1" dirty="0" err="1">
                <a:solidFill>
                  <a:srgbClr val="00B0F0"/>
                </a:solidFill>
              </a:rPr>
              <a:t>vmhost</a:t>
            </a:r>
            <a:endParaRPr lang="en-US" i="1" dirty="0">
              <a:solidFill>
                <a:srgbClr val="00B0F0"/>
              </a:solidFill>
            </a:endParaRPr>
          </a:p>
          <a:p>
            <a:pPr marL="0" indent="0">
              <a:buNone/>
            </a:pPr>
            <a:r>
              <a:rPr lang="en-US" i="1" dirty="0">
                <a:solidFill>
                  <a:srgbClr val="00B0F0"/>
                </a:solidFill>
              </a:rPr>
              <a:t>$keys | </a:t>
            </a:r>
            <a:r>
              <a:rPr lang="en-US" i="1" dirty="0" err="1">
                <a:solidFill>
                  <a:srgbClr val="00B0F0"/>
                </a:solidFill>
              </a:rPr>
              <a:t>ft</a:t>
            </a:r>
            <a:r>
              <a:rPr lang="en-US" i="1" dirty="0">
                <a:solidFill>
                  <a:srgbClr val="00B0F0"/>
                </a:solidFill>
              </a:rPr>
              <a:t> -</a:t>
            </a:r>
            <a:r>
              <a:rPr lang="en-US" i="1" dirty="0" err="1">
                <a:solidFill>
                  <a:srgbClr val="00B0F0"/>
                </a:solidFill>
              </a:rPr>
              <a:t>AutoSize</a:t>
            </a:r>
            <a:endParaRPr lang="en-US" i="1" dirty="0">
              <a:solidFill>
                <a:srgbClr val="00B0F0"/>
              </a:solidFill>
            </a:endParaRPr>
          </a:p>
          <a:p>
            <a:pPr marL="0" indent="0">
              <a:buNone/>
            </a:pPr>
            <a:endParaRPr lang="en-US" i="1" dirty="0">
              <a:solidFill>
                <a:srgbClr val="00B0F0"/>
              </a:solidFill>
            </a:endParaRPr>
          </a:p>
          <a:p>
            <a:pPr marL="0" indent="0">
              <a:buNone/>
            </a:pPr>
            <a:r>
              <a:rPr lang="en-US" i="1" dirty="0">
                <a:solidFill>
                  <a:srgbClr val="00B0F0"/>
                </a:solidFill>
              </a:rPr>
              <a:t>#----------Search Single Host</a:t>
            </a:r>
          </a:p>
          <a:p>
            <a:pPr marL="0" indent="0">
              <a:buNone/>
            </a:pPr>
            <a:r>
              <a:rPr lang="en-US" i="1" dirty="0">
                <a:solidFill>
                  <a:srgbClr val="00B0F0"/>
                </a:solidFill>
              </a:rPr>
              <a:t>$logs = $</a:t>
            </a:r>
            <a:r>
              <a:rPr lang="en-US" i="1" dirty="0" err="1">
                <a:solidFill>
                  <a:srgbClr val="00B0F0"/>
                </a:solidFill>
              </a:rPr>
              <a:t>vmhost</a:t>
            </a:r>
            <a:r>
              <a:rPr lang="en-US" i="1" dirty="0">
                <a:solidFill>
                  <a:srgbClr val="00B0F0"/>
                </a:solidFill>
              </a:rPr>
              <a:t> | Get-Log -Key '</a:t>
            </a:r>
            <a:r>
              <a:rPr lang="en-US" i="1" dirty="0" err="1">
                <a:solidFill>
                  <a:srgbClr val="00B0F0"/>
                </a:solidFill>
              </a:rPr>
              <a:t>hostd</a:t>
            </a:r>
            <a:r>
              <a:rPr lang="en-US" i="1" dirty="0">
                <a:solidFill>
                  <a:srgbClr val="00B0F0"/>
                </a:solidFill>
              </a:rPr>
              <a:t>'</a:t>
            </a:r>
          </a:p>
          <a:p>
            <a:pPr marL="0" indent="0">
              <a:buNone/>
            </a:pPr>
            <a:r>
              <a:rPr lang="en-US" i="1" dirty="0">
                <a:solidFill>
                  <a:srgbClr val="00B0F0"/>
                </a:solidFill>
              </a:rPr>
              <a:t>$</a:t>
            </a:r>
            <a:r>
              <a:rPr lang="en-US" i="1" dirty="0" err="1">
                <a:solidFill>
                  <a:srgbClr val="00B0F0"/>
                </a:solidFill>
              </a:rPr>
              <a:t>logs.Entries</a:t>
            </a:r>
            <a:r>
              <a:rPr lang="en-US" i="1" dirty="0">
                <a:solidFill>
                  <a:srgbClr val="00B0F0"/>
                </a:solidFill>
              </a:rPr>
              <a:t> | Select-String -Pattern "</a:t>
            </a:r>
            <a:r>
              <a:rPr lang="en-US" i="1" dirty="0" err="1">
                <a:solidFill>
                  <a:srgbClr val="00B0F0"/>
                </a:solidFill>
              </a:rPr>
              <a:t>SearchPattern</a:t>
            </a:r>
            <a:r>
              <a:rPr lang="en-US" i="1" dirty="0">
                <a:solidFill>
                  <a:srgbClr val="00B0F0"/>
                </a:solidFill>
              </a:rPr>
              <a:t>"</a:t>
            </a:r>
          </a:p>
          <a:p>
            <a:pPr marL="0" indent="0">
              <a:buNone/>
            </a:pPr>
            <a:endParaRPr lang="en-US" i="1" dirty="0">
              <a:solidFill>
                <a:srgbClr val="00B0F0"/>
              </a:solidFill>
            </a:endParaRPr>
          </a:p>
          <a:p>
            <a:pPr marL="0" indent="0">
              <a:buNone/>
            </a:pPr>
            <a:r>
              <a:rPr lang="en-US" i="1" dirty="0">
                <a:solidFill>
                  <a:srgbClr val="00B0F0"/>
                </a:solidFill>
              </a:rPr>
              <a:t>#----------Searching Multiple Hosts</a:t>
            </a:r>
          </a:p>
          <a:p>
            <a:pPr marL="0" indent="0">
              <a:buNone/>
            </a:pPr>
            <a:r>
              <a:rPr lang="en-US" i="1" dirty="0">
                <a:solidFill>
                  <a:srgbClr val="00B0F0"/>
                </a:solidFill>
              </a:rPr>
              <a:t>$</a:t>
            </a:r>
            <a:r>
              <a:rPr lang="en-US" i="1" dirty="0" err="1">
                <a:solidFill>
                  <a:srgbClr val="00B0F0"/>
                </a:solidFill>
              </a:rPr>
              <a:t>vmhosts</a:t>
            </a:r>
            <a:r>
              <a:rPr lang="en-US" i="1" dirty="0">
                <a:solidFill>
                  <a:srgbClr val="00B0F0"/>
                </a:solidFill>
              </a:rPr>
              <a:t> = Get-</a:t>
            </a:r>
            <a:r>
              <a:rPr lang="en-US" i="1" dirty="0" err="1">
                <a:solidFill>
                  <a:srgbClr val="00B0F0"/>
                </a:solidFill>
              </a:rPr>
              <a:t>VMHost</a:t>
            </a:r>
            <a:r>
              <a:rPr lang="en-US" i="1" dirty="0">
                <a:solidFill>
                  <a:srgbClr val="00B0F0"/>
                </a:solidFill>
              </a:rPr>
              <a:t> -Location (Get-Datacenter *)</a:t>
            </a:r>
          </a:p>
          <a:p>
            <a:pPr marL="0" indent="0">
              <a:buNone/>
            </a:pPr>
            <a:r>
              <a:rPr lang="en-US" i="1" dirty="0">
                <a:solidFill>
                  <a:srgbClr val="00B0F0"/>
                </a:solidFill>
              </a:rPr>
              <a:t>$logs = $</a:t>
            </a:r>
            <a:r>
              <a:rPr lang="en-US" i="1" dirty="0" err="1">
                <a:solidFill>
                  <a:srgbClr val="00B0F0"/>
                </a:solidFill>
              </a:rPr>
              <a:t>vmhosts</a:t>
            </a:r>
            <a:r>
              <a:rPr lang="en-US" i="1" dirty="0">
                <a:solidFill>
                  <a:srgbClr val="00B0F0"/>
                </a:solidFill>
              </a:rPr>
              <a:t> | Get-Log -Key '</a:t>
            </a:r>
            <a:r>
              <a:rPr lang="en-US" i="1" dirty="0" err="1">
                <a:solidFill>
                  <a:srgbClr val="00B0F0"/>
                </a:solidFill>
              </a:rPr>
              <a:t>hostd</a:t>
            </a:r>
            <a:r>
              <a:rPr lang="en-US" i="1" dirty="0">
                <a:solidFill>
                  <a:srgbClr val="00B0F0"/>
                </a:solidFill>
              </a:rPr>
              <a:t>'</a:t>
            </a:r>
          </a:p>
          <a:p>
            <a:pPr marL="0" indent="0">
              <a:buNone/>
            </a:pPr>
            <a:r>
              <a:rPr lang="en-US" i="1" dirty="0">
                <a:solidFill>
                  <a:srgbClr val="00B0F0"/>
                </a:solidFill>
              </a:rPr>
              <a:t>$</a:t>
            </a:r>
            <a:r>
              <a:rPr lang="en-US" i="1" dirty="0" err="1">
                <a:solidFill>
                  <a:srgbClr val="00B0F0"/>
                </a:solidFill>
              </a:rPr>
              <a:t>logs.Entries</a:t>
            </a:r>
            <a:r>
              <a:rPr lang="en-US" i="1" dirty="0">
                <a:solidFill>
                  <a:srgbClr val="00B0F0"/>
                </a:solidFill>
              </a:rPr>
              <a:t> | Select-String -Pattern "</a:t>
            </a:r>
            <a:r>
              <a:rPr lang="en-US" i="1" dirty="0" err="1">
                <a:solidFill>
                  <a:srgbClr val="00B0F0"/>
                </a:solidFill>
              </a:rPr>
              <a:t>SearchPattern</a:t>
            </a:r>
            <a:r>
              <a:rPr lang="en-US" i="1" dirty="0">
                <a:solidFill>
                  <a:srgbClr val="00B0F0"/>
                </a:solidFill>
              </a:rPr>
              <a:t>" </a:t>
            </a:r>
          </a:p>
          <a:p>
            <a:pPr marL="0" indent="0">
              <a:buNone/>
            </a:pPr>
            <a:endParaRPr lang="en-US" i="1" dirty="0">
              <a:solidFill>
                <a:srgbClr val="00B0F0"/>
              </a:solidFill>
            </a:endParaRPr>
          </a:p>
        </p:txBody>
      </p:sp>
      <p:sp>
        <p:nvSpPr>
          <p:cNvPr id="5" name="Content Placeholder 4"/>
          <p:cNvSpPr>
            <a:spLocks noGrp="1"/>
          </p:cNvSpPr>
          <p:nvPr>
            <p:ph sz="half" idx="2"/>
          </p:nvPr>
        </p:nvSpPr>
        <p:spPr>
          <a:xfrm>
            <a:off x="791634" y="2068673"/>
            <a:ext cx="4184034" cy="3880773"/>
          </a:xfrm>
        </p:spPr>
        <p:txBody>
          <a:bodyPr>
            <a:normAutofit fontScale="70000" lnSpcReduction="20000"/>
          </a:bodyPr>
          <a:lstStyle/>
          <a:p>
            <a:r>
              <a:rPr lang="en-US" dirty="0" smtClean="0"/>
              <a:t>PowerCLI can be used to access and search through host logs.</a:t>
            </a:r>
          </a:p>
          <a:p>
            <a:r>
              <a:rPr lang="en-US" dirty="0" smtClean="0"/>
              <a:t>You are able to access the following logs using PowerCLI (hostd, vmkernel, vpxa agent log)</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3673991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PowerCLI</a:t>
            </a:r>
            <a:endParaRPr lang="en-US" dirty="0"/>
          </a:p>
        </p:txBody>
      </p:sp>
      <p:sp>
        <p:nvSpPr>
          <p:cNvPr id="3" name="Content Placeholder 2"/>
          <p:cNvSpPr>
            <a:spLocks noGrp="1"/>
          </p:cNvSpPr>
          <p:nvPr>
            <p:ph idx="1"/>
          </p:nvPr>
        </p:nvSpPr>
        <p:spPr/>
        <p:txBody>
          <a:bodyPr/>
          <a:lstStyle/>
          <a:p>
            <a:r>
              <a:rPr lang="en-US" dirty="0" smtClean="0"/>
              <a:t>Get-View</a:t>
            </a:r>
          </a:p>
          <a:p>
            <a:pPr lvl="1"/>
            <a:r>
              <a:rPr lang="en-US" dirty="0" smtClean="0"/>
              <a:t>The get view cmdlet exposes the low level APIs of VMware.</a:t>
            </a:r>
          </a:p>
          <a:p>
            <a:pPr lvl="1"/>
            <a:r>
              <a:rPr lang="en-US" dirty="0" smtClean="0"/>
              <a:t>Most of the cmdlets calls get-view and then formats the output appropriately</a:t>
            </a:r>
          </a:p>
          <a:p>
            <a:pPr lvl="1"/>
            <a:r>
              <a:rPr lang="en-US" dirty="0" smtClean="0"/>
              <a:t>Get-View is a lot faster than all the other cmdlets because it give you raw data without any formatting.</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4098362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sp>
        <p:nvSpPr>
          <p:cNvPr id="4" name="Footer Placeholder 3"/>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2671532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PowerShell?</a:t>
            </a:r>
            <a:endParaRPr lang="en-US" dirty="0"/>
          </a:p>
        </p:txBody>
      </p:sp>
      <p:sp>
        <p:nvSpPr>
          <p:cNvPr id="3" name="Content Placeholder 2"/>
          <p:cNvSpPr>
            <a:spLocks noGrp="1"/>
          </p:cNvSpPr>
          <p:nvPr>
            <p:ph idx="1"/>
          </p:nvPr>
        </p:nvSpPr>
        <p:spPr/>
        <p:txBody>
          <a:bodyPr/>
          <a:lstStyle/>
          <a:p>
            <a:r>
              <a:rPr lang="en-US" dirty="0"/>
              <a:t>Windows PowerShell is an interactive object-oriented command environment with scripting language features that utilizes small programs called cmdlets to simplify configuration, administration, and management of heterogeneous environments in both standalone and networked typologies by utilizing standards-based </a:t>
            </a:r>
            <a:r>
              <a:rPr lang="en-US" dirty="0" smtClean="0"/>
              <a:t>remoting </a:t>
            </a:r>
            <a:r>
              <a:rPr lang="en-US" dirty="0"/>
              <a:t>protocols</a:t>
            </a:r>
            <a:r>
              <a:rPr lang="en-US" dirty="0" smtClean="0"/>
              <a:t>. –Ed Wilson</a:t>
            </a:r>
          </a:p>
          <a:p>
            <a:r>
              <a:rPr lang="en-US" dirty="0" smtClean="0"/>
              <a:t>Cmdlets are based on verbs such as GET, SET, REMOVE ….</a:t>
            </a:r>
          </a:p>
          <a:p>
            <a:r>
              <a:rPr lang="en-US" dirty="0" smtClean="0"/>
              <a:t>PowerShell can be extended using the .NET framework</a:t>
            </a:r>
            <a:endParaRPr lang="en-US" dirty="0"/>
          </a:p>
        </p:txBody>
      </p:sp>
      <p:sp>
        <p:nvSpPr>
          <p:cNvPr id="4" name="Footer Placeholder 3"/>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1768148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by Example</a:t>
            </a:r>
            <a:endParaRPr lang="en-US" dirty="0"/>
          </a:p>
        </p:txBody>
      </p:sp>
      <p:pic>
        <p:nvPicPr>
          <p:cNvPr id="4" name="Content Placeholder 3"/>
          <p:cNvPicPr>
            <a:picLocks noGrp="1" noChangeAspect="1"/>
          </p:cNvPicPr>
          <p:nvPr>
            <p:ph idx="1"/>
          </p:nvPr>
        </p:nvPicPr>
        <p:blipFill>
          <a:blip r:embed="rId3"/>
          <a:stretch>
            <a:fillRect/>
          </a:stretch>
        </p:blipFill>
        <p:spPr>
          <a:xfrm>
            <a:off x="951211" y="2880109"/>
            <a:ext cx="5307029" cy="3532832"/>
          </a:xfrm>
          <a:prstGeom prst="rect">
            <a:avLst/>
          </a:prstGeom>
        </p:spPr>
      </p:pic>
      <p:sp>
        <p:nvSpPr>
          <p:cNvPr id="5" name="Rectangle 4"/>
          <p:cNvSpPr/>
          <p:nvPr/>
        </p:nvSpPr>
        <p:spPr>
          <a:xfrm>
            <a:off x="919418" y="1474506"/>
            <a:ext cx="6096000" cy="1200329"/>
          </a:xfrm>
          <a:prstGeom prst="rect">
            <a:avLst/>
          </a:prstGeom>
          <a:solidFill>
            <a:schemeClr val="accent2">
              <a:lumMod val="60000"/>
              <a:lumOff val="40000"/>
            </a:schemeClr>
          </a:solidFill>
        </p:spPr>
        <p:txBody>
          <a:bodyPr>
            <a:spAutoFit/>
          </a:bodyPr>
          <a:lstStyle/>
          <a:p>
            <a:r>
              <a:rPr lang="en-US" dirty="0"/>
              <a:t>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select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Handles</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NPM</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ID</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ProcessName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Sort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ProcessName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-Descending</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-Unique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Format-Table</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AutoSize</a:t>
            </a:r>
            <a:r>
              <a:rPr lang="en-US" dirty="0">
                <a:solidFill>
                  <a:srgbClr val="000080"/>
                </a:solidFill>
                <a:latin typeface="Lucida Console" panose="020B0609040504020204" pitchFamily="49" charset="0"/>
              </a:rPr>
              <a:t> </a:t>
            </a:r>
          </a:p>
        </p:txBody>
      </p:sp>
      <p:sp>
        <p:nvSpPr>
          <p:cNvPr id="6" name="Footer Placeholder 5"/>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842237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PowerCLI?</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lumMod val="95000"/>
                  </a:schemeClr>
                </a:solidFill>
              </a:rPr>
              <a:t>What </a:t>
            </a:r>
            <a:r>
              <a:rPr lang="en-US" dirty="0">
                <a:solidFill>
                  <a:schemeClr val="tx1">
                    <a:lumMod val="95000"/>
                  </a:schemeClr>
                </a:solidFill>
              </a:rPr>
              <a:t>is PowerCLI? “VMware vSphere PowerCLI is a command-line and scripting tool built </a:t>
            </a:r>
            <a:r>
              <a:rPr lang="en-US" dirty="0" smtClean="0">
                <a:solidFill>
                  <a:schemeClr val="tx1">
                    <a:lumMod val="95000"/>
                  </a:schemeClr>
                </a:solidFill>
              </a:rPr>
              <a:t>that leverages Microsoft’s PowerShell scripting engine, </a:t>
            </a:r>
            <a:r>
              <a:rPr lang="en-US" dirty="0">
                <a:solidFill>
                  <a:schemeClr val="tx1">
                    <a:lumMod val="95000"/>
                  </a:schemeClr>
                </a:solidFill>
              </a:rPr>
              <a:t>and provides </a:t>
            </a:r>
            <a:r>
              <a:rPr lang="en-US" dirty="0" smtClean="0">
                <a:solidFill>
                  <a:schemeClr val="tx1">
                    <a:lumMod val="95000"/>
                  </a:schemeClr>
                </a:solidFill>
              </a:rPr>
              <a:t>hundreds of </a:t>
            </a:r>
            <a:r>
              <a:rPr lang="en-US" dirty="0">
                <a:solidFill>
                  <a:schemeClr val="tx1">
                    <a:lumMod val="95000"/>
                  </a:schemeClr>
                </a:solidFill>
              </a:rPr>
              <a:t>cmdlets for managing and automating </a:t>
            </a:r>
            <a:r>
              <a:rPr lang="en-US" dirty="0" smtClean="0">
                <a:solidFill>
                  <a:schemeClr val="tx1">
                    <a:lumMod val="95000"/>
                  </a:schemeClr>
                </a:solidFill>
              </a:rPr>
              <a:t>several VMware products such as VSphere, SRM, Update manager and others</a:t>
            </a:r>
          </a:p>
          <a:p>
            <a:pPr marL="0" indent="0">
              <a:buNone/>
            </a:pPr>
            <a:endParaRPr lang="en-US" dirty="0">
              <a:solidFill>
                <a:schemeClr val="tx1">
                  <a:lumMod val="95000"/>
                </a:schemeClr>
              </a:solidFill>
            </a:endParaRPr>
          </a:p>
        </p:txBody>
      </p:sp>
      <p:pic>
        <p:nvPicPr>
          <p:cNvPr id="4" name="Picture 3"/>
          <p:cNvPicPr>
            <a:picLocks noChangeAspect="1"/>
          </p:cNvPicPr>
          <p:nvPr/>
        </p:nvPicPr>
        <p:blipFill>
          <a:blip r:embed="rId3"/>
          <a:stretch>
            <a:fillRect/>
          </a:stretch>
        </p:blipFill>
        <p:spPr>
          <a:xfrm>
            <a:off x="781606" y="3433310"/>
            <a:ext cx="5963482" cy="2305372"/>
          </a:xfrm>
          <a:prstGeom prst="rect">
            <a:avLst/>
          </a:prstGeom>
        </p:spPr>
      </p:pic>
      <p:sp>
        <p:nvSpPr>
          <p:cNvPr id="5" name="Footer Placeholder 4"/>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669926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Started with PowerCLI</a:t>
            </a:r>
            <a:br>
              <a:rPr lang="en-US" dirty="0" smtClean="0"/>
            </a:br>
            <a:endParaRPr lang="en-US" dirty="0"/>
          </a:p>
        </p:txBody>
      </p:sp>
      <p:sp>
        <p:nvSpPr>
          <p:cNvPr id="3" name="Content Placeholder 2"/>
          <p:cNvSpPr>
            <a:spLocks noGrp="1"/>
          </p:cNvSpPr>
          <p:nvPr>
            <p:ph idx="1"/>
          </p:nvPr>
        </p:nvSpPr>
        <p:spPr/>
        <p:txBody>
          <a:bodyPr/>
          <a:lstStyle/>
          <a:p>
            <a:r>
              <a:rPr lang="en-US" dirty="0" smtClean="0"/>
              <a:t>Installing PowerCLI</a:t>
            </a:r>
          </a:p>
          <a:p>
            <a:pPr lvl="1"/>
            <a:r>
              <a:rPr lang="en-US" dirty="0" smtClean="0"/>
              <a:t>PowerCLI is supported on all windows platform with .NET framework installed</a:t>
            </a:r>
          </a:p>
          <a:p>
            <a:pPr lvl="1"/>
            <a:r>
              <a:rPr lang="en-US" dirty="0">
                <a:hlinkClick r:id="rId3"/>
              </a:rPr>
              <a:t>https://</a:t>
            </a:r>
            <a:r>
              <a:rPr lang="en-US" dirty="0" smtClean="0">
                <a:hlinkClick r:id="rId3"/>
              </a:rPr>
              <a:t>my.vmware.com/group/vmware/details?downloadGroup=PCLI550&amp;productId=352</a:t>
            </a:r>
            <a:endParaRPr lang="en-US"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1187804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VCenter or VMHOST</a:t>
            </a:r>
            <a:endParaRPr lang="en-US" dirty="0"/>
          </a:p>
        </p:txBody>
      </p:sp>
      <p:sp>
        <p:nvSpPr>
          <p:cNvPr id="3" name="Content Placeholder 2"/>
          <p:cNvSpPr>
            <a:spLocks noGrp="1"/>
          </p:cNvSpPr>
          <p:nvPr>
            <p:ph idx="1"/>
          </p:nvPr>
        </p:nvSpPr>
        <p:spPr/>
        <p:txBody>
          <a:bodyPr/>
          <a:lstStyle/>
          <a:p>
            <a:r>
              <a:rPr lang="en-US" dirty="0" smtClean="0"/>
              <a:t>Before you can start using PowerShell to manage VSphere environment, your first need to either connect to the VCenter server or connect directly to the VM host </a:t>
            </a:r>
          </a:p>
          <a:p>
            <a:endParaRPr lang="en-US" dirty="0"/>
          </a:p>
          <a:p>
            <a:r>
              <a:rPr lang="en-US" dirty="0">
                <a:solidFill>
                  <a:srgbClr val="00B0F0"/>
                </a:solidFill>
              </a:rPr>
              <a:t>Connect-</a:t>
            </a:r>
            <a:r>
              <a:rPr lang="en-US" dirty="0" err="1">
                <a:solidFill>
                  <a:srgbClr val="00B0F0"/>
                </a:solidFill>
              </a:rPr>
              <a:t>VIServer</a:t>
            </a:r>
            <a:r>
              <a:rPr lang="en-US" dirty="0">
                <a:solidFill>
                  <a:srgbClr val="00B0F0"/>
                </a:solidFill>
              </a:rPr>
              <a:t> Server </a:t>
            </a:r>
            <a:r>
              <a:rPr lang="en-US" dirty="0" smtClean="0">
                <a:solidFill>
                  <a:srgbClr val="00B0F0"/>
                </a:solidFill>
              </a:rPr>
              <a:t>–Credentials –User –Password</a:t>
            </a:r>
          </a:p>
          <a:p>
            <a:pPr marL="457200" lvl="1" indent="0">
              <a:buNone/>
            </a:pPr>
            <a:r>
              <a:rPr lang="en-US" i="1" dirty="0" smtClean="0"/>
              <a:t>*IF you username and password is left blank, PowerCLI will try to use integrated windows authentication, if that fails you will be prompted for username and password</a:t>
            </a:r>
            <a:endParaRPr lang="en-US" i="1" dirty="0"/>
          </a:p>
        </p:txBody>
      </p:sp>
      <p:sp>
        <p:nvSpPr>
          <p:cNvPr id="4" name="Footer Placeholder 3"/>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803089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1918"/>
          </a:xfrm>
        </p:spPr>
        <p:txBody>
          <a:bodyPr/>
          <a:lstStyle/>
          <a:p>
            <a:r>
              <a:rPr lang="en-US" dirty="0" smtClean="0"/>
              <a:t>PowerCLI Sample CMDLETS</a:t>
            </a:r>
            <a:endParaRPr lang="en-US" dirty="0"/>
          </a:p>
        </p:txBody>
      </p:sp>
      <p:sp>
        <p:nvSpPr>
          <p:cNvPr id="3" name="Content Placeholder 2"/>
          <p:cNvSpPr>
            <a:spLocks noGrp="1"/>
          </p:cNvSpPr>
          <p:nvPr>
            <p:ph idx="1"/>
          </p:nvPr>
        </p:nvSpPr>
        <p:spPr>
          <a:xfrm>
            <a:off x="677334" y="1651518"/>
            <a:ext cx="8774576" cy="4389844"/>
          </a:xfrm>
        </p:spPr>
        <p:txBody>
          <a:bodyPr>
            <a:normAutofit fontScale="85000" lnSpcReduction="20000"/>
          </a:bodyPr>
          <a:lstStyle/>
          <a:p>
            <a:r>
              <a:rPr lang="en-US" dirty="0" smtClean="0"/>
              <a:t>Information Gathering</a:t>
            </a:r>
            <a:endParaRPr lang="en-US" dirty="0"/>
          </a:p>
          <a:p>
            <a:pPr lvl="1"/>
            <a:r>
              <a:rPr lang="en-US" dirty="0" smtClean="0">
                <a:solidFill>
                  <a:srgbClr val="00B0F0"/>
                </a:solidFill>
              </a:rPr>
              <a:t>Get-VM</a:t>
            </a:r>
          </a:p>
          <a:p>
            <a:pPr lvl="1"/>
            <a:r>
              <a:rPr lang="en-US" dirty="0" smtClean="0">
                <a:solidFill>
                  <a:srgbClr val="00B0F0"/>
                </a:solidFill>
              </a:rPr>
              <a:t>Get-</a:t>
            </a:r>
            <a:r>
              <a:rPr lang="en-US" dirty="0" err="1" smtClean="0">
                <a:solidFill>
                  <a:srgbClr val="00B0F0"/>
                </a:solidFill>
              </a:rPr>
              <a:t>VMHost</a:t>
            </a:r>
            <a:endParaRPr lang="en-US" dirty="0" smtClean="0">
              <a:solidFill>
                <a:srgbClr val="00B0F0"/>
              </a:solidFill>
            </a:endParaRPr>
          </a:p>
          <a:p>
            <a:pPr lvl="1"/>
            <a:r>
              <a:rPr lang="en-US" dirty="0" smtClean="0">
                <a:solidFill>
                  <a:srgbClr val="00B0F0"/>
                </a:solidFill>
              </a:rPr>
              <a:t>Get-Cluster</a:t>
            </a:r>
          </a:p>
          <a:p>
            <a:r>
              <a:rPr lang="en-US" dirty="0" smtClean="0"/>
              <a:t>Creating New </a:t>
            </a:r>
          </a:p>
          <a:p>
            <a:pPr lvl="1"/>
            <a:r>
              <a:rPr lang="en-US" dirty="0" smtClean="0">
                <a:solidFill>
                  <a:srgbClr val="00B0F0"/>
                </a:solidFill>
              </a:rPr>
              <a:t>New-VM</a:t>
            </a:r>
          </a:p>
          <a:p>
            <a:pPr lvl="1"/>
            <a:r>
              <a:rPr lang="en-US" dirty="0" smtClean="0">
                <a:solidFill>
                  <a:srgbClr val="00B0F0"/>
                </a:solidFill>
              </a:rPr>
              <a:t>New-Cluster</a:t>
            </a:r>
          </a:p>
          <a:p>
            <a:pPr lvl="1"/>
            <a:r>
              <a:rPr lang="en-US" dirty="0" smtClean="0">
                <a:solidFill>
                  <a:srgbClr val="00B0F0"/>
                </a:solidFill>
              </a:rPr>
              <a:t>New-Folder</a:t>
            </a:r>
          </a:p>
          <a:p>
            <a:r>
              <a:rPr lang="en-US" dirty="0" smtClean="0"/>
              <a:t>Modifying existing objects</a:t>
            </a:r>
          </a:p>
          <a:p>
            <a:pPr lvl="1"/>
            <a:r>
              <a:rPr lang="en-US" dirty="0">
                <a:solidFill>
                  <a:srgbClr val="00B0F0"/>
                </a:solidFill>
              </a:rPr>
              <a:t>Move-Datacenter</a:t>
            </a:r>
          </a:p>
          <a:p>
            <a:pPr lvl="1"/>
            <a:r>
              <a:rPr lang="en-US" dirty="0">
                <a:solidFill>
                  <a:srgbClr val="00B0F0"/>
                </a:solidFill>
              </a:rPr>
              <a:t>Move-</a:t>
            </a:r>
            <a:r>
              <a:rPr lang="en-US" dirty="0" err="1">
                <a:solidFill>
                  <a:srgbClr val="00B0F0"/>
                </a:solidFill>
              </a:rPr>
              <a:t>Datastore</a:t>
            </a:r>
            <a:endParaRPr lang="en-US" dirty="0">
              <a:solidFill>
                <a:srgbClr val="00B0F0"/>
              </a:solidFill>
            </a:endParaRPr>
          </a:p>
          <a:p>
            <a:pPr lvl="1"/>
            <a:r>
              <a:rPr lang="en-US" dirty="0">
                <a:solidFill>
                  <a:srgbClr val="00B0F0"/>
                </a:solidFill>
              </a:rPr>
              <a:t>Move-Folder</a:t>
            </a:r>
            <a:r>
              <a:rPr lang="en-US" dirty="0" smtClean="0"/>
              <a:t>	</a:t>
            </a:r>
            <a:endParaRPr lang="en-US" dirty="0"/>
          </a:p>
          <a:p>
            <a:r>
              <a:rPr lang="en-US" dirty="0" smtClean="0"/>
              <a:t>Finding all VMware implemented CMDLETS</a:t>
            </a:r>
          </a:p>
          <a:p>
            <a:pPr marL="0" indent="0">
              <a:buNone/>
            </a:pPr>
            <a:r>
              <a:rPr lang="en-US" dirty="0"/>
              <a:t>	</a:t>
            </a:r>
            <a:r>
              <a:rPr lang="en-US" dirty="0">
                <a:solidFill>
                  <a:srgbClr val="00B0F0"/>
                </a:solidFill>
              </a:rPr>
              <a:t>Get-Command | where {$_.ImplementingType -match "VMware"}</a:t>
            </a:r>
            <a:endParaRPr lang="en-US" dirty="0" smtClean="0">
              <a:solidFill>
                <a:srgbClr val="00B0F0"/>
              </a:solidFill>
            </a:endParaRPr>
          </a:p>
        </p:txBody>
      </p:sp>
      <p:sp>
        <p:nvSpPr>
          <p:cNvPr id="4" name="Footer Placeholder 3"/>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586077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Reporting with PowerCLI</a:t>
            </a:r>
            <a:endParaRPr lang="en-US" dirty="0"/>
          </a:p>
        </p:txBody>
      </p:sp>
      <p:sp>
        <p:nvSpPr>
          <p:cNvPr id="3" name="Content Placeholder 2"/>
          <p:cNvSpPr>
            <a:spLocks noGrp="1"/>
          </p:cNvSpPr>
          <p:nvPr>
            <p:ph idx="1"/>
          </p:nvPr>
        </p:nvSpPr>
        <p:spPr>
          <a:xfrm>
            <a:off x="677334" y="2160589"/>
            <a:ext cx="9103274" cy="3880773"/>
          </a:xfrm>
        </p:spPr>
        <p:txBody>
          <a:bodyPr/>
          <a:lstStyle/>
          <a:p>
            <a:r>
              <a:rPr lang="en-US" dirty="0" smtClean="0"/>
              <a:t>Get the clusters and datastores of a set of VMs</a:t>
            </a:r>
          </a:p>
          <a:p>
            <a:pPr marL="0" indent="0">
              <a:buNone/>
            </a:pPr>
            <a:r>
              <a:rPr lang="en-US" i="1" dirty="0">
                <a:solidFill>
                  <a:srgbClr val="00B0F0"/>
                </a:solidFill>
              </a:rPr>
              <a:t>$server = @("P2505V-PAYX01A","R1501V-D01R01B","R1502V-D05C01A") </a:t>
            </a:r>
          </a:p>
          <a:p>
            <a:pPr marL="0" indent="0">
              <a:buNone/>
            </a:pPr>
            <a:r>
              <a:rPr lang="en-US" i="1" dirty="0" smtClean="0">
                <a:solidFill>
                  <a:srgbClr val="00B0F0"/>
                </a:solidFill>
              </a:rPr>
              <a:t>$</a:t>
            </a:r>
            <a:r>
              <a:rPr lang="en-US" i="1" dirty="0">
                <a:solidFill>
                  <a:srgbClr val="00B0F0"/>
                </a:solidFill>
              </a:rPr>
              <a:t>result = @()</a:t>
            </a:r>
          </a:p>
          <a:p>
            <a:pPr marL="0" indent="0">
              <a:buNone/>
            </a:pPr>
            <a:r>
              <a:rPr lang="en-US" i="1" dirty="0">
                <a:solidFill>
                  <a:srgbClr val="00B0F0"/>
                </a:solidFill>
              </a:rPr>
              <a:t> </a:t>
            </a:r>
            <a:r>
              <a:rPr lang="en-US" i="1" dirty="0" err="1">
                <a:solidFill>
                  <a:srgbClr val="00B0F0"/>
                </a:solidFill>
              </a:rPr>
              <a:t>foreach</a:t>
            </a:r>
            <a:r>
              <a:rPr lang="en-US" i="1" dirty="0">
                <a:solidFill>
                  <a:srgbClr val="00B0F0"/>
                </a:solidFill>
              </a:rPr>
              <a:t> ($</a:t>
            </a:r>
            <a:r>
              <a:rPr lang="en-US" i="1" dirty="0" err="1">
                <a:solidFill>
                  <a:srgbClr val="00B0F0"/>
                </a:solidFill>
              </a:rPr>
              <a:t>vm</a:t>
            </a:r>
            <a:r>
              <a:rPr lang="en-US" i="1" dirty="0">
                <a:solidFill>
                  <a:srgbClr val="00B0F0"/>
                </a:solidFill>
              </a:rPr>
              <a:t> in $</a:t>
            </a:r>
            <a:r>
              <a:rPr lang="en-US" i="1" dirty="0" smtClean="0">
                <a:solidFill>
                  <a:srgbClr val="00B0F0"/>
                </a:solidFill>
              </a:rPr>
              <a:t>server){</a:t>
            </a:r>
            <a:endParaRPr lang="en-US" i="1" dirty="0">
              <a:solidFill>
                <a:srgbClr val="00B0F0"/>
              </a:solidFill>
            </a:endParaRPr>
          </a:p>
          <a:p>
            <a:pPr marL="0" indent="0">
              <a:buNone/>
            </a:pPr>
            <a:r>
              <a:rPr lang="en-US" i="1" dirty="0">
                <a:solidFill>
                  <a:srgbClr val="00B0F0"/>
                </a:solidFill>
              </a:rPr>
              <a:t> 	$result += Get-VM $</a:t>
            </a:r>
            <a:r>
              <a:rPr lang="en-US" i="1" dirty="0" err="1">
                <a:solidFill>
                  <a:srgbClr val="00B0F0"/>
                </a:solidFill>
              </a:rPr>
              <a:t>vm</a:t>
            </a:r>
            <a:r>
              <a:rPr lang="en-US" i="1" dirty="0">
                <a:solidFill>
                  <a:srgbClr val="00B0F0"/>
                </a:solidFill>
              </a:rPr>
              <a:t> | select Name,@{Name="Cluster"; Expression = {get-cluster -host $_.Host }}, </a:t>
            </a:r>
            <a:r>
              <a:rPr lang="en-US" i="1" dirty="0" smtClean="0">
                <a:solidFill>
                  <a:srgbClr val="00B0F0"/>
                </a:solidFill>
              </a:rPr>
              <a:t>@{</a:t>
            </a:r>
            <a:r>
              <a:rPr lang="en-US" i="1" dirty="0">
                <a:solidFill>
                  <a:srgbClr val="00B0F0"/>
                </a:solidFill>
              </a:rPr>
              <a:t>Name ="</a:t>
            </a:r>
            <a:r>
              <a:rPr lang="en-US" i="1" dirty="0" err="1">
                <a:solidFill>
                  <a:srgbClr val="00B0F0"/>
                </a:solidFill>
              </a:rPr>
              <a:t>Datastore</a:t>
            </a:r>
            <a:r>
              <a:rPr lang="en-US" i="1" dirty="0">
                <a:solidFill>
                  <a:srgbClr val="00B0F0"/>
                </a:solidFill>
              </a:rPr>
              <a:t>"; Expression ={get-</a:t>
            </a:r>
            <a:r>
              <a:rPr lang="en-US" i="1" dirty="0" err="1">
                <a:solidFill>
                  <a:srgbClr val="00B0F0"/>
                </a:solidFill>
              </a:rPr>
              <a:t>datastore</a:t>
            </a:r>
            <a:r>
              <a:rPr lang="en-US" i="1" dirty="0">
                <a:solidFill>
                  <a:srgbClr val="00B0F0"/>
                </a:solidFill>
              </a:rPr>
              <a:t> -VM $</a:t>
            </a:r>
            <a:r>
              <a:rPr lang="en-US" i="1" dirty="0" err="1">
                <a:solidFill>
                  <a:srgbClr val="00B0F0"/>
                </a:solidFill>
              </a:rPr>
              <a:t>vm</a:t>
            </a:r>
            <a:r>
              <a:rPr lang="en-US" i="1" dirty="0">
                <a:solidFill>
                  <a:srgbClr val="00B0F0"/>
                </a:solidFill>
              </a:rPr>
              <a:t> }}</a:t>
            </a:r>
          </a:p>
          <a:p>
            <a:pPr marL="0" indent="0">
              <a:buNone/>
            </a:pPr>
            <a:r>
              <a:rPr lang="en-US" i="1" dirty="0" smtClean="0">
                <a:solidFill>
                  <a:srgbClr val="00B0F0"/>
                </a:solidFill>
              </a:rPr>
              <a:t>}</a:t>
            </a:r>
          </a:p>
          <a:p>
            <a:pPr marL="0" indent="0">
              <a:buNone/>
            </a:pPr>
            <a:endParaRPr lang="en-US" i="1" dirty="0">
              <a:solidFill>
                <a:srgbClr val="00B0F0"/>
              </a:solidFill>
            </a:endParaRPr>
          </a:p>
          <a:p>
            <a:pPr marL="0" indent="0">
              <a:buNone/>
            </a:pPr>
            <a:endParaRPr lang="en-US" i="1" dirty="0">
              <a:solidFill>
                <a:srgbClr val="00B0F0"/>
              </a:solidFill>
            </a:endParaRPr>
          </a:p>
        </p:txBody>
      </p:sp>
      <p:pic>
        <p:nvPicPr>
          <p:cNvPr id="4" name="Picture 3"/>
          <p:cNvPicPr>
            <a:picLocks noChangeAspect="1"/>
          </p:cNvPicPr>
          <p:nvPr/>
        </p:nvPicPr>
        <p:blipFill>
          <a:blip r:embed="rId3"/>
          <a:stretch>
            <a:fillRect/>
          </a:stretch>
        </p:blipFill>
        <p:spPr>
          <a:xfrm>
            <a:off x="677334" y="4482540"/>
            <a:ext cx="7659749" cy="1281651"/>
          </a:xfrm>
          <a:prstGeom prst="rect">
            <a:avLst/>
          </a:prstGeom>
        </p:spPr>
      </p:pic>
      <p:sp>
        <p:nvSpPr>
          <p:cNvPr id="5" name="Footer Placeholder 4"/>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623949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37439"/>
            <a:ext cx="8596668" cy="3880773"/>
          </a:xfrm>
        </p:spPr>
        <p:txBody>
          <a:bodyPr/>
          <a:lstStyle/>
          <a:p>
            <a:r>
              <a:rPr lang="en-US" dirty="0" smtClean="0"/>
              <a:t>Find IP addresses of a specific VMs</a:t>
            </a:r>
          </a:p>
          <a:p>
            <a:pPr marL="0" indent="0">
              <a:buNone/>
            </a:pPr>
            <a:r>
              <a:rPr lang="en-US" i="1" dirty="0">
                <a:solidFill>
                  <a:srgbClr val="00B0F0"/>
                </a:solidFill>
              </a:rPr>
              <a:t>$server | </a:t>
            </a:r>
            <a:r>
              <a:rPr lang="en-US" i="1" dirty="0" err="1">
                <a:solidFill>
                  <a:srgbClr val="00B0F0"/>
                </a:solidFill>
              </a:rPr>
              <a:t>foreach</a:t>
            </a:r>
            <a:r>
              <a:rPr lang="en-US" i="1" dirty="0">
                <a:solidFill>
                  <a:srgbClr val="00B0F0"/>
                </a:solidFill>
              </a:rPr>
              <a:t> { Get-View -</a:t>
            </a:r>
            <a:r>
              <a:rPr lang="en-US" i="1" dirty="0" err="1">
                <a:solidFill>
                  <a:srgbClr val="00B0F0"/>
                </a:solidFill>
              </a:rPr>
              <a:t>ViewType</a:t>
            </a:r>
            <a:r>
              <a:rPr lang="en-US" i="1" dirty="0">
                <a:solidFill>
                  <a:srgbClr val="00B0F0"/>
                </a:solidFill>
              </a:rPr>
              <a:t> </a:t>
            </a:r>
            <a:r>
              <a:rPr lang="en-US" i="1" dirty="0" err="1">
                <a:solidFill>
                  <a:srgbClr val="00B0F0"/>
                </a:solidFill>
              </a:rPr>
              <a:t>virtualmachine</a:t>
            </a:r>
            <a:r>
              <a:rPr lang="en-US" i="1" dirty="0">
                <a:solidFill>
                  <a:srgbClr val="00B0F0"/>
                </a:solidFill>
              </a:rPr>
              <a:t> -filter @{"name" = "$_"} | </a:t>
            </a:r>
            <a:r>
              <a:rPr lang="en-US" i="1" dirty="0" smtClean="0">
                <a:solidFill>
                  <a:srgbClr val="00B0F0"/>
                </a:solidFill>
              </a:rPr>
              <a:t>select </a:t>
            </a:r>
            <a:r>
              <a:rPr lang="en-US" i="1" dirty="0">
                <a:solidFill>
                  <a:srgbClr val="00B0F0"/>
                </a:solidFill>
              </a:rPr>
              <a:t>name,@{Name = "VM IP"; expression = {$_.</a:t>
            </a:r>
            <a:r>
              <a:rPr lang="en-US" i="1" dirty="0" err="1">
                <a:solidFill>
                  <a:srgbClr val="00B0F0"/>
                </a:solidFill>
              </a:rPr>
              <a:t>guest.ipaddress</a:t>
            </a:r>
            <a:r>
              <a:rPr lang="en-US" i="1" dirty="0">
                <a:solidFill>
                  <a:srgbClr val="00B0F0"/>
                </a:solidFill>
              </a:rPr>
              <a:t>}} | FT </a:t>
            </a:r>
            <a:r>
              <a:rPr lang="en-US" i="1" dirty="0" smtClean="0">
                <a:solidFill>
                  <a:srgbClr val="00B0F0"/>
                </a:solidFill>
              </a:rPr>
              <a:t>–</a:t>
            </a:r>
            <a:r>
              <a:rPr lang="en-US" i="1" dirty="0" err="1" smtClean="0">
                <a:solidFill>
                  <a:srgbClr val="00B0F0"/>
                </a:solidFill>
              </a:rPr>
              <a:t>AutoSize</a:t>
            </a:r>
            <a:endParaRPr lang="en-US" i="1" dirty="0" smtClean="0">
              <a:solidFill>
                <a:srgbClr val="00B0F0"/>
              </a:solidFill>
            </a:endParaRPr>
          </a:p>
          <a:p>
            <a:pPr marL="0" indent="0">
              <a:buNone/>
            </a:pPr>
            <a:endParaRPr lang="en-US" i="1" dirty="0">
              <a:solidFill>
                <a:srgbClr val="00B0F0"/>
              </a:solidFill>
            </a:endParaRPr>
          </a:p>
          <a:p>
            <a:pPr marL="0" indent="0">
              <a:buNone/>
            </a:pPr>
            <a:endParaRPr lang="en-US" i="1" dirty="0">
              <a:solidFill>
                <a:srgbClr val="00B0F0"/>
              </a:solidFill>
            </a:endParaRPr>
          </a:p>
        </p:txBody>
      </p:sp>
      <p:sp>
        <p:nvSpPr>
          <p:cNvPr id="4" name="Title 1"/>
          <p:cNvSpPr>
            <a:spLocks noGrp="1"/>
          </p:cNvSpPr>
          <p:nvPr>
            <p:ph type="title"/>
          </p:nvPr>
        </p:nvSpPr>
        <p:spPr/>
        <p:txBody>
          <a:bodyPr/>
          <a:lstStyle/>
          <a:p>
            <a:r>
              <a:rPr lang="en-US" dirty="0" smtClean="0"/>
              <a:t>Custom Reporting with PowerCLI …</a:t>
            </a:r>
            <a:r>
              <a:rPr lang="en-US" sz="1400" dirty="0" smtClean="0"/>
              <a:t>continued</a:t>
            </a:r>
            <a:endParaRPr lang="en-US" sz="1400" dirty="0"/>
          </a:p>
        </p:txBody>
      </p:sp>
      <p:pic>
        <p:nvPicPr>
          <p:cNvPr id="6" name="Picture 5"/>
          <p:cNvPicPr>
            <a:picLocks noChangeAspect="1"/>
          </p:cNvPicPr>
          <p:nvPr/>
        </p:nvPicPr>
        <p:blipFill>
          <a:blip r:embed="rId3"/>
          <a:stretch>
            <a:fillRect/>
          </a:stretch>
        </p:blipFill>
        <p:spPr>
          <a:xfrm>
            <a:off x="677334" y="3692075"/>
            <a:ext cx="8354440" cy="2326137"/>
          </a:xfrm>
          <a:prstGeom prst="rect">
            <a:avLst/>
          </a:prstGeom>
        </p:spPr>
      </p:pic>
      <p:sp>
        <p:nvSpPr>
          <p:cNvPr id="7" name="Footer Placeholder 6"/>
          <p:cNvSpPr>
            <a:spLocks noGrp="1"/>
          </p:cNvSpPr>
          <p:nvPr>
            <p:ph type="ftr" sz="quarter" idx="11"/>
          </p:nvPr>
        </p:nvSpPr>
        <p:spPr/>
        <p:txBody>
          <a:bodyPr/>
          <a:lstStyle/>
          <a:p>
            <a:r>
              <a:rPr lang="en-US" smtClean="0"/>
              <a:t>Smart Emereonye</a:t>
            </a:r>
            <a:endParaRPr lang="en-US" dirty="0"/>
          </a:p>
        </p:txBody>
      </p:sp>
    </p:spTree>
    <p:extLst>
      <p:ext uri="{BB962C8B-B14F-4D97-AF65-F5344CB8AC3E}">
        <p14:creationId xmlns:p14="http://schemas.microsoft.com/office/powerpoint/2010/main" val="2037395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1090</TotalTime>
  <Words>1364</Words>
  <Application>Microsoft Office PowerPoint</Application>
  <PresentationFormat>Widescreen</PresentationFormat>
  <Paragraphs>171</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Lucida Console</vt:lpstr>
      <vt:lpstr>Trebuchet MS</vt:lpstr>
      <vt:lpstr>Wingdings 3</vt:lpstr>
      <vt:lpstr>Facet</vt:lpstr>
      <vt:lpstr>Automating with PowerCLI</vt:lpstr>
      <vt:lpstr>What is PowerShell?</vt:lpstr>
      <vt:lpstr>PowerShell by Example</vt:lpstr>
      <vt:lpstr>What is PowerCLI?</vt:lpstr>
      <vt:lpstr>How to Get Started with PowerCLI </vt:lpstr>
      <vt:lpstr>Connecting to VCenter or VMHOST</vt:lpstr>
      <vt:lpstr>PowerCLI Sample CMDLETS</vt:lpstr>
      <vt:lpstr>Custom Reporting with PowerCLI</vt:lpstr>
      <vt:lpstr>Custom Reporting with PowerCLI …continued</vt:lpstr>
      <vt:lpstr>Mounting NFS Datastores</vt:lpstr>
      <vt:lpstr>Running Scripts in Guest OS</vt:lpstr>
      <vt:lpstr>Auditing Host Logs</vt:lpstr>
      <vt:lpstr>Low Level PowerCLI</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with POWERCLI</dc:title>
  <dc:creator>Smart E</dc:creator>
  <cp:lastModifiedBy>Administrator</cp:lastModifiedBy>
  <cp:revision>42</cp:revision>
  <dcterms:created xsi:type="dcterms:W3CDTF">2015-11-16T14:35:24Z</dcterms:created>
  <dcterms:modified xsi:type="dcterms:W3CDTF">2015-11-19T18:23:28Z</dcterms:modified>
</cp:coreProperties>
</file>