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76" r:id="rId7"/>
    <p:sldId id="277" r:id="rId8"/>
    <p:sldId id="278" r:id="rId9"/>
    <p:sldId id="279" r:id="rId10"/>
    <p:sldId id="280" r:id="rId11"/>
    <p:sldId id="264" r:id="rId12"/>
    <p:sldId id="265" r:id="rId13"/>
    <p:sldId id="266" r:id="rId14"/>
    <p:sldId id="267" r:id="rId15"/>
    <p:sldId id="270" r:id="rId16"/>
    <p:sldId id="25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221"/>
    <a:srgbClr val="FD8B18"/>
    <a:srgbClr val="D7FE17"/>
    <a:srgbClr val="EA5CC8"/>
    <a:srgbClr val="F36B21"/>
    <a:srgbClr val="D7E52E"/>
    <a:srgbClr val="FBFBA3"/>
    <a:srgbClr val="F3F528"/>
    <a:srgbClr val="FD7C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6429" autoAdjust="0"/>
  </p:normalViewPr>
  <p:slideViewPr>
    <p:cSldViewPr snapToGrid="0">
      <p:cViewPr varScale="1">
        <p:scale>
          <a:sx n="72" d="100"/>
          <a:sy n="72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26749-B98A-456C-9B12-D45445F2371B}" type="datetimeFigureOut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28059-F9A6-45D7-B93E-8E04CC713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220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A661-A0CD-4549-8769-EE7C79DD27B6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170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527-67F6-4D5D-9AAB-97D8F752D652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58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C841-16A1-4FE5-8745-C528F4663897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384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18AA-D777-4092-B3AB-F35BDDD7D378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045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1C1E-B96B-4C28-AD2F-378F7FECAF2E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210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ECF8-A818-4253-9CC2-A280271BA530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66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D99-44B6-4882-8C92-01A3D071266A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086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65B9-2A00-4CB4-9538-DBAAD3289DEE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2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CB56-9305-4088-AADF-954DAECDED28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243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0D83-E3F0-46FD-BECB-D7DD5C49BC41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281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AF1-EEDC-4C61-B880-692CF2A128A4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58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AA39-9BC1-43E7-A911-71E5807C2BA7}" type="datetime1">
              <a:rPr lang="ko-KR" altLang="en-US" smtClean="0"/>
              <a:pPr/>
              <a:t>2017-01-05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7E88-6527-4AFA-9D27-EEFBF1A7BD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487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50044" y="334754"/>
            <a:ext cx="6494790" cy="5198973"/>
            <a:chOff x="1850044" y="569886"/>
            <a:chExt cx="6494790" cy="5198973"/>
          </a:xfrm>
        </p:grpSpPr>
        <p:grpSp>
          <p:nvGrpSpPr>
            <p:cNvPr id="8" name="그룹 7"/>
            <p:cNvGrpSpPr/>
            <p:nvPr/>
          </p:nvGrpSpPr>
          <p:grpSpPr>
            <a:xfrm>
              <a:off x="2223115" y="569886"/>
              <a:ext cx="6121719" cy="5198973"/>
              <a:chOff x="2223115" y="569886"/>
              <a:chExt cx="6121719" cy="5198973"/>
            </a:xfrm>
          </p:grpSpPr>
          <p:sp>
            <p:nvSpPr>
              <p:cNvPr id="2" name="이등변 삼각형 1"/>
              <p:cNvSpPr/>
              <p:nvPr/>
            </p:nvSpPr>
            <p:spPr>
              <a:xfrm rot="18334270">
                <a:off x="2791258" y="1743"/>
                <a:ext cx="3086342" cy="4222627"/>
              </a:xfrm>
              <a:prstGeom prst="triangle">
                <a:avLst>
                  <a:gd name="adj" fmla="val 33055"/>
                </a:avLst>
              </a:prstGeom>
              <a:noFill/>
              <a:ln w="6350">
                <a:solidFill>
                  <a:srgbClr val="EBA2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26125" y="4753196"/>
                <a:ext cx="51187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소프트웨어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2013156015 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김현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정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 </a:t>
                </a:r>
                <a:r>
                  <a:rPr lang="ko-KR" altLang="en-US" sz="2000" dirty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최진구교수님</a:t>
                </a:r>
              </a:p>
              <a:p>
                <a:endParaRPr lang="en-US" altLang="ko-KR" sz="2000" dirty="0" smtClean="0">
                  <a:solidFill>
                    <a:schemeClr val="bg1"/>
                  </a:solidFill>
                  <a:latin typeface="Intro " panose="02000000000000000000" pitchFamily="50" charset="0"/>
                  <a:cs typeface="Iskoola Pota" panose="020B0502040204020203" pitchFamily="34" charset="0"/>
                </a:endParaRPr>
              </a:p>
              <a:p>
                <a:r>
                  <a:rPr lang="ko-KR" altLang="en-US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소프트웨어 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2013156028 </a:t>
                </a:r>
                <a:r>
                  <a:rPr lang="ko-KR" altLang="en-US" sz="2000" dirty="0" err="1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엄예지</a:t>
                </a:r>
                <a:r>
                  <a:rPr lang="ko-KR" altLang="en-US" sz="2000" dirty="0" smtClean="0">
                    <a:solidFill>
                      <a:schemeClr val="bg1"/>
                    </a:solidFill>
                    <a:latin typeface="Intro " panose="02000000000000000000" pitchFamily="50" charset="0"/>
                    <a:cs typeface="Iskoola Pota" panose="020B0502040204020203" pitchFamily="34" charset="0"/>
                  </a:rPr>
                  <a:t> 최진구교수님</a:t>
                </a:r>
                <a:endParaRPr lang="ko-KR" altLang="en-US" sz="2000" dirty="0">
                  <a:solidFill>
                    <a:schemeClr val="bg1"/>
                  </a:solidFill>
                  <a:latin typeface="Intro " panose="02000000000000000000" pitchFamily="50" charset="0"/>
                  <a:cs typeface="Iskoola Pota" panose="020B0502040204020203" pitchFamily="34" charset="0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850044" y="1733230"/>
              <a:ext cx="6311343" cy="2431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spc="-300" dirty="0" err="1" smtClean="0">
                  <a:solidFill>
                    <a:srgbClr val="EBA221"/>
                  </a:solidFill>
                  <a:latin typeface="Intro Inline" panose="02000000000000000000" pitchFamily="50" charset="0"/>
                </a:rPr>
                <a:t>안드로이드</a:t>
              </a:r>
              <a:r>
                <a:rPr lang="ko-KR" altLang="en-US" sz="5400" spc="-300" dirty="0" smtClean="0">
                  <a:solidFill>
                    <a:srgbClr val="EBA221"/>
                  </a:solidFill>
                  <a:latin typeface="Intro Inline" panose="02000000000000000000" pitchFamily="50" charset="0"/>
                </a:rPr>
                <a:t> 기반의 </a:t>
              </a:r>
              <a:endParaRPr lang="en-US" altLang="ko-KR" sz="5400" spc="-300" dirty="0" smtClean="0">
                <a:solidFill>
                  <a:srgbClr val="EBA221"/>
                </a:solidFill>
                <a:latin typeface="Intro Inline" panose="02000000000000000000" pitchFamily="50" charset="0"/>
              </a:endParaRPr>
            </a:p>
            <a:p>
              <a:r>
                <a:rPr lang="ko-KR" altLang="en-US" sz="5400" spc="-300" dirty="0" smtClean="0">
                  <a:solidFill>
                    <a:srgbClr val="EBA221"/>
                  </a:solidFill>
                  <a:latin typeface="Intro Inline" panose="02000000000000000000" pitchFamily="50" charset="0"/>
                </a:rPr>
                <a:t>입시상담 솔루션 </a:t>
              </a:r>
              <a:r>
                <a:rPr lang="ko-KR" altLang="en-US" sz="5400" spc="-300" dirty="0" err="1" smtClean="0">
                  <a:solidFill>
                    <a:srgbClr val="EBA221"/>
                  </a:solidFill>
                  <a:latin typeface="Intro Inline" panose="02000000000000000000" pitchFamily="50" charset="0"/>
                </a:rPr>
                <a:t>어플</a:t>
              </a:r>
              <a:endParaRPr lang="en-US" altLang="ko-KR" sz="5400" spc="-300" dirty="0" smtClean="0">
                <a:solidFill>
                  <a:srgbClr val="EBA221"/>
                </a:solidFill>
                <a:latin typeface="Intro Inline" panose="02000000000000000000" pitchFamily="50" charset="0"/>
              </a:endParaRPr>
            </a:p>
            <a:p>
              <a:pPr algn="ctr"/>
              <a:r>
                <a:rPr lang="en-US" altLang="ko-KR" sz="4400" spc="-300" dirty="0" smtClean="0">
                  <a:solidFill>
                    <a:srgbClr val="D7FE17"/>
                  </a:solidFill>
                  <a:latin typeface="Intro Inline" panose="02000000000000000000" pitchFamily="50" charset="0"/>
                </a:rPr>
                <a:t>Smart admission application</a:t>
              </a:r>
              <a:endParaRPr lang="ko-KR" altLang="en-US" sz="4400" spc="-300" dirty="0">
                <a:solidFill>
                  <a:srgbClr val="D7FE17"/>
                </a:solidFill>
                <a:latin typeface="Intro Inline" panose="02000000000000000000" pitchFamily="50" charset="0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6472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3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5445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시스템 수행 시나리오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520" y="1505782"/>
            <a:ext cx="781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139" y="1458882"/>
            <a:ext cx="857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4"/>
            </a:pPr>
            <a:r>
              <a:rPr lang="en-US" altLang="ko-KR" sz="2000" dirty="0" smtClean="0">
                <a:solidFill>
                  <a:schemeClr val="bg1"/>
                </a:solidFill>
              </a:rPr>
              <a:t>UI / </a:t>
            </a:r>
            <a:r>
              <a:rPr lang="ko-KR" altLang="en-US" sz="2000" dirty="0" smtClean="0">
                <a:solidFill>
                  <a:schemeClr val="bg1"/>
                </a:solidFill>
              </a:rPr>
              <a:t>기능 설계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 startAt="4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lvl="0" indent="-342900"/>
            <a:endParaRPr lang="en-US" altLang="ko-KR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76799" y="94090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지적 사항에 대한 보완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39243" y="2011960"/>
          <a:ext cx="7968652" cy="457470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97887"/>
                <a:gridCol w="5770765"/>
              </a:tblGrid>
              <a:tr h="304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/>
                        <a:t>업무명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757" marR="53757" marT="14862" marB="14862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/>
                        <a:t>세부 업무 내역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757" marR="53757" marT="14862" marB="14862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575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/>
                        <a:t>기초정보입력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757" marR="53757" marT="14862" marB="14862" anchor="ctr"/>
                </a:tc>
                <a:tc>
                  <a:txBody>
                    <a:bodyPr/>
                    <a:lstStyle/>
                    <a:p>
                      <a:pPr marL="327660" marR="0" indent="-32766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/>
                        <a:t>- </a:t>
                      </a:r>
                      <a:r>
                        <a:rPr lang="ko-KR" altLang="en-US" sz="1400" kern="0" spc="0" dirty="0"/>
                        <a:t>이름</a:t>
                      </a:r>
                      <a:r>
                        <a:rPr lang="en-US" altLang="ko-KR" sz="1400" kern="0" spc="0" dirty="0"/>
                        <a:t>/</a:t>
                      </a:r>
                      <a:r>
                        <a:rPr lang="ko-KR" altLang="en-US" sz="1400" kern="0" spc="0" dirty="0"/>
                        <a:t>성별</a:t>
                      </a:r>
                      <a:r>
                        <a:rPr lang="en-US" altLang="ko-KR" sz="1400" kern="0" spc="0" dirty="0"/>
                        <a:t>/</a:t>
                      </a:r>
                      <a:r>
                        <a:rPr lang="ko-KR" altLang="en-US" sz="1400" kern="0" spc="0" dirty="0"/>
                        <a:t>고교</a:t>
                      </a:r>
                      <a:r>
                        <a:rPr lang="en-US" altLang="ko-KR" sz="1400" kern="0" spc="0" dirty="0"/>
                        <a:t>/</a:t>
                      </a:r>
                      <a:r>
                        <a:rPr lang="ko-KR" altLang="en-US" sz="1400" kern="0" spc="0" dirty="0" err="1"/>
                        <a:t>이메일</a:t>
                      </a:r>
                      <a:r>
                        <a:rPr lang="en-US" altLang="ko-KR" sz="1400" kern="0" spc="0" dirty="0"/>
                        <a:t>/</a:t>
                      </a:r>
                      <a:r>
                        <a:rPr lang="ko-KR" altLang="en-US" sz="1400" kern="0" spc="0" dirty="0"/>
                        <a:t>휴대폰</a:t>
                      </a:r>
                      <a:r>
                        <a:rPr lang="en-US" altLang="ko-KR" sz="1400" kern="0" spc="0" dirty="0"/>
                        <a:t>/</a:t>
                      </a:r>
                      <a:r>
                        <a:rPr lang="ko-KR" altLang="en-US" sz="1400" kern="0" spc="0" dirty="0"/>
                        <a:t>관심학과 </a:t>
                      </a:r>
                      <a:r>
                        <a:rPr lang="ko-KR" altLang="en-US" sz="1400" kern="0" spc="0" dirty="0" smtClean="0"/>
                        <a:t>설정</a:t>
                      </a:r>
                      <a:endParaRPr lang="ko-KR" altLang="en-US" sz="1400" kern="0" spc="0" dirty="0"/>
                    </a:p>
                  </a:txBody>
                  <a:tcPr marL="53757" marR="53757" marT="14862" marB="14862" anchor="ctr"/>
                </a:tc>
              </a:tr>
              <a:tr h="5275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/>
                        <a:t>성적정보입력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757" marR="53757" marT="14862" marB="14862" anchor="ctr"/>
                </a:tc>
                <a:tc>
                  <a:txBody>
                    <a:bodyPr/>
                    <a:lstStyle/>
                    <a:p>
                      <a:pPr marL="327660" marR="0" indent="-32766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/>
                        <a:t>- </a:t>
                      </a:r>
                      <a:r>
                        <a:rPr lang="ko-KR" altLang="en-US" sz="1400" kern="0" spc="0" dirty="0" smtClean="0"/>
                        <a:t>과목별 점수</a:t>
                      </a:r>
                      <a:r>
                        <a:rPr lang="en-US" altLang="ko-KR" sz="1400" kern="0" spc="0" dirty="0" smtClean="0"/>
                        <a:t>/</a:t>
                      </a:r>
                      <a:r>
                        <a:rPr lang="ko-KR" altLang="en-US" sz="1400" kern="0" spc="0" dirty="0" smtClean="0"/>
                        <a:t>백분위</a:t>
                      </a:r>
                      <a:r>
                        <a:rPr lang="en-US" altLang="ko-KR" sz="1400" kern="0" spc="0" dirty="0" smtClean="0"/>
                        <a:t>/</a:t>
                      </a:r>
                      <a:r>
                        <a:rPr lang="ko-KR" altLang="en-US" sz="1400" kern="0" spc="0" dirty="0" smtClean="0"/>
                        <a:t>등급 입력</a:t>
                      </a:r>
                      <a:endParaRPr lang="ko-KR" altLang="en-US" sz="1400" kern="0" spc="0" dirty="0"/>
                    </a:p>
                  </a:txBody>
                  <a:tcPr marL="53757" marR="53757" marT="14862" marB="14862" anchor="ctr"/>
                </a:tc>
              </a:tr>
              <a:tr h="111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/>
                        <a:t>성적상담관리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757" marR="53757" marT="14862" marB="1486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/>
                        <a:t>- </a:t>
                      </a:r>
                      <a:r>
                        <a:rPr lang="ko-KR" altLang="en-US" sz="1400" kern="0" spc="0" dirty="0" err="1"/>
                        <a:t>전형별</a:t>
                      </a:r>
                      <a:r>
                        <a:rPr lang="en-US" altLang="ko-KR" sz="1400" kern="0" spc="0" dirty="0"/>
                        <a:t>/</a:t>
                      </a:r>
                      <a:r>
                        <a:rPr lang="ko-KR" altLang="en-US" sz="1400" kern="0" spc="0" dirty="0"/>
                        <a:t>학과별</a:t>
                      </a:r>
                      <a:r>
                        <a:rPr lang="en-US" altLang="ko-KR" sz="1400" kern="0" spc="0" dirty="0"/>
                        <a:t>/</a:t>
                      </a:r>
                      <a:r>
                        <a:rPr lang="ko-KR" altLang="en-US" sz="1400" kern="0" spc="0" dirty="0" err="1"/>
                        <a:t>성적별</a:t>
                      </a:r>
                      <a:r>
                        <a:rPr lang="ko-KR" altLang="en-US" sz="1400" kern="0" spc="0" dirty="0"/>
                        <a:t> 관리</a:t>
                      </a:r>
                      <a:endParaRPr lang="ko-KR" altLang="en-US" sz="1100" kern="0" spc="0" dirty="0"/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/>
                        <a:t>- </a:t>
                      </a:r>
                      <a:r>
                        <a:rPr lang="ko-KR" altLang="en-US" sz="1400" kern="0" spc="0" dirty="0"/>
                        <a:t>최근 </a:t>
                      </a:r>
                      <a:r>
                        <a:rPr lang="en-US" altLang="ko-KR" sz="1400" kern="0" spc="0" dirty="0"/>
                        <a:t>3</a:t>
                      </a:r>
                      <a:r>
                        <a:rPr lang="ko-KR" altLang="en-US" sz="1400" kern="0" spc="0" dirty="0"/>
                        <a:t>년치 데이터 비교</a:t>
                      </a:r>
                      <a:endParaRPr lang="ko-KR" altLang="en-US" sz="1100" kern="0" spc="0" dirty="0"/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/>
                        <a:t>- A,B,C,D 4</a:t>
                      </a:r>
                      <a:r>
                        <a:rPr lang="ko-KR" altLang="en-US" sz="1400" kern="0" spc="0" dirty="0"/>
                        <a:t>개 등급 </a:t>
                      </a:r>
                      <a:r>
                        <a:rPr lang="ko-KR" altLang="en-US" sz="1400" kern="0" spc="0" dirty="0" smtClean="0"/>
                        <a:t>비교</a:t>
                      </a:r>
                      <a:r>
                        <a:rPr lang="en-US" altLang="ko-KR" sz="1400" kern="0" spc="0" dirty="0" smtClean="0"/>
                        <a:t>(</a:t>
                      </a:r>
                      <a:r>
                        <a:rPr lang="ko-KR" altLang="en-US" sz="1400" kern="0" spc="0" dirty="0" smtClean="0"/>
                        <a:t>합격 예측 결과</a:t>
                      </a:r>
                      <a:r>
                        <a:rPr lang="en-US" altLang="ko-KR" sz="1400" kern="0" spc="0" dirty="0" smtClean="0"/>
                        <a:t>)</a:t>
                      </a:r>
                      <a:endParaRPr lang="ko-KR" altLang="en-US" sz="1100" kern="0" spc="0" dirty="0"/>
                    </a:p>
                  </a:txBody>
                  <a:tcPr marL="53757" marR="53757" marT="14862" marB="14862" anchor="ctr"/>
                </a:tc>
              </a:tr>
              <a:tr h="111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/>
                        <a:t>학과성적관리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757" marR="53757" marT="14862" marB="1486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/>
                        <a:t>- </a:t>
                      </a:r>
                      <a:r>
                        <a:rPr lang="ko-KR" altLang="en-US" sz="1400" kern="0" spc="0" dirty="0"/>
                        <a:t>학과소개 및 </a:t>
                      </a:r>
                      <a:r>
                        <a:rPr lang="ko-KR" altLang="en-US" sz="1400" kern="0" spc="0" dirty="0" err="1"/>
                        <a:t>전형별</a:t>
                      </a:r>
                      <a:r>
                        <a:rPr lang="ko-KR" altLang="en-US" sz="1400" kern="0" spc="0" dirty="0"/>
                        <a:t> 학과 정보 표시</a:t>
                      </a:r>
                      <a:endParaRPr lang="ko-KR" altLang="en-US" sz="1100" kern="0" spc="0" dirty="0"/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/>
                        <a:t>- </a:t>
                      </a:r>
                      <a:r>
                        <a:rPr lang="ko-KR" altLang="en-US" sz="1400" kern="0" spc="0" dirty="0"/>
                        <a:t>모집단위리스트</a:t>
                      </a:r>
                      <a:r>
                        <a:rPr lang="en-US" altLang="ko-KR" sz="1400" kern="0" spc="0" dirty="0"/>
                        <a:t>/ </a:t>
                      </a:r>
                      <a:r>
                        <a:rPr lang="ko-KR" altLang="en-US" sz="1400" kern="0" spc="0" dirty="0"/>
                        <a:t>모집인원</a:t>
                      </a:r>
                      <a:r>
                        <a:rPr lang="en-US" altLang="ko-KR" sz="1400" kern="0" spc="0" dirty="0"/>
                        <a:t>&amp;</a:t>
                      </a:r>
                      <a:r>
                        <a:rPr lang="ko-KR" altLang="en-US" sz="1400" kern="0" spc="0" dirty="0"/>
                        <a:t>경쟁률</a:t>
                      </a:r>
                      <a:endParaRPr lang="ko-KR" altLang="en-US" sz="1100" kern="0" spc="0" dirty="0"/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/>
                        <a:t>- </a:t>
                      </a:r>
                      <a:r>
                        <a:rPr lang="ko-KR" altLang="en-US" sz="1400" kern="0" spc="0" dirty="0"/>
                        <a:t>진단결과 및 </a:t>
                      </a:r>
                      <a:r>
                        <a:rPr lang="ko-KR" altLang="en-US" sz="1400" kern="0" spc="0" dirty="0" err="1"/>
                        <a:t>전형별</a:t>
                      </a:r>
                      <a:r>
                        <a:rPr lang="ko-KR" altLang="en-US" sz="1400" kern="0" spc="0" dirty="0"/>
                        <a:t> </a:t>
                      </a:r>
                      <a:r>
                        <a:rPr lang="ko-KR" altLang="en-US" sz="1400" kern="0" spc="0" dirty="0" err="1"/>
                        <a:t>컷트라인</a:t>
                      </a:r>
                      <a:r>
                        <a:rPr lang="ko-KR" altLang="en-US" sz="1400" kern="0" spc="0" dirty="0"/>
                        <a:t> 점수 관리</a:t>
                      </a:r>
                      <a:endParaRPr lang="ko-KR" altLang="en-US" sz="1100" kern="0" spc="0" dirty="0"/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/>
                        <a:t>- </a:t>
                      </a:r>
                      <a:r>
                        <a:rPr lang="ko-KR" altLang="en-US" sz="1400" kern="0" spc="0" dirty="0"/>
                        <a:t>최초합격자 및 최종등록자 데이터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757" marR="53757" marT="14862" marB="14862" anchor="ctr"/>
                </a:tc>
              </a:tr>
              <a:tr h="539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/>
                        <a:t>자료실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757" marR="53757" marT="14862" marB="14862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/>
                        <a:t>- </a:t>
                      </a:r>
                      <a:r>
                        <a:rPr lang="ko-KR" altLang="en-US" sz="1400" kern="0" spc="0" dirty="0"/>
                        <a:t>모집요강 등 자료 다운로드 기능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757" marR="53757" marT="14862" marB="14862" anchor="ctr"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172139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4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23839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시스템 구성도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098" name="Picture 2" descr="C:\Users\예지\Desktop\4646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8" y="1752600"/>
            <a:ext cx="7402195" cy="4483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5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5445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개발환경 및 개발방법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13973" y="4754017"/>
            <a:ext cx="3429473" cy="1170225"/>
          </a:xfrm>
          <a:prstGeom prst="roundRect">
            <a:avLst>
              <a:gd name="adj" fmla="val 16667"/>
            </a:avLst>
          </a:prstGeom>
          <a:solidFill>
            <a:srgbClr val="FD8B18">
              <a:alpha val="74901"/>
            </a:srgbClr>
          </a:solidFill>
          <a:ln w="28575" algn="ctr">
            <a:solidFill>
              <a:srgbClr val="FD8B18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160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8778" y="4723913"/>
            <a:ext cx="2657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SERVER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및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DB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My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SQL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(SQLite)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아파치 </a:t>
            </a:r>
            <a:r>
              <a:rPr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톰켓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6146" name="Picture 2" descr="C:\Users\예지\Desktop\gpgpg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4" y="1516063"/>
            <a:ext cx="7336714" cy="1466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900601" y="4808985"/>
            <a:ext cx="3429473" cy="1170225"/>
          </a:xfrm>
          <a:prstGeom prst="roundRect">
            <a:avLst>
              <a:gd name="adj" fmla="val 16667"/>
            </a:avLst>
          </a:prstGeom>
          <a:solidFill>
            <a:srgbClr val="FD8B18">
              <a:alpha val="74901"/>
            </a:srgbClr>
          </a:solidFill>
          <a:ln w="28575" algn="ctr">
            <a:solidFill>
              <a:srgbClr val="FD8B18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160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4613972" y="3321465"/>
            <a:ext cx="3429473" cy="1170225"/>
          </a:xfrm>
          <a:prstGeom prst="roundRect">
            <a:avLst>
              <a:gd name="adj" fmla="val 16667"/>
            </a:avLst>
          </a:prstGeom>
          <a:solidFill>
            <a:srgbClr val="FD8B18">
              <a:alpha val="74901"/>
            </a:srgbClr>
          </a:solidFill>
          <a:ln w="28575" algn="ctr">
            <a:solidFill>
              <a:srgbClr val="FD8B18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160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900602" y="3374350"/>
            <a:ext cx="3429473" cy="1170225"/>
          </a:xfrm>
          <a:prstGeom prst="roundRect">
            <a:avLst>
              <a:gd name="adj" fmla="val 16667"/>
            </a:avLst>
          </a:prstGeom>
          <a:solidFill>
            <a:srgbClr val="FD8B18">
              <a:alpha val="74901"/>
            </a:srgbClr>
          </a:solidFill>
          <a:ln w="28575" algn="ctr">
            <a:solidFill>
              <a:srgbClr val="FD8B18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endParaRPr lang="ko-KR" altLang="ko-KR" sz="1600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9300" y="3489723"/>
            <a:ext cx="2657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</a:rPr>
              <a:t>APPLICATION</a:t>
            </a: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+mj-ea"/>
                <a:ea typeface="+mj-ea"/>
              </a:rPr>
              <a:t>Androidstudio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0602" y="4792344"/>
            <a:ext cx="340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하드웨어사양</a:t>
            </a:r>
            <a:endParaRPr lang="en-US" altLang="ko-KR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Galaxy A5(android 4.4.4 </a:t>
            </a:r>
            <a:r>
              <a:rPr lang="en-US" altLang="ko-KR" dirty="0" err="1" smtClean="0">
                <a:solidFill>
                  <a:schemeClr val="bg1"/>
                </a:solidFill>
                <a:latin typeface="+mj-ea"/>
                <a:ea typeface="+mj-ea"/>
              </a:rPr>
              <a:t>kitkat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Galaxy A7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0668" y="3444912"/>
            <a:ext cx="265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운영체제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Window 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643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6 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업무분</a:t>
            </a:r>
            <a:r>
              <a:rPr lang="ko-KR" altLang="en-US" sz="2700" dirty="0">
                <a:solidFill>
                  <a:schemeClr val="bg1"/>
                </a:solidFill>
                <a:latin typeface="+mj-ea"/>
                <a:ea typeface="+mj-ea"/>
              </a:rPr>
              <a:t>담</a:t>
            </a:r>
          </a:p>
        </p:txBody>
      </p:sp>
      <p:graphicFrame>
        <p:nvGraphicFramePr>
          <p:cNvPr id="5" name="Group 3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54023585"/>
              </p:ext>
            </p:extLst>
          </p:nvPr>
        </p:nvGraphicFramePr>
        <p:xfrm>
          <a:off x="1592398" y="1711235"/>
          <a:ext cx="6518276" cy="426715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1608">
                  <a:extLst>
                    <a:ext uri="{9D8B030D-6E8A-4147-A177-3AD203B41FA5}"/>
                  </a:extLst>
                </a:gridCol>
                <a:gridCol w="2736325">
                  <a:extLst>
                    <a:ext uri="{9D8B030D-6E8A-4147-A177-3AD203B41FA5}"/>
                  </a:extLst>
                </a:gridCol>
                <a:gridCol w="2880343">
                  <a:extLst>
                    <a:ext uri="{9D8B030D-6E8A-4147-A177-3AD203B41FA5}"/>
                  </a:extLst>
                </a:gridCol>
              </a:tblGrid>
              <a:tr h="63334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엄예지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김현정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/>
                </a:extLst>
              </a:tr>
              <a:tr h="89061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자료수집</a:t>
                      </a:r>
                      <a:endParaRPr kumimoji="1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자바 </a:t>
                      </a:r>
                      <a:r>
                        <a:rPr kumimoji="1" lang="ko-KR" altLang="en-US" sz="13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앱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개발 관련 정보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3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안드로이드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데이터베이스 연동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/>
                </a:extLst>
              </a:tr>
              <a:tr h="61321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설      계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구조설계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데이터베이스 설계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/>
                </a:extLst>
              </a:tr>
              <a:tr h="116799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구      현</a:t>
                      </a:r>
                      <a:endParaRPr kumimoji="1" lang="ko-KR" alt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어플리케이션  기능 구현</a:t>
                      </a: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</a:t>
                      </a:r>
                      <a:r>
                        <a:rPr kumimoji="1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제작</a:t>
                      </a:r>
                      <a:endParaRPr kumimoji="1" lang="en-US" altLang="ko-KR" sz="13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데이터베이스 연동 구현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어플리케이션 기능 구현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UI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제작</a:t>
                      </a:r>
                      <a:endParaRPr kumimoji="1" lang="en-US" altLang="ko-KR" sz="13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/>
                </a:extLst>
              </a:tr>
              <a:tr h="96198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테스트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anchorCtr="1" horzOverflow="overflow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APP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작동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통합테스트 </a:t>
                      </a: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kumimoji="1" lang="ko-KR" altLang="en-US" sz="13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유지보수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3" marR="94283" marT="49024" marB="49024" anchor="ctr" horzOverflow="overflow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7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1983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종합설계 수행 일정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4028846"/>
              </p:ext>
            </p:extLst>
          </p:nvPr>
        </p:nvGraphicFramePr>
        <p:xfrm>
          <a:off x="1139497" y="1600025"/>
          <a:ext cx="6842283" cy="41327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80945"/>
                <a:gridCol w="3038765"/>
                <a:gridCol w="364652"/>
                <a:gridCol w="316032"/>
                <a:gridCol w="291721"/>
                <a:gridCol w="267412"/>
                <a:gridCol w="279566"/>
                <a:gridCol w="291721"/>
                <a:gridCol w="291721"/>
                <a:gridCol w="419748"/>
              </a:tblGrid>
              <a:tr h="433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추진 사항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7-9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자료수집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주제에 따른 사전조사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자료수집 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제안서작성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요구사항 정의 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및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분석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요구사항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분석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분석된 자료를 바탕으로 요구사항 정의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시스템 설계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시스템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시스템 상세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292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코딩 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</a:rPr>
                        <a:t>태스트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 및 데모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테스트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292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유지보수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 err="1" smtClean="0">
                          <a:solidFill>
                            <a:schemeClr val="bg1"/>
                          </a:solidFill>
                        </a:rPr>
                        <a:t>테스팅</a:t>
                      </a:r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</a:rPr>
                        <a:t> 과정에서 생기는 문제점 보완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</a:tr>
              <a:tr h="812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최종 검토 및 발표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졸업작품 보고서</a:t>
                      </a: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시스템 사용 매뉴얼 작성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시스템 최종점검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sz="1100" kern="1200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chemeClr val="bg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solidFill>
                      <a:srgbClr val="EBA221"/>
                    </a:solidFill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94526" y="6264911"/>
            <a:ext cx="2057400" cy="365125"/>
          </a:xfrm>
        </p:spPr>
        <p:txBody>
          <a:bodyPr/>
          <a:lstStyle/>
          <a:p>
            <a:fld id="{37507E88-6527-4AFA-9D27-EEFBF1A7BDB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8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666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필요 기술 및 참고문헌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47" y="2638707"/>
            <a:ext cx="841437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en-US" altLang="ko-KR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예제 및 설명 참고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www.java2s.com</a:t>
            </a:r>
            <a:endParaRPr lang="en-US" altLang="ko-KR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endParaRPr lang="en-US" altLang="ko-KR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참고 서적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뇌를 자극하는 </a:t>
            </a: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JAVA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이것이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JAVA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  <a:endParaRPr lang="en-US" altLang="ko-KR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 완벽 가이드</a:t>
            </a:r>
            <a:endParaRPr lang="en-US" altLang="ko-KR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  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이것이 </a:t>
            </a:r>
            <a:r>
              <a:rPr lang="en-US" altLang="ko-KR" dirty="0" err="1" smtClean="0">
                <a:solidFill>
                  <a:schemeClr val="bg1"/>
                </a:solidFill>
              </a:rPr>
              <a:t>mySQL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19685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8334270">
            <a:off x="270766" y="-217407"/>
            <a:ext cx="1404408" cy="1653345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6875" y="533802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rgbClr val="D7FE17"/>
                </a:solidFill>
                <a:latin typeface="Intro Inline" panose="02000000000000000000" pitchFamily="50" charset="0"/>
              </a:rPr>
              <a:t>index</a:t>
            </a:r>
            <a:endParaRPr lang="ko-KR" altLang="en-US" sz="8800" spc="-300" dirty="0">
              <a:solidFill>
                <a:srgbClr val="D7FE17"/>
              </a:solidFill>
              <a:latin typeface="Intro Inline" panose="02000000000000000000" pitchFamily="5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433793" y="787223"/>
            <a:ext cx="2477818" cy="513655"/>
            <a:chOff x="6195692" y="1097365"/>
            <a:chExt cx="2477818" cy="513655"/>
          </a:xfrm>
        </p:grpSpPr>
        <p:sp>
          <p:nvSpPr>
            <p:cNvPr id="4" name="TextBox 3"/>
            <p:cNvSpPr txBox="1"/>
            <p:nvPr/>
          </p:nvSpPr>
          <p:spPr>
            <a:xfrm>
              <a:off x="6376086" y="1241688"/>
              <a:ext cx="2297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1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종합설계개요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3424824" y="1428018"/>
            <a:ext cx="2814448" cy="513655"/>
            <a:chOff x="6195692" y="1097365"/>
            <a:chExt cx="2814448" cy="513655"/>
          </a:xfrm>
        </p:grpSpPr>
        <p:sp>
          <p:nvSpPr>
            <p:cNvPr id="29" name="TextBox 28"/>
            <p:cNvSpPr txBox="1"/>
            <p:nvPr/>
          </p:nvSpPr>
          <p:spPr>
            <a:xfrm>
              <a:off x="6376086" y="1241688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2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관련연구 및 사례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3428040" y="2021429"/>
            <a:ext cx="3276113" cy="513655"/>
            <a:chOff x="6195692" y="1097365"/>
            <a:chExt cx="3276113" cy="513655"/>
          </a:xfrm>
        </p:grpSpPr>
        <p:sp>
          <p:nvSpPr>
            <p:cNvPr id="32" name="TextBox 31"/>
            <p:cNvSpPr txBox="1"/>
            <p:nvPr/>
          </p:nvSpPr>
          <p:spPr>
            <a:xfrm>
              <a:off x="6376086" y="1241688"/>
              <a:ext cx="3095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3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시스템 수행 시나리오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3463257" y="3251984"/>
            <a:ext cx="3276113" cy="513655"/>
            <a:chOff x="6195692" y="1097365"/>
            <a:chExt cx="3276113" cy="513655"/>
          </a:xfrm>
        </p:grpSpPr>
        <p:sp>
          <p:nvSpPr>
            <p:cNvPr id="35" name="TextBox 34"/>
            <p:cNvSpPr txBox="1"/>
            <p:nvPr/>
          </p:nvSpPr>
          <p:spPr>
            <a:xfrm>
              <a:off x="6376086" y="1241688"/>
              <a:ext cx="3095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5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개발환경 및 개발방법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450630" y="2628701"/>
            <a:ext cx="2530717" cy="513655"/>
            <a:chOff x="6195692" y="1097365"/>
            <a:chExt cx="2530717" cy="513655"/>
          </a:xfrm>
        </p:grpSpPr>
        <p:sp>
          <p:nvSpPr>
            <p:cNvPr id="38" name="TextBox 37"/>
            <p:cNvSpPr txBox="1"/>
            <p:nvPr/>
          </p:nvSpPr>
          <p:spPr>
            <a:xfrm>
              <a:off x="6376086" y="1241688"/>
              <a:ext cx="235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4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시스템 구성도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3515945" y="5140962"/>
            <a:ext cx="3329013" cy="513655"/>
            <a:chOff x="6195692" y="1097365"/>
            <a:chExt cx="3329013" cy="513655"/>
          </a:xfrm>
        </p:grpSpPr>
        <p:sp>
          <p:nvSpPr>
            <p:cNvPr id="41" name="TextBox 40"/>
            <p:cNvSpPr txBox="1"/>
            <p:nvPr/>
          </p:nvSpPr>
          <p:spPr>
            <a:xfrm>
              <a:off x="6376086" y="1241688"/>
              <a:ext cx="314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8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필요 기술 및 참고문헌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3495955" y="3850904"/>
            <a:ext cx="2016153" cy="513655"/>
            <a:chOff x="6195692" y="1097365"/>
            <a:chExt cx="2016153" cy="513655"/>
          </a:xfrm>
        </p:grpSpPr>
        <p:sp>
          <p:nvSpPr>
            <p:cNvPr id="44" name="TextBox 43"/>
            <p:cNvSpPr txBox="1"/>
            <p:nvPr/>
          </p:nvSpPr>
          <p:spPr>
            <a:xfrm>
              <a:off x="6376086" y="1241688"/>
              <a:ext cx="1835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6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업무분담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3517737" y="4452984"/>
            <a:ext cx="2992382" cy="513655"/>
            <a:chOff x="6195692" y="1097365"/>
            <a:chExt cx="2992382" cy="513655"/>
          </a:xfrm>
        </p:grpSpPr>
        <p:sp>
          <p:nvSpPr>
            <p:cNvPr id="47" name="TextBox 46"/>
            <p:cNvSpPr txBox="1"/>
            <p:nvPr/>
          </p:nvSpPr>
          <p:spPr>
            <a:xfrm>
              <a:off x="6376086" y="1241688"/>
              <a:ext cx="2811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EBA221"/>
                  </a:solidFill>
                  <a:latin typeface="Intro " panose="02000000000000000000" pitchFamily="50" charset="0"/>
                </a:rPr>
                <a:t>TITLE 7 </a:t>
              </a:r>
              <a:r>
                <a:rPr lang="ko-KR" altLang="en-US" dirty="0" smtClean="0">
                  <a:solidFill>
                    <a:schemeClr val="bg1"/>
                  </a:solidFill>
                  <a:latin typeface="Intro " panose="02000000000000000000" pitchFamily="50" charset="0"/>
                </a:rPr>
                <a:t>종합설계 수행일정</a:t>
              </a:r>
              <a:endParaRPr lang="ko-KR" altLang="en-US" dirty="0">
                <a:solidFill>
                  <a:schemeClr val="bg1"/>
                </a:solidFill>
                <a:latin typeface="Intro " panose="02000000000000000000" pitchFamily="50" charset="0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62507">
              <a:off x="6123796" y="1169261"/>
              <a:ext cx="389247" cy="245456"/>
            </a:xfrm>
            <a:prstGeom prst="rect">
              <a:avLst/>
            </a:prstGeom>
          </p:spPr>
        </p:pic>
      </p:grpSp>
      <p:sp>
        <p:nvSpPr>
          <p:cNvPr id="49" name="슬라이드 번호 개체 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5189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1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종합설계개요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247" y="2638707"/>
            <a:ext cx="3528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한</a:t>
            </a:r>
            <a:r>
              <a:rPr lang="ko-KR" altLang="en-US" dirty="0" err="1" smtClean="0">
                <a:solidFill>
                  <a:schemeClr val="bg1"/>
                </a:solidFill>
              </a:rPr>
              <a:t>국산업기술대에</a:t>
            </a:r>
            <a:r>
              <a:rPr lang="ko-KR" altLang="en-US" dirty="0" smtClean="0">
                <a:solidFill>
                  <a:schemeClr val="bg1"/>
                </a:solidFill>
              </a:rPr>
              <a:t> 입학하기를 원하는 학생들이 적정점수대를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산출해내기가 어려움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예지\Desktop\111111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17" y="1711234"/>
            <a:ext cx="4489374" cy="47548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647" y="3196045"/>
            <a:ext cx="352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938" y="4189835"/>
            <a:ext cx="3528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학</a:t>
            </a:r>
            <a:r>
              <a:rPr lang="ko-KR" altLang="en-US" dirty="0" smtClean="0">
                <a:solidFill>
                  <a:schemeClr val="bg1"/>
                </a:solidFill>
              </a:rPr>
              <a:t>교홈페이지에는 내신산출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프로그램만 존재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938" y="5478703"/>
            <a:ext cx="3528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정</a:t>
            </a:r>
            <a:r>
              <a:rPr lang="ko-KR" altLang="en-US" dirty="0" smtClean="0">
                <a:solidFill>
                  <a:schemeClr val="bg1"/>
                </a:solidFill>
              </a:rPr>
              <a:t>시관련 점수산출 프로그램의 필요성을 느낌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8" y="1834169"/>
            <a:ext cx="352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연구 개발 배경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2886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1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938" y="1603336"/>
            <a:ext cx="352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연구 개발 목표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245" y="2367802"/>
            <a:ext cx="781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기존에 존재하는 정시점수 산출 프로그램은 대부분 유료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한국산업기술대</a:t>
            </a:r>
            <a:r>
              <a:rPr lang="ko-KR" altLang="en-US" dirty="0" smtClean="0">
                <a:solidFill>
                  <a:schemeClr val="bg1"/>
                </a:solidFill>
              </a:rPr>
              <a:t> 입학을 희망하는 </a:t>
            </a:r>
            <a:r>
              <a:rPr lang="ko-KR" altLang="en-US" dirty="0" err="1" smtClean="0">
                <a:solidFill>
                  <a:schemeClr val="bg1"/>
                </a:solidFill>
              </a:rPr>
              <a:t>입시생들의</a:t>
            </a:r>
            <a:r>
              <a:rPr lang="ko-KR" altLang="en-US" dirty="0" smtClean="0">
                <a:solidFill>
                  <a:schemeClr val="bg1"/>
                </a:solidFill>
              </a:rPr>
              <a:t> 정시점수 산출을 돕는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무료 어플리케이션을 개발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205" y="4080925"/>
            <a:ext cx="352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3.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연구 개발 효과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520" y="4884577"/>
            <a:ext cx="7813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학교 </a:t>
            </a:r>
            <a:r>
              <a:rPr lang="ko-KR" altLang="en-US" dirty="0" err="1" smtClean="0">
                <a:solidFill>
                  <a:schemeClr val="bg1"/>
                </a:solidFill>
              </a:rPr>
              <a:t>입학처에</a:t>
            </a:r>
            <a:r>
              <a:rPr lang="ko-KR" altLang="en-US" dirty="0" smtClean="0">
                <a:solidFill>
                  <a:schemeClr val="bg1"/>
                </a:solidFill>
              </a:rPr>
              <a:t> 직접 문의할 필요가 없어져 편의성이 증대됨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한정된 상담원에 의한 점수산출시간 지연이 단축됨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2328" y="8195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종합설계개요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2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2852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관련연구 및 사례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937" y="1834169"/>
            <a:ext cx="692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예시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경상대 점수환산 어플리케이션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 descr="C:\Users\예지\Desktop\8888888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46302" b="56771" l="78056" r="975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5662" t="45155" b="42948"/>
          <a:stretch/>
        </p:blipFill>
        <p:spPr bwMode="auto">
          <a:xfrm>
            <a:off x="1548335" y="2919471"/>
            <a:ext cx="2103911" cy="16407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예지\Desktop\22222222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143"/>
          <a:stretch/>
        </p:blipFill>
        <p:spPr bwMode="auto">
          <a:xfrm>
            <a:off x="4539260" y="2588964"/>
            <a:ext cx="3024260" cy="372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2943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2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2852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관련연구 및 사례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937" y="1834169"/>
            <a:ext cx="692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예시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경상대 점수환산 어플리케이션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C:\Users\예지\Desktop\6666666666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268"/>
          <a:stretch/>
        </p:blipFill>
        <p:spPr bwMode="auto">
          <a:xfrm>
            <a:off x="889707" y="2596675"/>
            <a:ext cx="3324684" cy="37833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예지\Desktop\7777777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626"/>
          <a:stretch/>
        </p:blipFill>
        <p:spPr bwMode="auto">
          <a:xfrm>
            <a:off x="4732021" y="2618709"/>
            <a:ext cx="3120390" cy="37833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0323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3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5445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시스템 수행 시나리오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520" y="1505782"/>
            <a:ext cx="781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175" y="4831944"/>
            <a:ext cx="7771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solidFill>
                  <a:schemeClr val="bg1"/>
                </a:solidFill>
              </a:rPr>
              <a:t>상담자의 정보를 입력 받음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2) 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상담자의 수능성적을 입력 받음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6" name="Picture 2" descr="C:\Users\예지\Desktop\11112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8" y="1875113"/>
            <a:ext cx="2948115" cy="27752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예지\Desktop\3243243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45" y="1875114"/>
            <a:ext cx="4365217" cy="27873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828239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3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5445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시스템 수행 시나리오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520" y="1505782"/>
            <a:ext cx="781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165" y="3340690"/>
            <a:ext cx="7771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입학전형 별로 각각의 정시점수를 환산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4) </a:t>
            </a:r>
            <a:r>
              <a:rPr lang="ko-KR" altLang="en-US" dirty="0" smtClean="0">
                <a:solidFill>
                  <a:schemeClr val="bg1"/>
                </a:solidFill>
              </a:rPr>
              <a:t>최근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년간의 정시입시결과 </a:t>
            </a:r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</a:rPr>
              <a:t>받아옴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5) </a:t>
            </a:r>
            <a:r>
              <a:rPr lang="ko-KR" altLang="en-US" dirty="0" smtClean="0">
                <a:solidFill>
                  <a:schemeClr val="bg1"/>
                </a:solidFill>
              </a:rPr>
              <a:t>점수대에 </a:t>
            </a:r>
            <a:r>
              <a:rPr lang="ko-KR" altLang="en-US" dirty="0">
                <a:solidFill>
                  <a:schemeClr val="bg1"/>
                </a:solidFill>
              </a:rPr>
              <a:t>맞는 과를 순위대로 추천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6) </a:t>
            </a:r>
            <a:r>
              <a:rPr lang="ko-KR" altLang="en-US" dirty="0" smtClean="0">
                <a:solidFill>
                  <a:schemeClr val="bg1"/>
                </a:solidFill>
              </a:rPr>
              <a:t>상담</a:t>
            </a:r>
            <a:r>
              <a:rPr lang="ko-KR" altLang="en-US" dirty="0">
                <a:solidFill>
                  <a:schemeClr val="bg1"/>
                </a:solidFill>
              </a:rPr>
              <a:t>자</a:t>
            </a:r>
            <a:r>
              <a:rPr lang="ko-KR" altLang="en-US" dirty="0" smtClean="0">
                <a:solidFill>
                  <a:schemeClr val="bg1"/>
                </a:solidFill>
              </a:rPr>
              <a:t>의 점수대가 어느 정도의 합격선에 있는지를 파악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7) </a:t>
            </a:r>
            <a:r>
              <a:rPr lang="ko-KR" altLang="en-US" dirty="0" smtClean="0">
                <a:solidFill>
                  <a:schemeClr val="bg1"/>
                </a:solidFill>
              </a:rPr>
              <a:t>해마다의 경쟁률과 합격등급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모집인원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최초 합과 최종 합의 점수를 비교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예지\Desktop\77777777777777777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0" y="2414587"/>
            <a:ext cx="7540928" cy="847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예지\Desktop\979797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0" y="1541738"/>
            <a:ext cx="7540928" cy="771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172139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9182428">
            <a:off x="653951" y="-207938"/>
            <a:ext cx="1221153" cy="1252186"/>
          </a:xfrm>
          <a:prstGeom prst="triangle">
            <a:avLst>
              <a:gd name="adj" fmla="val 33055"/>
            </a:avLst>
          </a:prstGeom>
          <a:noFill/>
          <a:ln w="6350">
            <a:solidFill>
              <a:srgbClr val="EBA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9520" y="321068"/>
            <a:ext cx="15456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150" dirty="0" smtClean="0">
                <a:solidFill>
                  <a:srgbClr val="EBA221"/>
                </a:solidFill>
                <a:latin typeface="Intro Inline" panose="02000000000000000000" pitchFamily="50" charset="0"/>
              </a:rPr>
              <a:t>TITLE 3</a:t>
            </a:r>
            <a:endParaRPr lang="en-US" altLang="ko-KR" sz="4000" spc="-150" dirty="0">
              <a:solidFill>
                <a:srgbClr val="EBA221"/>
              </a:solidFill>
              <a:latin typeface="Intro Inline" panose="02000000000000000000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328" y="819596"/>
            <a:ext cx="35445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  <a:latin typeface="+mj-ea"/>
                <a:ea typeface="+mj-ea"/>
              </a:rPr>
              <a:t>시스템 수행 시나리오</a:t>
            </a:r>
            <a:endParaRPr lang="ko-KR" altLang="en-US" sz="2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887" y="2279374"/>
            <a:ext cx="857581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판정기준에 대한 신뢰도를 확보하기 위해 한국산업기술대학교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입학처에서</a:t>
            </a:r>
            <a:r>
              <a:rPr lang="ko-KR" altLang="en-US" sz="2000" dirty="0" smtClean="0">
                <a:solidFill>
                  <a:schemeClr val="bg1"/>
                </a:solidFill>
              </a:rPr>
              <a:t> 실제 입시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상담시</a:t>
            </a:r>
            <a:r>
              <a:rPr lang="ko-KR" altLang="en-US" sz="2000" dirty="0" smtClean="0">
                <a:solidFill>
                  <a:schemeClr val="bg1"/>
                </a:solidFill>
              </a:rPr>
              <a:t> 토대로 활용하는 정확한 수식과 누적 데이터베이스를 사용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예측 결과에 대한 신뢰도를 확보하기 위해 최근 </a:t>
            </a:r>
            <a:r>
              <a:rPr lang="en-US" altLang="ko-KR" sz="2000" dirty="0" smtClean="0">
                <a:solidFill>
                  <a:schemeClr val="bg1"/>
                </a:solidFill>
              </a:rPr>
              <a:t>3</a:t>
            </a:r>
            <a:r>
              <a:rPr lang="ko-KR" altLang="en-US" sz="2000" dirty="0" smtClean="0">
                <a:solidFill>
                  <a:schemeClr val="bg1"/>
                </a:solidFill>
              </a:rPr>
              <a:t>년 동안의 각 과의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전형별</a:t>
            </a:r>
            <a:r>
              <a:rPr lang="ko-KR" altLang="en-US" sz="2000" dirty="0" smtClean="0">
                <a:solidFill>
                  <a:schemeClr val="bg1"/>
                </a:solidFill>
              </a:rPr>
              <a:t> 정시지원 경쟁률을 나타내어 경쟁률의 추세를 대략적으로 짐작할 수 있음   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절대적인 예측은 아님을 공지할 것임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정확한 정시 점수 산출 계산 수식은 한국산업기술대학교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입학처에서</a:t>
            </a:r>
            <a:r>
              <a:rPr lang="ko-KR" altLang="en-US" sz="2000" dirty="0" smtClean="0">
                <a:solidFill>
                  <a:schemeClr val="bg1"/>
                </a:solidFill>
              </a:rPr>
              <a:t> 제공받음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7E88-6527-4AFA-9D27-EEFBF1A7BDB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76799" y="94090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(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지적 사항에 대한 보완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72139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604</Words>
  <Application>Microsoft Office PowerPoint</Application>
  <PresentationFormat>화면 슬라이드 쇼(4:3)</PresentationFormat>
  <Paragraphs>191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user</cp:lastModifiedBy>
  <cp:revision>40</cp:revision>
  <dcterms:created xsi:type="dcterms:W3CDTF">2014-05-09T05:08:38Z</dcterms:created>
  <dcterms:modified xsi:type="dcterms:W3CDTF">2017-01-04T17:50:12Z</dcterms:modified>
</cp:coreProperties>
</file>