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2298-7E2D-4968-84C1-68B218561A82}"/>
              </a:ext>
            </a:extLst>
          </p:cNvPr>
          <p:cNvGrpSpPr/>
          <p:nvPr/>
        </p:nvGrpSpPr>
        <p:grpSpPr>
          <a:xfrm>
            <a:off x="5147968" y="671807"/>
            <a:ext cx="914587" cy="4953167"/>
            <a:chOff x="4139662" y="671807"/>
            <a:chExt cx="914587" cy="4953167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A585709-271D-4722-B9F7-FFC1BD12D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22E8E-B060-4FBA-BB5E-5A8FCEE2FC01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5A284F-D56C-4704-9FBE-33DD6EA0CB3F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6FA21C-FE1F-4273-BE49-8EDC25E37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2809435" y="3246157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313197" y="3591040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2804769" y="1621169"/>
            <a:ext cx="2122942" cy="123957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313197" y="1621169"/>
            <a:ext cx="2122942" cy="123957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4746015" y="237503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Colored 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429577" y="4615514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3532577" y="2835043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GB" baseline="-2500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6982825" y="283828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GB" baseline="-2500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2705458" y="4606820"/>
            <a:ext cx="222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Monochromatic light of an defined range of wavelengths</a:t>
            </a:r>
          </a:p>
          <a:p>
            <a:pPr algn="ctr"/>
            <a:endParaRPr lang="en-GB" sz="800"/>
          </a:p>
          <a:p>
            <a:pPr algn="ctr"/>
            <a:r>
              <a:rPr lang="en-GB"/>
              <a:t>λ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119697" y="1749810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04C454-D693-4011-AC12-F29D4B0896D7}"/>
              </a:ext>
            </a:extLst>
          </p:cNvPr>
          <p:cNvGrpSpPr/>
          <p:nvPr/>
        </p:nvGrpSpPr>
        <p:grpSpPr>
          <a:xfrm>
            <a:off x="87038" y="3374798"/>
            <a:ext cx="2494916" cy="982289"/>
            <a:chOff x="401216" y="2528564"/>
            <a:chExt cx="2494916" cy="98228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1E3C1C-9C4B-4C97-9AA1-521B85CC20C3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544DEE33-BE69-4FE0-95E7-126012C94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5DAC90-3B75-45D9-ABDE-1903BC992141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9EBE16-4E77-44AB-B8C3-CDF3808D3C1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22AC13-702A-4B32-8BCC-AC2EED69F6F8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33691C-BDFB-4024-AD38-A4C443B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E85294-7B82-4500-9734-2029072D4B0F}"/>
              </a:ext>
            </a:extLst>
          </p:cNvPr>
          <p:cNvCxnSpPr>
            <a:cxnSpLocks/>
          </p:cNvCxnSpPr>
          <p:nvPr/>
        </p:nvCxnSpPr>
        <p:spPr>
          <a:xfrm>
            <a:off x="5170368" y="5168356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EF65A-D3DF-42CF-81AD-CB0305D0D514}"/>
              </a:ext>
            </a:extLst>
          </p:cNvPr>
          <p:cNvCxnSpPr>
            <a:cxnSpLocks/>
          </p:cNvCxnSpPr>
          <p:nvPr/>
        </p:nvCxnSpPr>
        <p:spPr>
          <a:xfrm>
            <a:off x="6053418" y="5168356"/>
            <a:ext cx="0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673ED-38E4-4612-8B43-017F4B88C867}"/>
              </a:ext>
            </a:extLst>
          </p:cNvPr>
          <p:cNvSpPr txBox="1"/>
          <p:nvPr/>
        </p:nvSpPr>
        <p:spPr>
          <a:xfrm>
            <a:off x="5458646" y="585561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86AD31-082A-4ABF-8755-A9F8F6CE03E7}"/>
              </a:ext>
            </a:extLst>
          </p:cNvPr>
          <p:cNvCxnSpPr>
            <a:cxnSpLocks/>
          </p:cNvCxnSpPr>
          <p:nvPr/>
        </p:nvCxnSpPr>
        <p:spPr>
          <a:xfrm>
            <a:off x="5179893" y="5824938"/>
            <a:ext cx="864000" cy="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2F37FF-84A8-4C4B-B983-A3A232241D06}"/>
              </a:ext>
            </a:extLst>
          </p:cNvPr>
          <p:cNvSpPr txBox="1"/>
          <p:nvPr/>
        </p:nvSpPr>
        <p:spPr>
          <a:xfrm>
            <a:off x="5329182" y="2835043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ε</a:t>
            </a:r>
            <a:r>
              <a:rPr lang="en-GB" baseline="-25000"/>
              <a:t>λ </a:t>
            </a:r>
            <a:r>
              <a:rPr lang="en-GB"/>
              <a:t>, c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0E07C3-8D22-4171-8F5E-D989864CB73B}"/>
              </a:ext>
            </a:extLst>
          </p:cNvPr>
          <p:cNvSpPr/>
          <p:nvPr/>
        </p:nvSpPr>
        <p:spPr>
          <a:xfrm>
            <a:off x="8931018" y="2238293"/>
            <a:ext cx="161925" cy="1620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476191" y="4615514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Light</a:t>
            </a:r>
            <a:br>
              <a:rPr lang="en-GB"/>
            </a:br>
            <a:r>
              <a:rPr lang="en-GB"/>
              <a:t>sensor(s)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9C6DCF-DC74-4FC9-981B-8D9A4E925FE1}"/>
              </a:ext>
            </a:extLst>
          </p:cNvPr>
          <p:cNvSpPr/>
          <p:nvPr/>
        </p:nvSpPr>
        <p:spPr>
          <a:xfrm>
            <a:off x="8872046" y="2783571"/>
            <a:ext cx="72250" cy="4722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334466" y="4715146"/>
            <a:ext cx="10771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Radiation</a:t>
            </a:r>
          </a:p>
          <a:p>
            <a:pPr algn="ctr"/>
            <a:r>
              <a:rPr lang="en-GB"/>
              <a:t>Source</a:t>
            </a:r>
          </a:p>
          <a:p>
            <a:pPr algn="ctr"/>
            <a:endParaRPr lang="en-GB" sz="800"/>
          </a:p>
          <a:p>
            <a:pPr algn="ctr"/>
            <a:r>
              <a:rPr lang="en-GB"/>
              <a:t>LED(s)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139541" y="6254205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9673632" y="4615514"/>
            <a:ext cx="14010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unit(s)</a:t>
            </a:r>
          </a:p>
          <a:p>
            <a:pPr algn="ctr"/>
            <a:endParaRPr lang="en-GB" sz="800" dirty="0"/>
          </a:p>
          <a:p>
            <a:pPr algn="ctr"/>
            <a:r>
              <a:rPr lang="en-GB" dirty="0" err="1"/>
              <a:t>E</a:t>
            </a:r>
            <a:r>
              <a:rPr lang="en-GB" baseline="-25000" dirty="0" err="1"/>
              <a:t>λ</a:t>
            </a:r>
            <a:endParaRPr lang="en-GB" baseline="-25000" dirty="0"/>
          </a:p>
          <a:p>
            <a:pPr algn="ctr"/>
            <a:r>
              <a:rPr lang="en-GB" i="1" baseline="-25000" dirty="0"/>
              <a:t>´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endParaRPr lang="de-DE" i="1" baseline="-25000" dirty="0"/>
          </a:p>
          <a:p>
            <a:pPr algn="ctr"/>
            <a:r>
              <a:rPr lang="de-DE" i="1" dirty="0"/>
              <a:t>c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C42B81-6369-41EF-8412-F1AE94FD3274}"/>
              </a:ext>
            </a:extLst>
          </p:cNvPr>
          <p:cNvSpPr/>
          <p:nvPr/>
        </p:nvSpPr>
        <p:spPr>
          <a:xfrm>
            <a:off x="9587822" y="2553620"/>
            <a:ext cx="1506276" cy="9835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9CDC-7154-4C3E-A262-1D828D892EDB}"/>
              </a:ext>
            </a:extLst>
          </p:cNvPr>
          <p:cNvSpPr txBox="1"/>
          <p:nvPr/>
        </p:nvSpPr>
        <p:spPr>
          <a:xfrm>
            <a:off x="9673632" y="2691464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>
                <a:solidFill>
                  <a:schemeClr val="accent2">
                    <a:lumMod val="75000"/>
                  </a:schemeClr>
                </a:solidFill>
                <a:cs typeface="Aparajita" panose="020B0502040204020203" pitchFamily="18" charset="0"/>
              </a:rPr>
              <a:t>0.664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5940649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8621486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8621486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8621486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383450" y="1625847"/>
            <a:ext cx="4041873" cy="369332"/>
          </a:xfrm>
          <a:prstGeom prst="rightArrow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383450" y="2281304"/>
            <a:ext cx="2073334" cy="369332"/>
          </a:xfrm>
          <a:prstGeom prst="rightArrow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280814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369555" y="1974825"/>
            <a:ext cx="2494916" cy="982289"/>
            <a:chOff x="401216" y="2528564"/>
            <a:chExt cx="2494916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68</cp:revision>
  <dcterms:created xsi:type="dcterms:W3CDTF">2020-12-06T07:52:59Z</dcterms:created>
  <dcterms:modified xsi:type="dcterms:W3CDTF">2020-12-15T15:36:19Z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