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6" r:id="rId1"/>
  </p:sldMasterIdLst>
  <p:notesMasterIdLst>
    <p:notesMasterId r:id="rId18"/>
  </p:notesMasterIdLst>
  <p:sldIdLst>
    <p:sldId id="256" r:id="rId2"/>
    <p:sldId id="257" r:id="rId3"/>
    <p:sldId id="271" r:id="rId4"/>
    <p:sldId id="268" r:id="rId5"/>
    <p:sldId id="258" r:id="rId6"/>
    <p:sldId id="273" r:id="rId7"/>
    <p:sldId id="259" r:id="rId8"/>
    <p:sldId id="260" r:id="rId9"/>
    <p:sldId id="261" r:id="rId10"/>
    <p:sldId id="262" r:id="rId11"/>
    <p:sldId id="266" r:id="rId12"/>
    <p:sldId id="267" r:id="rId13"/>
    <p:sldId id="276" r:id="rId14"/>
    <p:sldId id="274" r:id="rId15"/>
    <p:sldId id="275"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92"/>
    <p:restoredTop sz="94666"/>
  </p:normalViewPr>
  <p:slideViewPr>
    <p:cSldViewPr snapToGrid="0" snapToObjects="1">
      <p:cViewPr varScale="1">
        <p:scale>
          <a:sx n="63" d="100"/>
          <a:sy n="63" d="100"/>
        </p:scale>
        <p:origin x="8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06T15:46:27.1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B5060-B909-5A4E-AC6B-00786A1403E7}" type="datetimeFigureOut">
              <a:rPr lang="en-US" smtClean="0"/>
              <a:t>7/6/2019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40C2F-B0AE-0E4D-BF9B-0A28B13E38C3}" type="slidenum">
              <a:rPr lang="en-US" smtClean="0"/>
              <a:t>‹#›</a:t>
            </a:fld>
            <a:endParaRPr lang="en-US"/>
          </a:p>
        </p:txBody>
      </p:sp>
    </p:spTree>
    <p:extLst>
      <p:ext uri="{BB962C8B-B14F-4D97-AF65-F5344CB8AC3E}">
        <p14:creationId xmlns:p14="http://schemas.microsoft.com/office/powerpoint/2010/main" val="312752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40C2F-B0AE-0E4D-BF9B-0A28B13E38C3}" type="slidenum">
              <a:rPr lang="en-US" smtClean="0"/>
              <a:t>8</a:t>
            </a:fld>
            <a:endParaRPr lang="en-US"/>
          </a:p>
        </p:txBody>
      </p:sp>
    </p:spTree>
    <p:extLst>
      <p:ext uri="{BB962C8B-B14F-4D97-AF65-F5344CB8AC3E}">
        <p14:creationId xmlns:p14="http://schemas.microsoft.com/office/powerpoint/2010/main" val="316119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7C93802-9D12-3D4B-9F5D-0115277B6427}"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57DCD-DD81-DD40-8275-19CE44DD09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7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93802-9D12-3D4B-9F5D-0115277B6427}"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286813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93802-9D12-3D4B-9F5D-0115277B6427}"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57DCD-DD81-DD40-8275-19CE44DD09D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397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93802-9D12-3D4B-9F5D-0115277B6427}"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1463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C93802-9D12-3D4B-9F5D-0115277B6427}"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57DCD-DD81-DD40-8275-19CE44DD09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81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C93802-9D12-3D4B-9F5D-0115277B6427}" type="datetimeFigureOut">
              <a:rPr lang="en-US" smtClean="0"/>
              <a:t>7/6/2019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5261173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C93802-9D12-3D4B-9F5D-0115277B6427}" type="datetimeFigureOut">
              <a:rPr lang="en-US" smtClean="0"/>
              <a:t>7/6/2019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29717925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C93802-9D12-3D4B-9F5D-0115277B6427}" type="datetimeFigureOut">
              <a:rPr lang="en-US" smtClean="0"/>
              <a:t>7/6/2019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147818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93802-9D12-3D4B-9F5D-0115277B6427}" type="datetimeFigureOut">
              <a:rPr lang="en-US" smtClean="0"/>
              <a:t>7/6/2019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52571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C93802-9D12-3D4B-9F5D-0115277B6427}" type="datetimeFigureOut">
              <a:rPr lang="en-US" smtClean="0"/>
              <a:t>7/6/2019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29857802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C93802-9D12-3D4B-9F5D-0115277B6427}" type="datetimeFigureOut">
              <a:rPr lang="en-US" smtClean="0"/>
              <a:t>7/6/2019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57DCD-DD81-DD40-8275-19CE44DD09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719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7C93802-9D12-3D4B-9F5D-0115277B6427}" type="datetimeFigureOut">
              <a:rPr lang="en-US" smtClean="0"/>
              <a:t>7/6/2019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BE57DCD-DD81-DD40-8275-19CE44DD09D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981013"/>
      </p:ext>
    </p:extLst>
  </p:cSld>
  <p:clrMap bg1="lt1" tx1="dk1" bg2="lt2" tx2="dk2" accent1="accent1" accent2="accent2" accent3="accent3" accent4="accent4" accent5="accent5" accent6="accent6" hlink="hlink" folHlink="folHlink"/>
  <p:sldLayoutIdLst>
    <p:sldLayoutId id="2147484437" r:id="rId1"/>
    <p:sldLayoutId id="2147484438" r:id="rId2"/>
    <p:sldLayoutId id="2147484439" r:id="rId3"/>
    <p:sldLayoutId id="2147484440" r:id="rId4"/>
    <p:sldLayoutId id="2147484441" r:id="rId5"/>
    <p:sldLayoutId id="2147484442" r:id="rId6"/>
    <p:sldLayoutId id="2147484443" r:id="rId7"/>
    <p:sldLayoutId id="2147484444" r:id="rId8"/>
    <p:sldLayoutId id="2147484445" r:id="rId9"/>
    <p:sldLayoutId id="2147484446" r:id="rId10"/>
    <p:sldLayoutId id="214748444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2E33-90EB-1E4D-8197-B5810CD4B002}"/>
              </a:ext>
            </a:extLst>
          </p:cNvPr>
          <p:cNvSpPr>
            <a:spLocks noGrp="1"/>
          </p:cNvSpPr>
          <p:nvPr>
            <p:ph type="ctrTitle"/>
          </p:nvPr>
        </p:nvSpPr>
        <p:spPr/>
        <p:txBody>
          <a:bodyPr>
            <a:normAutofit fontScale="90000"/>
          </a:bodyPr>
          <a:lstStyle/>
          <a:p>
            <a:r>
              <a:rPr lang="en-US" dirty="0"/>
              <a:t>Beyond </a:t>
            </a:r>
            <a:r>
              <a:rPr lang="en-US" dirty="0" err="1"/>
              <a:t>L&amp;m</a:t>
            </a:r>
            <a:r>
              <a:rPr lang="en-US" dirty="0"/>
              <a:t> and </a:t>
            </a:r>
            <a:r>
              <a:rPr lang="en-US" dirty="0" err="1"/>
              <a:t>cX</a:t>
            </a:r>
            <a:r>
              <a:rPr lang="en-US" dirty="0"/>
              <a:t>: WHAT ELSE impacts restaurant prices &amp; Ratings?</a:t>
            </a:r>
          </a:p>
        </p:txBody>
      </p:sp>
      <p:sp>
        <p:nvSpPr>
          <p:cNvPr id="3" name="Subtitle 2">
            <a:extLst>
              <a:ext uri="{FF2B5EF4-FFF2-40B4-BE49-F238E27FC236}">
                <a16:creationId xmlns:a16="http://schemas.microsoft.com/office/drawing/2014/main" id="{46E08C1B-3EFC-6946-AC42-03E2F814295E}"/>
              </a:ext>
            </a:extLst>
          </p:cNvPr>
          <p:cNvSpPr>
            <a:spLocks noGrp="1"/>
          </p:cNvSpPr>
          <p:nvPr>
            <p:ph type="subTitle" idx="1"/>
          </p:nvPr>
        </p:nvSpPr>
        <p:spPr/>
        <p:txBody>
          <a:bodyPr>
            <a:noAutofit/>
          </a:bodyPr>
          <a:lstStyle/>
          <a:p>
            <a:r>
              <a:rPr lang="en-US" sz="2400" dirty="0"/>
              <a:t>Baljit </a:t>
            </a:r>
            <a:r>
              <a:rPr lang="en-US" sz="2400" dirty="0" err="1"/>
              <a:t>Alang</a:t>
            </a:r>
            <a:r>
              <a:rPr lang="en-US" sz="2400" dirty="0"/>
              <a:t>, Rick Cavalla, Marc Donatiello, </a:t>
            </a:r>
            <a:r>
              <a:rPr lang="en-US" sz="2400" dirty="0" err="1"/>
              <a:t>Haarris</a:t>
            </a:r>
            <a:r>
              <a:rPr lang="en-US" sz="2400" dirty="0"/>
              <a:t> Haque, Mark </a:t>
            </a:r>
            <a:r>
              <a:rPr lang="en-US" sz="2400" dirty="0" err="1"/>
              <a:t>Visco</a:t>
            </a:r>
            <a:endParaRPr lang="en-US" sz="2400" dirty="0"/>
          </a:p>
        </p:txBody>
      </p:sp>
    </p:spTree>
    <p:extLst>
      <p:ext uri="{BB962C8B-B14F-4D97-AF65-F5344CB8AC3E}">
        <p14:creationId xmlns:p14="http://schemas.microsoft.com/office/powerpoint/2010/main" val="906837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A24A7-9240-4F4E-80ED-24018D472538}"/>
              </a:ext>
            </a:extLst>
          </p:cNvPr>
          <p:cNvSpPr>
            <a:spLocks noGrp="1"/>
          </p:cNvSpPr>
          <p:nvPr>
            <p:ph type="title"/>
          </p:nvPr>
        </p:nvSpPr>
        <p:spPr/>
        <p:txBody>
          <a:bodyPr/>
          <a:lstStyle/>
          <a:p>
            <a:r>
              <a:rPr lang="en-US" dirty="0"/>
              <a:t>What we Found: Age v. Average Rating</a:t>
            </a:r>
          </a:p>
        </p:txBody>
      </p:sp>
      <p:pic>
        <p:nvPicPr>
          <p:cNvPr id="5" name="Content Placeholder 4">
            <a:extLst>
              <a:ext uri="{FF2B5EF4-FFF2-40B4-BE49-F238E27FC236}">
                <a16:creationId xmlns:a16="http://schemas.microsoft.com/office/drawing/2014/main" id="{5DACCFAC-96BE-644B-B303-5CB60062282D}"/>
              </a:ext>
            </a:extLst>
          </p:cNvPr>
          <p:cNvPicPr>
            <a:picLocks noGrp="1" noChangeAspect="1"/>
          </p:cNvPicPr>
          <p:nvPr>
            <p:ph idx="1"/>
          </p:nvPr>
        </p:nvPicPr>
        <p:blipFill>
          <a:blip r:embed="rId2"/>
          <a:stretch>
            <a:fillRect/>
          </a:stretch>
        </p:blipFill>
        <p:spPr>
          <a:xfrm>
            <a:off x="1024128" y="1511036"/>
            <a:ext cx="6219952" cy="4146635"/>
          </a:xfrm>
        </p:spPr>
      </p:pic>
      <p:sp>
        <p:nvSpPr>
          <p:cNvPr id="6" name="TextBox 5">
            <a:extLst>
              <a:ext uri="{FF2B5EF4-FFF2-40B4-BE49-F238E27FC236}">
                <a16:creationId xmlns:a16="http://schemas.microsoft.com/office/drawing/2014/main" id="{2321A193-89F4-C249-9A3C-AF094B24107B}"/>
              </a:ext>
            </a:extLst>
          </p:cNvPr>
          <p:cNvSpPr txBox="1"/>
          <p:nvPr/>
        </p:nvSpPr>
        <p:spPr>
          <a:xfrm>
            <a:off x="1024128" y="5657671"/>
            <a:ext cx="7102258" cy="923330"/>
          </a:xfrm>
          <a:prstGeom prst="rect">
            <a:avLst/>
          </a:prstGeom>
          <a:noFill/>
        </p:spPr>
        <p:txBody>
          <a:bodyPr wrap="square" rtlCol="0">
            <a:spAutoFit/>
          </a:bodyPr>
          <a:lstStyle/>
          <a:p>
            <a:r>
              <a:rPr lang="en-US" dirty="0"/>
              <a:t>There does not seem to be a strong relationship between age and ratings. Although the data shows a slight relationship where zip codes with an average age of 37 or older have higher-rated restaurants. </a:t>
            </a:r>
          </a:p>
        </p:txBody>
      </p:sp>
      <p:sp>
        <p:nvSpPr>
          <p:cNvPr id="3" name="TextBox 2">
            <a:extLst>
              <a:ext uri="{FF2B5EF4-FFF2-40B4-BE49-F238E27FC236}">
                <a16:creationId xmlns:a16="http://schemas.microsoft.com/office/drawing/2014/main" id="{B773E2E6-1B89-7244-AAD0-B57F3C775849}"/>
              </a:ext>
            </a:extLst>
          </p:cNvPr>
          <p:cNvSpPr txBox="1"/>
          <p:nvPr/>
        </p:nvSpPr>
        <p:spPr>
          <a:xfrm>
            <a:off x="6793992" y="3096058"/>
            <a:ext cx="4373880" cy="1754326"/>
          </a:xfrm>
          <a:prstGeom prst="rect">
            <a:avLst/>
          </a:prstGeom>
          <a:noFill/>
        </p:spPr>
        <p:txBody>
          <a:bodyPr wrap="square" rtlCol="0">
            <a:spAutoFit/>
          </a:bodyPr>
          <a:lstStyle/>
          <a:p>
            <a:r>
              <a:rPr lang="en-US" dirty="0"/>
              <a:t>The X-Axis represents the average age of restaurant patrons, scaled from 30 years old to 50 years old. The Y-Axis represents the Average Restaurant Rating, and is measured on a scaled of 1-5, with 5 being the highest possible rating. </a:t>
            </a:r>
          </a:p>
        </p:txBody>
      </p:sp>
    </p:spTree>
    <p:extLst>
      <p:ext uri="{BB962C8B-B14F-4D97-AF65-F5344CB8AC3E}">
        <p14:creationId xmlns:p14="http://schemas.microsoft.com/office/powerpoint/2010/main" val="208209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DC927-F0A6-7446-A0AC-7C5E35F5834E}"/>
              </a:ext>
            </a:extLst>
          </p:cNvPr>
          <p:cNvSpPr>
            <a:spLocks noGrp="1"/>
          </p:cNvSpPr>
          <p:nvPr>
            <p:ph type="title"/>
          </p:nvPr>
        </p:nvSpPr>
        <p:spPr/>
        <p:txBody>
          <a:bodyPr/>
          <a:lstStyle/>
          <a:p>
            <a:r>
              <a:rPr lang="en-US" dirty="0"/>
              <a:t>What we found: Foreign born v. Average Price</a:t>
            </a:r>
          </a:p>
        </p:txBody>
      </p:sp>
      <p:pic>
        <p:nvPicPr>
          <p:cNvPr id="5" name="Content Placeholder 4">
            <a:extLst>
              <a:ext uri="{FF2B5EF4-FFF2-40B4-BE49-F238E27FC236}">
                <a16:creationId xmlns:a16="http://schemas.microsoft.com/office/drawing/2014/main" id="{26DE4A25-0634-5543-BDD2-4AEB083750CA}"/>
              </a:ext>
            </a:extLst>
          </p:cNvPr>
          <p:cNvPicPr>
            <a:picLocks noGrp="1" noChangeAspect="1"/>
          </p:cNvPicPr>
          <p:nvPr>
            <p:ph idx="1"/>
          </p:nvPr>
        </p:nvPicPr>
        <p:blipFill>
          <a:blip r:embed="rId2"/>
          <a:stretch>
            <a:fillRect/>
          </a:stretch>
        </p:blipFill>
        <p:spPr>
          <a:xfrm>
            <a:off x="1024128" y="1805770"/>
            <a:ext cx="6441440" cy="3936661"/>
          </a:xfrm>
        </p:spPr>
      </p:pic>
      <p:sp>
        <p:nvSpPr>
          <p:cNvPr id="6" name="TextBox 5">
            <a:extLst>
              <a:ext uri="{FF2B5EF4-FFF2-40B4-BE49-F238E27FC236}">
                <a16:creationId xmlns:a16="http://schemas.microsoft.com/office/drawing/2014/main" id="{078A8D7D-8855-0341-9A16-EC739C2AA7C7}"/>
              </a:ext>
            </a:extLst>
          </p:cNvPr>
          <p:cNvSpPr txBox="1"/>
          <p:nvPr/>
        </p:nvSpPr>
        <p:spPr>
          <a:xfrm>
            <a:off x="1024128" y="5742432"/>
            <a:ext cx="7129272" cy="923330"/>
          </a:xfrm>
          <a:prstGeom prst="rect">
            <a:avLst/>
          </a:prstGeom>
          <a:noFill/>
        </p:spPr>
        <p:txBody>
          <a:bodyPr wrap="square" rtlCol="0">
            <a:spAutoFit/>
          </a:bodyPr>
          <a:lstStyle/>
          <a:p>
            <a:r>
              <a:rPr lang="en-US" dirty="0"/>
              <a:t>Zip codes with fewer foreign-born residents are more likely to live near more expensive restaurants. Zip codes with a higher percentage of foreign-born residents generally have lower-priced restaurants.</a:t>
            </a:r>
          </a:p>
        </p:txBody>
      </p:sp>
      <p:sp>
        <p:nvSpPr>
          <p:cNvPr id="4" name="TextBox 3">
            <a:extLst>
              <a:ext uri="{FF2B5EF4-FFF2-40B4-BE49-F238E27FC236}">
                <a16:creationId xmlns:a16="http://schemas.microsoft.com/office/drawing/2014/main" id="{8D112AC4-D8A5-C14E-BB29-654C3B73923D}"/>
              </a:ext>
            </a:extLst>
          </p:cNvPr>
          <p:cNvSpPr txBox="1"/>
          <p:nvPr/>
        </p:nvSpPr>
        <p:spPr>
          <a:xfrm>
            <a:off x="7465568" y="2516382"/>
            <a:ext cx="4358640" cy="2308324"/>
          </a:xfrm>
          <a:prstGeom prst="rect">
            <a:avLst/>
          </a:prstGeom>
          <a:noFill/>
        </p:spPr>
        <p:txBody>
          <a:bodyPr wrap="square" rtlCol="0">
            <a:spAutoFit/>
          </a:bodyPr>
          <a:lstStyle/>
          <a:p>
            <a:r>
              <a:rPr lang="en-US" dirty="0"/>
              <a:t>A comparison between zip codes with varying Foreign Born Residents by Percentage (X-Axis) and Average Price (Y-Axis). Towns are scaled from 0% residents being foreign-born to 60%. The average prices are scaled from 1 dollar sign ($) to 4 dollar signs($$$$). None of the restaurants were rated $$$ or higher.</a:t>
            </a:r>
          </a:p>
        </p:txBody>
      </p:sp>
    </p:spTree>
    <p:extLst>
      <p:ext uri="{BB962C8B-B14F-4D97-AF65-F5344CB8AC3E}">
        <p14:creationId xmlns:p14="http://schemas.microsoft.com/office/powerpoint/2010/main" val="316149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F14A-8DBA-4245-9EAB-DEC3D9F43B4C}"/>
              </a:ext>
            </a:extLst>
          </p:cNvPr>
          <p:cNvSpPr>
            <a:spLocks noGrp="1"/>
          </p:cNvSpPr>
          <p:nvPr>
            <p:ph type="title"/>
          </p:nvPr>
        </p:nvSpPr>
        <p:spPr/>
        <p:txBody>
          <a:bodyPr/>
          <a:lstStyle/>
          <a:p>
            <a:r>
              <a:rPr lang="en-US" dirty="0"/>
              <a:t>What we found: Foreign born v. Average rating</a:t>
            </a:r>
          </a:p>
        </p:txBody>
      </p:sp>
      <p:pic>
        <p:nvPicPr>
          <p:cNvPr id="5" name="Content Placeholder 4">
            <a:extLst>
              <a:ext uri="{FF2B5EF4-FFF2-40B4-BE49-F238E27FC236}">
                <a16:creationId xmlns:a16="http://schemas.microsoft.com/office/drawing/2014/main" id="{40891DD1-7B9D-9F42-AA6F-DF814C2ED01A}"/>
              </a:ext>
            </a:extLst>
          </p:cNvPr>
          <p:cNvPicPr>
            <a:picLocks noGrp="1" noChangeAspect="1"/>
          </p:cNvPicPr>
          <p:nvPr>
            <p:ph idx="1"/>
          </p:nvPr>
        </p:nvPicPr>
        <p:blipFill>
          <a:blip r:embed="rId2"/>
          <a:stretch>
            <a:fillRect/>
          </a:stretch>
        </p:blipFill>
        <p:spPr>
          <a:xfrm>
            <a:off x="1024128" y="2084832"/>
            <a:ext cx="5486400" cy="3657600"/>
          </a:xfrm>
        </p:spPr>
      </p:pic>
      <p:sp>
        <p:nvSpPr>
          <p:cNvPr id="6" name="TextBox 5">
            <a:extLst>
              <a:ext uri="{FF2B5EF4-FFF2-40B4-BE49-F238E27FC236}">
                <a16:creationId xmlns:a16="http://schemas.microsoft.com/office/drawing/2014/main" id="{50F8FE01-7CE4-4844-AC0E-83C155923549}"/>
              </a:ext>
            </a:extLst>
          </p:cNvPr>
          <p:cNvSpPr txBox="1"/>
          <p:nvPr/>
        </p:nvSpPr>
        <p:spPr>
          <a:xfrm>
            <a:off x="1024128" y="5742432"/>
            <a:ext cx="6931152" cy="923330"/>
          </a:xfrm>
          <a:prstGeom prst="rect">
            <a:avLst/>
          </a:prstGeom>
          <a:noFill/>
        </p:spPr>
        <p:txBody>
          <a:bodyPr wrap="square" rtlCol="0">
            <a:spAutoFit/>
          </a:bodyPr>
          <a:lstStyle/>
          <a:p>
            <a:r>
              <a:rPr lang="en-US" dirty="0"/>
              <a:t>There does not seem to be a direct correlation between foreign-born percentage and the quality of restaurants in a zip code. One could conclude most people like to dine at highly-rated (4.0) rated restaurants. </a:t>
            </a:r>
          </a:p>
        </p:txBody>
      </p:sp>
      <p:sp>
        <p:nvSpPr>
          <p:cNvPr id="3" name="TextBox 2">
            <a:extLst>
              <a:ext uri="{FF2B5EF4-FFF2-40B4-BE49-F238E27FC236}">
                <a16:creationId xmlns:a16="http://schemas.microsoft.com/office/drawing/2014/main" id="{0726D9A1-B613-E94F-A0A6-593544B36C09}"/>
              </a:ext>
            </a:extLst>
          </p:cNvPr>
          <p:cNvSpPr txBox="1"/>
          <p:nvPr/>
        </p:nvSpPr>
        <p:spPr>
          <a:xfrm>
            <a:off x="6510528" y="3036469"/>
            <a:ext cx="4069080" cy="1754326"/>
          </a:xfrm>
          <a:prstGeom prst="rect">
            <a:avLst/>
          </a:prstGeom>
          <a:noFill/>
        </p:spPr>
        <p:txBody>
          <a:bodyPr wrap="square" rtlCol="0">
            <a:spAutoFit/>
          </a:bodyPr>
          <a:lstStyle/>
          <a:p>
            <a:r>
              <a:rPr lang="en-US" dirty="0"/>
              <a:t>The X-Axis is same as the previous graph: it represents the Percentage of Foreign-Born Residents. The Y-Axis here represents the Average Rating of the restaurants. The restaurants are rated on a scale from 1-5, with 5 being the highest possible rating. </a:t>
            </a:r>
          </a:p>
        </p:txBody>
      </p:sp>
    </p:spTree>
    <p:extLst>
      <p:ext uri="{BB962C8B-B14F-4D97-AF65-F5344CB8AC3E}">
        <p14:creationId xmlns:p14="http://schemas.microsoft.com/office/powerpoint/2010/main" val="4264484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B862-A76F-4C3A-B108-F5530C31C151}"/>
              </a:ext>
            </a:extLst>
          </p:cNvPr>
          <p:cNvSpPr>
            <a:spLocks noGrp="1"/>
          </p:cNvSpPr>
          <p:nvPr>
            <p:ph type="title"/>
          </p:nvPr>
        </p:nvSpPr>
        <p:spPr>
          <a:xfrm>
            <a:off x="1024128" y="585216"/>
            <a:ext cx="9720072" cy="1121664"/>
          </a:xfrm>
        </p:spPr>
        <p:txBody>
          <a:bodyPr>
            <a:normAutofit fontScale="90000"/>
          </a:bodyPr>
          <a:lstStyle/>
          <a:p>
            <a:r>
              <a:rPr lang="en-US" dirty="0"/>
              <a:t>Additional Analysis: T-test at NJ STATE LEVEL</a:t>
            </a:r>
          </a:p>
        </p:txBody>
      </p:sp>
      <p:sp>
        <p:nvSpPr>
          <p:cNvPr id="3" name="Rectangle 2">
            <a:extLst>
              <a:ext uri="{FF2B5EF4-FFF2-40B4-BE49-F238E27FC236}">
                <a16:creationId xmlns:a16="http://schemas.microsoft.com/office/drawing/2014/main" id="{9A43A69D-3B91-400B-9C04-A6E6FB40FB82}"/>
              </a:ext>
            </a:extLst>
          </p:cNvPr>
          <p:cNvSpPr/>
          <p:nvPr/>
        </p:nvSpPr>
        <p:spPr>
          <a:xfrm>
            <a:off x="1579880" y="2043281"/>
            <a:ext cx="7696200" cy="2862322"/>
          </a:xfrm>
          <a:prstGeom prst="rect">
            <a:avLst/>
          </a:prstGeom>
        </p:spPr>
        <p:txBody>
          <a:bodyPr wrap="square">
            <a:spAutoFit/>
          </a:bodyPr>
          <a:lstStyle/>
          <a:p>
            <a:r>
              <a:rPr lang="en-US" dirty="0">
                <a:solidFill>
                  <a:srgbClr val="000000"/>
                </a:solidFill>
                <a:latin typeface="Arial" panose="020B0604020202020204" pitchFamily="34" charset="0"/>
              </a:rPr>
              <a:t>Demographic and restaurant data for the Top 25 and Bottom 25 zip codes for household income, median age and foreign-born percentage in the state of New Jersey. </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For each of the three demographic measures, a t-test was performed to compare the Top 25 to the Bottom 25 to see if there was a statistically significant difference between the two groups in terms of average price and average customer rating.</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a:t>
            </a:r>
            <a:endParaRPr lang="en-US" dirty="0"/>
          </a:p>
        </p:txBody>
      </p:sp>
    </p:spTree>
    <p:extLst>
      <p:ext uri="{BB962C8B-B14F-4D97-AF65-F5344CB8AC3E}">
        <p14:creationId xmlns:p14="http://schemas.microsoft.com/office/powerpoint/2010/main" val="923599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6399-EB2C-410F-82A1-AEFCE6AF6CF4}"/>
              </a:ext>
            </a:extLst>
          </p:cNvPr>
          <p:cNvSpPr>
            <a:spLocks noGrp="1"/>
          </p:cNvSpPr>
          <p:nvPr>
            <p:ph type="title"/>
          </p:nvPr>
        </p:nvSpPr>
        <p:spPr>
          <a:xfrm>
            <a:off x="1024128" y="585216"/>
            <a:ext cx="9720072" cy="827024"/>
          </a:xfrm>
        </p:spPr>
        <p:txBody>
          <a:bodyPr>
            <a:normAutofit/>
          </a:bodyPr>
          <a:lstStyle/>
          <a:p>
            <a:r>
              <a:rPr lang="en-US" dirty="0"/>
              <a:t>Additional Analysis: T-TEST results</a:t>
            </a:r>
          </a:p>
        </p:txBody>
      </p:sp>
      <p:pic>
        <p:nvPicPr>
          <p:cNvPr id="1026" name="Picture 2" descr="https://lh3.googleusercontent.com/C-olhlgba-AiFqJuJ94IxKcxxzD9D1vnIT0c5-xnMSCLHUnEe2awlbDCfzFZoI2wEoVDGSB8DRW4GxUX3wbP7YRh6mcirSc6QxmH1zHFbwSKahsIShmB47bgC0kTXj11f7b6ZqUh">
            <a:extLst>
              <a:ext uri="{FF2B5EF4-FFF2-40B4-BE49-F238E27FC236}">
                <a16:creationId xmlns:a16="http://schemas.microsoft.com/office/drawing/2014/main" id="{41FDCB4D-F83D-467C-97A9-A46DA50D5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568" y="1818640"/>
            <a:ext cx="9325614" cy="28752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7B5D097-BF70-4255-9F52-A9F6FF1F5190}"/>
              </a:ext>
            </a:extLst>
          </p:cNvPr>
          <p:cNvSpPr txBox="1"/>
          <p:nvPr/>
        </p:nvSpPr>
        <p:spPr>
          <a:xfrm>
            <a:off x="1281426" y="5100320"/>
            <a:ext cx="9325614" cy="646331"/>
          </a:xfrm>
          <a:prstGeom prst="rect">
            <a:avLst/>
          </a:prstGeom>
          <a:noFill/>
        </p:spPr>
        <p:txBody>
          <a:bodyPr wrap="square" rtlCol="0">
            <a:spAutoFit/>
          </a:bodyPr>
          <a:lstStyle/>
          <a:p>
            <a:r>
              <a:rPr lang="en-US" dirty="0"/>
              <a:t>The most statistically significant difference was between Household Income and Average Price. The lower the p-value the more statistically significant is the difference.</a:t>
            </a:r>
          </a:p>
        </p:txBody>
      </p:sp>
    </p:spTree>
    <p:extLst>
      <p:ext uri="{BB962C8B-B14F-4D97-AF65-F5344CB8AC3E}">
        <p14:creationId xmlns:p14="http://schemas.microsoft.com/office/powerpoint/2010/main" val="1009163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04EB-133E-4B89-ABF3-EC64E7FC4CA7}"/>
              </a:ext>
            </a:extLst>
          </p:cNvPr>
          <p:cNvSpPr>
            <a:spLocks noGrp="1"/>
          </p:cNvSpPr>
          <p:nvPr>
            <p:ph type="title"/>
          </p:nvPr>
        </p:nvSpPr>
        <p:spPr>
          <a:xfrm>
            <a:off x="1024128" y="585216"/>
            <a:ext cx="9720072" cy="1070864"/>
          </a:xfrm>
        </p:spPr>
        <p:txBody>
          <a:bodyPr/>
          <a:lstStyle/>
          <a:p>
            <a:r>
              <a:rPr lang="en-US" dirty="0"/>
              <a:t>NJ STATE LEVEL: INCOME and price</a:t>
            </a:r>
          </a:p>
        </p:txBody>
      </p:sp>
      <p:pic>
        <p:nvPicPr>
          <p:cNvPr id="2050" name="Picture 2" descr="https://lh3.googleusercontent.com/JSkbdWU2Yy3X5qJbjvS9Z3F0GngYH1Jw1P-YUU4rqZ5FjzLrqfdcHhyLoVtSZ8XNwKkpQ0SzgG97lK-SyD0We5suDScTABLgH0rkcBZZYLB-TlS7wn0RQW7L2hkcnvvgKRsqLlbi">
            <a:extLst>
              <a:ext uri="{FF2B5EF4-FFF2-40B4-BE49-F238E27FC236}">
                <a16:creationId xmlns:a16="http://schemas.microsoft.com/office/drawing/2014/main" id="{CE9823AA-641C-4AE3-BF15-3724EFC8F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560" y="1613350"/>
            <a:ext cx="8036560" cy="5078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16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D3D9-1C7F-B24E-96CD-29C65417B54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CC75599-5CE3-6C40-8B54-A4DAF14580B5}"/>
              </a:ext>
            </a:extLst>
          </p:cNvPr>
          <p:cNvSpPr>
            <a:spLocks noGrp="1"/>
          </p:cNvSpPr>
          <p:nvPr>
            <p:ph idx="1"/>
          </p:nvPr>
        </p:nvSpPr>
        <p:spPr>
          <a:xfrm>
            <a:off x="1024128" y="2286000"/>
            <a:ext cx="9720073" cy="3068320"/>
          </a:xfrm>
        </p:spPr>
        <p:txBody>
          <a:bodyPr/>
          <a:lstStyle/>
          <a:p>
            <a:pPr>
              <a:buFont typeface="Courier New" panose="02070309020205020404" pitchFamily="49" charset="0"/>
              <a:buChar char="o"/>
            </a:pPr>
            <a:r>
              <a:rPr lang="en-US" dirty="0"/>
              <a:t> Based on the </a:t>
            </a:r>
            <a:r>
              <a:rPr lang="en-US" dirty="0" err="1"/>
              <a:t>r-values</a:t>
            </a:r>
            <a:r>
              <a:rPr lang="en-US" dirty="0"/>
              <a:t>, p-values and scatterplots, there is a relationship between average restaurant prices and household income, median age and percentage of foreign-born. </a:t>
            </a:r>
          </a:p>
          <a:p>
            <a:pPr>
              <a:buFont typeface="Courier New" panose="02070309020205020404" pitchFamily="49" charset="0"/>
              <a:buChar char="o"/>
            </a:pPr>
            <a:r>
              <a:rPr lang="en-US" dirty="0"/>
              <a:t>There is little to no correlation between restaurant ratings and the three demographic measures.</a:t>
            </a:r>
          </a:p>
          <a:p>
            <a:pPr>
              <a:buFont typeface="Courier New" panose="02070309020205020404" pitchFamily="49" charset="0"/>
              <a:buChar char="o"/>
            </a:pPr>
            <a:r>
              <a:rPr lang="en-US" dirty="0"/>
              <a:t> The strongest correlation is household income to average price. </a:t>
            </a:r>
          </a:p>
        </p:txBody>
      </p:sp>
    </p:spTree>
    <p:extLst>
      <p:ext uri="{BB962C8B-B14F-4D97-AF65-F5344CB8AC3E}">
        <p14:creationId xmlns:p14="http://schemas.microsoft.com/office/powerpoint/2010/main" val="52117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4849-1D8D-6F49-B3D1-00FB257CB1AE}"/>
              </a:ext>
            </a:extLst>
          </p:cNvPr>
          <p:cNvSpPr>
            <a:spLocks noGrp="1"/>
          </p:cNvSpPr>
          <p:nvPr>
            <p:ph type="title"/>
          </p:nvPr>
        </p:nvSpPr>
        <p:spPr>
          <a:xfrm>
            <a:off x="922528" y="585216"/>
            <a:ext cx="9720072" cy="898144"/>
          </a:xfrm>
        </p:spPr>
        <p:txBody>
          <a:bodyPr/>
          <a:lstStyle/>
          <a:p>
            <a:r>
              <a:rPr lang="en-US" dirty="0"/>
              <a:t>Abstract</a:t>
            </a:r>
          </a:p>
        </p:txBody>
      </p:sp>
      <p:sp>
        <p:nvSpPr>
          <p:cNvPr id="3" name="Content Placeholder 2">
            <a:extLst>
              <a:ext uri="{FF2B5EF4-FFF2-40B4-BE49-F238E27FC236}">
                <a16:creationId xmlns:a16="http://schemas.microsoft.com/office/drawing/2014/main" id="{0C4AFE88-01D7-D24C-80FB-E691CB699C86}"/>
              </a:ext>
            </a:extLst>
          </p:cNvPr>
          <p:cNvSpPr>
            <a:spLocks noGrp="1"/>
          </p:cNvSpPr>
          <p:nvPr>
            <p:ph idx="1"/>
          </p:nvPr>
        </p:nvSpPr>
        <p:spPr>
          <a:xfrm>
            <a:off x="1105407" y="1493520"/>
            <a:ext cx="9720073" cy="5039360"/>
          </a:xfrm>
        </p:spPr>
        <p:txBody>
          <a:bodyPr>
            <a:normAutofit lnSpcReduction="10000"/>
          </a:bodyPr>
          <a:lstStyle/>
          <a:p>
            <a:pPr>
              <a:buFont typeface="Courier New" panose="02070309020205020404" pitchFamily="49" charset="0"/>
              <a:buChar char="o"/>
            </a:pPr>
            <a:r>
              <a:rPr lang="en-US" dirty="0"/>
              <a:t> </a:t>
            </a:r>
            <a:r>
              <a:rPr lang="en-US" b="1" u="sng" dirty="0"/>
              <a:t>Purpose:</a:t>
            </a:r>
            <a:r>
              <a:rPr lang="en-US" dirty="0"/>
              <a:t> Determine if there is a correlation between socioeconomic demographics of zip codes in Essex County, New Jersey and the average price/quality of restaurants in those zip codes.</a:t>
            </a:r>
          </a:p>
          <a:p>
            <a:pPr>
              <a:buFont typeface="Courier New" panose="02070309020205020404" pitchFamily="49" charset="0"/>
              <a:buChar char="o"/>
            </a:pPr>
            <a:r>
              <a:rPr lang="en-US" dirty="0"/>
              <a:t> </a:t>
            </a:r>
            <a:r>
              <a:rPr lang="en-US" b="1" u="sng" dirty="0"/>
              <a:t>Method:</a:t>
            </a:r>
            <a:r>
              <a:rPr lang="en-US" b="1" dirty="0"/>
              <a:t> </a:t>
            </a:r>
            <a:r>
              <a:rPr lang="en-US" dirty="0"/>
              <a:t>Analysis of data from </a:t>
            </a:r>
            <a:r>
              <a:rPr lang="en-US" i="1" dirty="0"/>
              <a:t>Google Places (Maps) API </a:t>
            </a:r>
            <a:r>
              <a:rPr lang="en-US" dirty="0"/>
              <a:t>and </a:t>
            </a:r>
            <a:r>
              <a:rPr lang="en-US" i="1" dirty="0"/>
              <a:t>US Census API </a:t>
            </a:r>
            <a:r>
              <a:rPr lang="en-US" dirty="0"/>
              <a:t>- </a:t>
            </a:r>
            <a:r>
              <a:rPr lang="en-US" i="1" dirty="0"/>
              <a:t>2017 American Community Survey</a:t>
            </a:r>
            <a:r>
              <a:rPr lang="en-US" dirty="0"/>
              <a:t>. </a:t>
            </a:r>
          </a:p>
          <a:p>
            <a:pPr>
              <a:buFont typeface="Courier New" panose="02070309020205020404" pitchFamily="49" charset="0"/>
              <a:buChar char="o"/>
            </a:pPr>
            <a:r>
              <a:rPr lang="en-US" b="1" dirty="0"/>
              <a:t> </a:t>
            </a:r>
            <a:r>
              <a:rPr lang="en-US" b="1" u="sng" dirty="0"/>
              <a:t>Data Sources:</a:t>
            </a:r>
            <a:r>
              <a:rPr lang="en-US" b="1" dirty="0"/>
              <a:t> </a:t>
            </a:r>
          </a:p>
          <a:p>
            <a:pPr lvl="1"/>
            <a:r>
              <a:rPr lang="en-US" sz="2000" i="1" dirty="0"/>
              <a:t>Google Places (Maps) API</a:t>
            </a:r>
            <a:r>
              <a:rPr lang="en-US" sz="2000" dirty="0"/>
              <a:t> - for the following data for restaurants in each zip code:</a:t>
            </a:r>
          </a:p>
          <a:p>
            <a:pPr lvl="2"/>
            <a:r>
              <a:rPr lang="en-US" sz="2100" dirty="0"/>
              <a:t>Price ratings (1 to 4 dollar signs)</a:t>
            </a:r>
          </a:p>
          <a:p>
            <a:pPr lvl="2"/>
            <a:r>
              <a:rPr lang="en-US" sz="2100" dirty="0"/>
              <a:t>Customer ratings (1 to 5 with 5 being the highest)</a:t>
            </a:r>
          </a:p>
          <a:p>
            <a:pPr marL="128016" lvl="1" indent="0">
              <a:buNone/>
            </a:pPr>
            <a:endParaRPr lang="en-US" dirty="0"/>
          </a:p>
          <a:p>
            <a:pPr lvl="1"/>
            <a:r>
              <a:rPr lang="en-US" sz="2000" i="1" dirty="0"/>
              <a:t>US Census API </a:t>
            </a:r>
            <a:r>
              <a:rPr lang="en-US" sz="2000" dirty="0"/>
              <a:t>- </a:t>
            </a:r>
            <a:r>
              <a:rPr lang="en-US" sz="2000" i="1" dirty="0"/>
              <a:t>2017 American Community Survey</a:t>
            </a:r>
            <a:r>
              <a:rPr lang="en-US" sz="2000" dirty="0"/>
              <a:t> for the following demographic data for each zip code in Essex County:</a:t>
            </a:r>
            <a:endParaRPr lang="en-US" dirty="0"/>
          </a:p>
          <a:p>
            <a:pPr lvl="2"/>
            <a:r>
              <a:rPr lang="en-US" sz="2100" dirty="0"/>
              <a:t>Median Age</a:t>
            </a:r>
          </a:p>
          <a:p>
            <a:pPr lvl="2"/>
            <a:r>
              <a:rPr lang="en-US" sz="2100" dirty="0"/>
              <a:t>Foreign Born</a:t>
            </a:r>
          </a:p>
          <a:p>
            <a:pPr lvl="2"/>
            <a:r>
              <a:rPr lang="en-US" sz="2100" dirty="0"/>
              <a:t>Household Income</a:t>
            </a:r>
          </a:p>
        </p:txBody>
      </p:sp>
    </p:spTree>
    <p:extLst>
      <p:ext uri="{BB962C8B-B14F-4D97-AF65-F5344CB8AC3E}">
        <p14:creationId xmlns:p14="http://schemas.microsoft.com/office/powerpoint/2010/main" val="355184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4849-1D8D-6F49-B3D1-00FB257CB1AE}"/>
              </a:ext>
            </a:extLst>
          </p:cNvPr>
          <p:cNvSpPr>
            <a:spLocks noGrp="1"/>
          </p:cNvSpPr>
          <p:nvPr>
            <p:ph type="title"/>
          </p:nvPr>
        </p:nvSpPr>
        <p:spPr>
          <a:xfrm>
            <a:off x="922528" y="585216"/>
            <a:ext cx="9720072" cy="898144"/>
          </a:xfrm>
        </p:spPr>
        <p:txBody>
          <a:bodyPr/>
          <a:lstStyle/>
          <a:p>
            <a:r>
              <a:rPr lang="en-US" dirty="0"/>
              <a:t>DATA LIMITATIONS</a:t>
            </a:r>
          </a:p>
        </p:txBody>
      </p:sp>
      <p:sp>
        <p:nvSpPr>
          <p:cNvPr id="3" name="Content Placeholder 2">
            <a:extLst>
              <a:ext uri="{FF2B5EF4-FFF2-40B4-BE49-F238E27FC236}">
                <a16:creationId xmlns:a16="http://schemas.microsoft.com/office/drawing/2014/main" id="{0C4AFE88-01D7-D24C-80FB-E691CB699C86}"/>
              </a:ext>
            </a:extLst>
          </p:cNvPr>
          <p:cNvSpPr>
            <a:spLocks noGrp="1"/>
          </p:cNvSpPr>
          <p:nvPr>
            <p:ph idx="1"/>
          </p:nvPr>
        </p:nvSpPr>
        <p:spPr>
          <a:xfrm>
            <a:off x="1105408" y="1625600"/>
            <a:ext cx="9720073" cy="4947920"/>
          </a:xfrm>
        </p:spPr>
        <p:txBody>
          <a:bodyPr>
            <a:normAutofit lnSpcReduction="10000"/>
          </a:bodyPr>
          <a:lstStyle/>
          <a:p>
            <a:r>
              <a:rPr lang="en-US" sz="2600" b="1" i="1" u="sng" dirty="0"/>
              <a:t>Google Places API</a:t>
            </a:r>
            <a:endParaRPr lang="en-US" sz="2600" b="1" u="sng" dirty="0"/>
          </a:p>
          <a:p>
            <a:r>
              <a:rPr lang="en-US" sz="2600" dirty="0"/>
              <a:t>Query results are limited to the 20 most proximate results to the zip code reference point.</a:t>
            </a:r>
          </a:p>
          <a:p>
            <a:br>
              <a:rPr lang="en-US" sz="2600" b="1" dirty="0"/>
            </a:br>
            <a:r>
              <a:rPr lang="en-US" sz="2600" b="1" i="1" u="sng" dirty="0"/>
              <a:t>US Census API</a:t>
            </a:r>
            <a:r>
              <a:rPr lang="en-US" sz="2600" b="1" u="sng" dirty="0"/>
              <a:t> - </a:t>
            </a:r>
            <a:r>
              <a:rPr lang="en-US" sz="2600" b="1" i="1" u="sng" dirty="0"/>
              <a:t>2017 American Community Survey</a:t>
            </a:r>
            <a:endParaRPr lang="en-US" sz="2600" b="1" u="sng" dirty="0"/>
          </a:p>
          <a:p>
            <a:r>
              <a:rPr lang="en-US" sz="2600" dirty="0"/>
              <a:t>This analysis references zip codes as opposed to municipalities because the US Census Data is organized by zip code. This resulted in the sample including multiple zip codes for some municipalities. Also, the geographic range of zip codes sometimes extends across two or more municipalities.</a:t>
            </a:r>
          </a:p>
          <a:p>
            <a:endParaRPr lang="en-US" sz="2600" dirty="0"/>
          </a:p>
          <a:p>
            <a:r>
              <a:rPr lang="en-US" sz="2400" i="1" dirty="0"/>
              <a:t>Note: The Yelp! Fusion API was not utilized because queries only return restaurants that have at least one review.</a:t>
            </a:r>
          </a:p>
        </p:txBody>
      </p:sp>
    </p:spTree>
    <p:extLst>
      <p:ext uri="{BB962C8B-B14F-4D97-AF65-F5344CB8AC3E}">
        <p14:creationId xmlns:p14="http://schemas.microsoft.com/office/powerpoint/2010/main" val="69965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FD5C-6F96-A943-9523-241B7AE9AFE8}"/>
              </a:ext>
            </a:extLst>
          </p:cNvPr>
          <p:cNvSpPr>
            <a:spLocks noGrp="1"/>
          </p:cNvSpPr>
          <p:nvPr>
            <p:ph type="title"/>
          </p:nvPr>
        </p:nvSpPr>
        <p:spPr>
          <a:xfrm>
            <a:off x="1024128" y="585216"/>
            <a:ext cx="9720072" cy="1499616"/>
          </a:xfrm>
        </p:spPr>
        <p:txBody>
          <a:bodyPr/>
          <a:lstStyle/>
          <a:p>
            <a:r>
              <a:rPr lang="en-US" dirty="0"/>
              <a:t>Hypotheses</a:t>
            </a:r>
          </a:p>
        </p:txBody>
      </p:sp>
      <p:sp>
        <p:nvSpPr>
          <p:cNvPr id="3" name="Content Placeholder 2">
            <a:extLst>
              <a:ext uri="{FF2B5EF4-FFF2-40B4-BE49-F238E27FC236}">
                <a16:creationId xmlns:a16="http://schemas.microsoft.com/office/drawing/2014/main" id="{B870C81E-41E9-AB4A-B5F8-D4E2C01338A5}"/>
              </a:ext>
            </a:extLst>
          </p:cNvPr>
          <p:cNvSpPr>
            <a:spLocks noGrp="1"/>
          </p:cNvSpPr>
          <p:nvPr>
            <p:ph idx="1"/>
          </p:nvPr>
        </p:nvSpPr>
        <p:spPr>
          <a:xfrm>
            <a:off x="1024128" y="1859280"/>
            <a:ext cx="9720073" cy="4815840"/>
          </a:xfrm>
        </p:spPr>
        <p:txBody>
          <a:bodyPr>
            <a:normAutofit fontScale="85000" lnSpcReduction="20000"/>
          </a:bodyPr>
          <a:lstStyle/>
          <a:p>
            <a:pPr>
              <a:buFont typeface="Courier New" panose="02070309020205020404" pitchFamily="49" charset="0"/>
              <a:buChar char="o"/>
            </a:pPr>
            <a:r>
              <a:rPr lang="en-US" sz="3000" b="1" dirty="0"/>
              <a:t> </a:t>
            </a:r>
            <a:r>
              <a:rPr lang="en-US" sz="3000" b="1" u="sng" dirty="0"/>
              <a:t>Hypothesis Statement</a:t>
            </a:r>
            <a:endParaRPr lang="en-US" sz="3000" dirty="0"/>
          </a:p>
          <a:p>
            <a:pPr marL="0" indent="0">
              <a:buNone/>
            </a:pPr>
            <a:r>
              <a:rPr lang="en-US" sz="3000" dirty="0"/>
              <a:t>If a zip code’s average household income is low, median age is low or percent of foreign-born is high, then the average customer rating and average price level of restaurants in that zip code will be lower than a zip code with a high average household income, high median age and low percent of foreign-born.</a:t>
            </a:r>
          </a:p>
          <a:p>
            <a:pPr marL="0" indent="0">
              <a:buNone/>
            </a:pPr>
            <a:endParaRPr lang="en-US" sz="3000" dirty="0"/>
          </a:p>
          <a:p>
            <a:pPr>
              <a:buFont typeface="Courier New" panose="02070309020205020404" pitchFamily="49" charset="0"/>
              <a:buChar char="o"/>
            </a:pPr>
            <a:r>
              <a:rPr lang="en-US" sz="3000" b="1" u="sng" dirty="0"/>
              <a:t>Null Hypothesis</a:t>
            </a:r>
            <a:endParaRPr lang="en-US" sz="3000" dirty="0"/>
          </a:p>
          <a:p>
            <a:pPr marL="0" indent="0">
              <a:buNone/>
            </a:pPr>
            <a:r>
              <a:rPr lang="en-US" sz="3000" dirty="0"/>
              <a:t>A zip code’s average household income, median age and percent of foreign-born are unrelated to average customer rating and average price level of restaurants in that zip code.</a:t>
            </a:r>
          </a:p>
          <a:p>
            <a:br>
              <a:rPr lang="en-US" dirty="0"/>
            </a:br>
            <a:endParaRPr lang="en-US" dirty="0"/>
          </a:p>
        </p:txBody>
      </p:sp>
    </p:spTree>
    <p:extLst>
      <p:ext uri="{BB962C8B-B14F-4D97-AF65-F5344CB8AC3E}">
        <p14:creationId xmlns:p14="http://schemas.microsoft.com/office/powerpoint/2010/main" val="415459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D44D-F8C3-3547-BC9B-3C7CA2582490}"/>
              </a:ext>
            </a:extLst>
          </p:cNvPr>
          <p:cNvSpPr>
            <a:spLocks noGrp="1"/>
          </p:cNvSpPr>
          <p:nvPr>
            <p:ph type="title"/>
          </p:nvPr>
        </p:nvSpPr>
        <p:spPr/>
        <p:txBody>
          <a:bodyPr/>
          <a:lstStyle/>
          <a:p>
            <a:r>
              <a:rPr lang="en-US" dirty="0"/>
              <a:t>Questions asked</a:t>
            </a:r>
          </a:p>
        </p:txBody>
      </p:sp>
      <p:sp>
        <p:nvSpPr>
          <p:cNvPr id="3" name="Content Placeholder 2">
            <a:extLst>
              <a:ext uri="{FF2B5EF4-FFF2-40B4-BE49-F238E27FC236}">
                <a16:creationId xmlns:a16="http://schemas.microsoft.com/office/drawing/2014/main" id="{248CC91B-4E1D-9645-B59A-09B25DFCD045}"/>
              </a:ext>
            </a:extLst>
          </p:cNvPr>
          <p:cNvSpPr>
            <a:spLocks noGrp="1"/>
          </p:cNvSpPr>
          <p:nvPr>
            <p:ph idx="1"/>
          </p:nvPr>
        </p:nvSpPr>
        <p:spPr/>
        <p:txBody>
          <a:bodyPr/>
          <a:lstStyle/>
          <a:p>
            <a:pPr fontAlgn="base">
              <a:buFont typeface="Courier New" panose="02070309020205020404" pitchFamily="49" charset="0"/>
              <a:buChar char="o"/>
            </a:pPr>
            <a:r>
              <a:rPr lang="en-US" dirty="0"/>
              <a:t>Do higher income zip codes have higher-priced restaurants?</a:t>
            </a:r>
          </a:p>
          <a:p>
            <a:pPr fontAlgn="base">
              <a:buFont typeface="Courier New" panose="02070309020205020404" pitchFamily="49" charset="0"/>
              <a:buChar char="o"/>
            </a:pPr>
            <a:r>
              <a:rPr lang="en-US" dirty="0"/>
              <a:t>Do higher income zip codes have higher-rated restaurants?</a:t>
            </a:r>
          </a:p>
          <a:p>
            <a:pPr fontAlgn="base">
              <a:buFont typeface="Courier New" panose="02070309020205020404" pitchFamily="49" charset="0"/>
              <a:buChar char="o"/>
            </a:pPr>
            <a:r>
              <a:rPr lang="en-US" dirty="0"/>
              <a:t>Do zip codes with a younger median age have lower-priced restaurants?</a:t>
            </a:r>
          </a:p>
          <a:p>
            <a:pPr fontAlgn="base">
              <a:buFont typeface="Courier New" panose="02070309020205020404" pitchFamily="49" charset="0"/>
              <a:buChar char="o"/>
            </a:pPr>
            <a:r>
              <a:rPr lang="en-US" dirty="0"/>
              <a:t>Do zip codes with a younger median age have lower-rated restaurants?</a:t>
            </a:r>
          </a:p>
          <a:p>
            <a:pPr fontAlgn="base">
              <a:buFont typeface="Courier New" panose="02070309020205020404" pitchFamily="49" charset="0"/>
              <a:buChar char="o"/>
            </a:pPr>
            <a:r>
              <a:rPr lang="en-US" dirty="0"/>
              <a:t>Do zip codes with a higher percentage of foreign-born people have lower-priced restaurants?</a:t>
            </a:r>
          </a:p>
          <a:p>
            <a:pPr fontAlgn="base">
              <a:buFont typeface="Courier New" panose="02070309020205020404" pitchFamily="49" charset="0"/>
              <a:buChar char="o"/>
            </a:pPr>
            <a:r>
              <a:rPr lang="en-US" dirty="0"/>
              <a:t>Do zip codes with a higher percentage of foreign-born people have lower-rated restaurants?</a:t>
            </a:r>
          </a:p>
        </p:txBody>
      </p:sp>
    </p:spTree>
    <p:extLst>
      <p:ext uri="{BB962C8B-B14F-4D97-AF65-F5344CB8AC3E}">
        <p14:creationId xmlns:p14="http://schemas.microsoft.com/office/powerpoint/2010/main" val="3652529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80B4-F3BD-4BCC-9591-0B051150C785}"/>
              </a:ext>
            </a:extLst>
          </p:cNvPr>
          <p:cNvSpPr>
            <a:spLocks noGrp="1"/>
          </p:cNvSpPr>
          <p:nvPr>
            <p:ph type="title"/>
          </p:nvPr>
        </p:nvSpPr>
        <p:spPr/>
        <p:txBody>
          <a:bodyPr/>
          <a:lstStyle/>
          <a:p>
            <a:r>
              <a:rPr lang="en-US" dirty="0"/>
              <a:t>What we </a:t>
            </a:r>
            <a:r>
              <a:rPr lang="en-US" dirty="0" err="1"/>
              <a:t>FouND</a:t>
            </a:r>
            <a:r>
              <a:rPr lang="en-US" dirty="0"/>
              <a:t>: R-VALUES</a:t>
            </a:r>
          </a:p>
        </p:txBody>
      </p:sp>
      <p:pic>
        <p:nvPicPr>
          <p:cNvPr id="3" name="Picture 2">
            <a:extLst>
              <a:ext uri="{FF2B5EF4-FFF2-40B4-BE49-F238E27FC236}">
                <a16:creationId xmlns:a16="http://schemas.microsoft.com/office/drawing/2014/main" id="{DAD60479-6AB8-492C-A8B1-C0E76562F036}"/>
              </a:ext>
            </a:extLst>
          </p:cNvPr>
          <p:cNvPicPr>
            <a:picLocks noChangeAspect="1"/>
          </p:cNvPicPr>
          <p:nvPr/>
        </p:nvPicPr>
        <p:blipFill>
          <a:blip r:embed="rId2"/>
          <a:stretch>
            <a:fillRect/>
          </a:stretch>
        </p:blipFill>
        <p:spPr>
          <a:xfrm>
            <a:off x="2893314" y="2497137"/>
            <a:ext cx="5981700" cy="2981325"/>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C62A94F-2B77-4031-8202-5B1A2C1523D9}"/>
                  </a:ext>
                </a:extLst>
              </p14:cNvPr>
              <p14:cNvContentPartPr/>
              <p14:nvPr/>
            </p14:nvContentPartPr>
            <p14:xfrm>
              <a:off x="5994000" y="3565680"/>
              <a:ext cx="360" cy="360"/>
            </p14:xfrm>
          </p:contentPart>
        </mc:Choice>
        <mc:Fallback>
          <p:pic>
            <p:nvPicPr>
              <p:cNvPr id="4" name="Ink 3">
                <a:extLst>
                  <a:ext uri="{FF2B5EF4-FFF2-40B4-BE49-F238E27FC236}">
                    <a16:creationId xmlns:a16="http://schemas.microsoft.com/office/drawing/2014/main" id="{EC62A94F-2B77-4031-8202-5B1A2C1523D9}"/>
                  </a:ext>
                </a:extLst>
              </p:cNvPr>
              <p:cNvPicPr/>
              <p:nvPr/>
            </p:nvPicPr>
            <p:blipFill>
              <a:blip r:embed="rId4"/>
              <a:stretch>
                <a:fillRect/>
              </a:stretch>
            </p:blipFill>
            <p:spPr>
              <a:xfrm>
                <a:off x="5985360" y="3557040"/>
                <a:ext cx="18000" cy="18000"/>
              </a:xfrm>
              <a:prstGeom prst="rect">
                <a:avLst/>
              </a:prstGeom>
            </p:spPr>
          </p:pic>
        </mc:Fallback>
      </mc:AlternateContent>
    </p:spTree>
    <p:extLst>
      <p:ext uri="{BB962C8B-B14F-4D97-AF65-F5344CB8AC3E}">
        <p14:creationId xmlns:p14="http://schemas.microsoft.com/office/powerpoint/2010/main" val="3373046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B2B2-FE61-9946-A84C-3B845D5EAB02}"/>
              </a:ext>
            </a:extLst>
          </p:cNvPr>
          <p:cNvSpPr>
            <a:spLocks noGrp="1"/>
          </p:cNvSpPr>
          <p:nvPr>
            <p:ph type="title"/>
          </p:nvPr>
        </p:nvSpPr>
        <p:spPr/>
        <p:txBody>
          <a:bodyPr/>
          <a:lstStyle/>
          <a:p>
            <a:r>
              <a:rPr lang="en-US" dirty="0"/>
              <a:t>What we </a:t>
            </a:r>
            <a:r>
              <a:rPr lang="en-US" dirty="0" err="1"/>
              <a:t>FouND</a:t>
            </a:r>
            <a:r>
              <a:rPr lang="en-US" dirty="0"/>
              <a:t>: Income V. RESTAURANT PRICE</a:t>
            </a:r>
          </a:p>
        </p:txBody>
      </p:sp>
      <p:pic>
        <p:nvPicPr>
          <p:cNvPr id="5" name="Content Placeholder 4">
            <a:extLst>
              <a:ext uri="{FF2B5EF4-FFF2-40B4-BE49-F238E27FC236}">
                <a16:creationId xmlns:a16="http://schemas.microsoft.com/office/drawing/2014/main" id="{759450AE-D636-0146-8323-4EDE011591DD}"/>
              </a:ext>
            </a:extLst>
          </p:cNvPr>
          <p:cNvPicPr>
            <a:picLocks noGrp="1" noChangeAspect="1"/>
          </p:cNvPicPr>
          <p:nvPr>
            <p:ph idx="1"/>
          </p:nvPr>
        </p:nvPicPr>
        <p:blipFill>
          <a:blip r:embed="rId2"/>
          <a:stretch>
            <a:fillRect/>
          </a:stretch>
        </p:blipFill>
        <p:spPr>
          <a:xfrm>
            <a:off x="1227328" y="1543122"/>
            <a:ext cx="6524752" cy="4166797"/>
          </a:xfrm>
        </p:spPr>
      </p:pic>
      <p:sp>
        <p:nvSpPr>
          <p:cNvPr id="6" name="TextBox 5">
            <a:extLst>
              <a:ext uri="{FF2B5EF4-FFF2-40B4-BE49-F238E27FC236}">
                <a16:creationId xmlns:a16="http://schemas.microsoft.com/office/drawing/2014/main" id="{FF425C03-8FF4-C040-A76C-9E622630775F}"/>
              </a:ext>
            </a:extLst>
          </p:cNvPr>
          <p:cNvSpPr txBox="1"/>
          <p:nvPr/>
        </p:nvSpPr>
        <p:spPr>
          <a:xfrm>
            <a:off x="1105408" y="5545147"/>
            <a:ext cx="7565720" cy="923330"/>
          </a:xfrm>
          <a:prstGeom prst="rect">
            <a:avLst/>
          </a:prstGeom>
          <a:noFill/>
        </p:spPr>
        <p:txBody>
          <a:bodyPr wrap="square" rtlCol="0">
            <a:spAutoFit/>
          </a:bodyPr>
          <a:lstStyle/>
          <a:p>
            <a:r>
              <a:rPr lang="en-US" dirty="0">
                <a:latin typeface="+mj-lt"/>
              </a:rPr>
              <a:t>The data shows households earning less than $50,000 per year are near lower-priced restaurants. We also see an increase in average price as incomes increase. Note no households earning $125,000 or more are near restaurants with a rating of 1.5 or lower.</a:t>
            </a:r>
          </a:p>
        </p:txBody>
      </p:sp>
      <p:sp>
        <p:nvSpPr>
          <p:cNvPr id="3" name="TextBox 2">
            <a:extLst>
              <a:ext uri="{FF2B5EF4-FFF2-40B4-BE49-F238E27FC236}">
                <a16:creationId xmlns:a16="http://schemas.microsoft.com/office/drawing/2014/main" id="{FC00140E-023F-DB40-ADBB-A70CCBE5E6E9}"/>
              </a:ext>
            </a:extLst>
          </p:cNvPr>
          <p:cNvSpPr txBox="1"/>
          <p:nvPr/>
        </p:nvSpPr>
        <p:spPr>
          <a:xfrm>
            <a:off x="7545832" y="2333585"/>
            <a:ext cx="3886200" cy="2031325"/>
          </a:xfrm>
          <a:prstGeom prst="rect">
            <a:avLst/>
          </a:prstGeom>
          <a:noFill/>
        </p:spPr>
        <p:txBody>
          <a:bodyPr wrap="square" rtlCol="0">
            <a:spAutoFit/>
          </a:bodyPr>
          <a:lstStyle/>
          <a:p>
            <a:r>
              <a:rPr lang="en-US" dirty="0"/>
              <a:t>Comparison of Household income (X-axis) compared to Average Price (Y-axis). Household income ranged from $0-$250,000. Restaurants are rated from one dollar sign ($) to four dollar signs ($$$$). There were no restaurants rated three dollar signs($$$) or higher.</a:t>
            </a:r>
          </a:p>
        </p:txBody>
      </p:sp>
    </p:spTree>
    <p:extLst>
      <p:ext uri="{BB962C8B-B14F-4D97-AF65-F5344CB8AC3E}">
        <p14:creationId xmlns:p14="http://schemas.microsoft.com/office/powerpoint/2010/main" val="305608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1334-AF12-4046-8188-3442290016D5}"/>
              </a:ext>
            </a:extLst>
          </p:cNvPr>
          <p:cNvSpPr>
            <a:spLocks noGrp="1"/>
          </p:cNvSpPr>
          <p:nvPr>
            <p:ph type="title"/>
          </p:nvPr>
        </p:nvSpPr>
        <p:spPr/>
        <p:txBody>
          <a:bodyPr/>
          <a:lstStyle/>
          <a:p>
            <a:r>
              <a:rPr lang="en-US" dirty="0"/>
              <a:t>What we </a:t>
            </a:r>
            <a:r>
              <a:rPr lang="en-US" dirty="0" err="1"/>
              <a:t>FouND</a:t>
            </a:r>
            <a:r>
              <a:rPr lang="en-US" dirty="0"/>
              <a:t>: INCOME V. RATINGS</a:t>
            </a:r>
          </a:p>
        </p:txBody>
      </p:sp>
      <p:pic>
        <p:nvPicPr>
          <p:cNvPr id="5" name="Content Placeholder 4">
            <a:extLst>
              <a:ext uri="{FF2B5EF4-FFF2-40B4-BE49-F238E27FC236}">
                <a16:creationId xmlns:a16="http://schemas.microsoft.com/office/drawing/2014/main" id="{9846E98D-2430-2845-890F-29ACD10157C1}"/>
              </a:ext>
            </a:extLst>
          </p:cNvPr>
          <p:cNvPicPr>
            <a:picLocks noGrp="1" noChangeAspect="1"/>
          </p:cNvPicPr>
          <p:nvPr>
            <p:ph idx="1"/>
          </p:nvPr>
        </p:nvPicPr>
        <p:blipFill>
          <a:blip r:embed="rId3"/>
          <a:stretch>
            <a:fillRect/>
          </a:stretch>
        </p:blipFill>
        <p:spPr>
          <a:xfrm>
            <a:off x="1024128" y="1600084"/>
            <a:ext cx="6585712" cy="4142348"/>
          </a:xfrm>
        </p:spPr>
      </p:pic>
      <p:sp>
        <p:nvSpPr>
          <p:cNvPr id="7" name="TextBox 6">
            <a:extLst>
              <a:ext uri="{FF2B5EF4-FFF2-40B4-BE49-F238E27FC236}">
                <a16:creationId xmlns:a16="http://schemas.microsoft.com/office/drawing/2014/main" id="{F591CEED-0880-7A4F-B8AE-52A8C059753F}"/>
              </a:ext>
            </a:extLst>
          </p:cNvPr>
          <p:cNvSpPr txBox="1"/>
          <p:nvPr/>
        </p:nvSpPr>
        <p:spPr>
          <a:xfrm>
            <a:off x="1024128" y="5742432"/>
            <a:ext cx="7340251" cy="923330"/>
          </a:xfrm>
          <a:prstGeom prst="rect">
            <a:avLst/>
          </a:prstGeom>
          <a:noFill/>
        </p:spPr>
        <p:txBody>
          <a:bodyPr wrap="square" rtlCol="0">
            <a:spAutoFit/>
          </a:bodyPr>
          <a:lstStyle/>
          <a:p>
            <a:r>
              <a:rPr lang="en-US" dirty="0"/>
              <a:t>Restaurants appear to have an average rating of 4.0 or higher. This may be due to generous reviewers who do not want to label a restaurant lower than 4. There is one noticeable outlier: a Newark zip code is at 3.16/5.</a:t>
            </a:r>
          </a:p>
        </p:txBody>
      </p:sp>
      <p:sp>
        <p:nvSpPr>
          <p:cNvPr id="3" name="TextBox 2">
            <a:extLst>
              <a:ext uri="{FF2B5EF4-FFF2-40B4-BE49-F238E27FC236}">
                <a16:creationId xmlns:a16="http://schemas.microsoft.com/office/drawing/2014/main" id="{A243D0A9-2512-2E47-A738-1701A6B73604}"/>
              </a:ext>
            </a:extLst>
          </p:cNvPr>
          <p:cNvSpPr txBox="1"/>
          <p:nvPr/>
        </p:nvSpPr>
        <p:spPr>
          <a:xfrm>
            <a:off x="7821168" y="2897969"/>
            <a:ext cx="3810000" cy="1754326"/>
          </a:xfrm>
          <a:prstGeom prst="rect">
            <a:avLst/>
          </a:prstGeom>
          <a:noFill/>
        </p:spPr>
        <p:txBody>
          <a:bodyPr wrap="square" rtlCol="0">
            <a:spAutoFit/>
          </a:bodyPr>
          <a:lstStyle/>
          <a:p>
            <a:r>
              <a:rPr lang="en-US" dirty="0"/>
              <a:t>Comparison of Household Income (X-Axis) to Average Restaurant Rating (Y-Axis). Income ranges from $0-$250,000. The Average Rating is scaled from 3 to to 4.6 with the maximum rating possible being 5.</a:t>
            </a:r>
          </a:p>
        </p:txBody>
      </p:sp>
    </p:spTree>
    <p:extLst>
      <p:ext uri="{BB962C8B-B14F-4D97-AF65-F5344CB8AC3E}">
        <p14:creationId xmlns:p14="http://schemas.microsoft.com/office/powerpoint/2010/main" val="896561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4061-EF0F-C74D-859D-BA1C86A602B5}"/>
              </a:ext>
            </a:extLst>
          </p:cNvPr>
          <p:cNvSpPr>
            <a:spLocks noGrp="1"/>
          </p:cNvSpPr>
          <p:nvPr>
            <p:ph type="title"/>
          </p:nvPr>
        </p:nvSpPr>
        <p:spPr/>
        <p:txBody>
          <a:bodyPr/>
          <a:lstStyle/>
          <a:p>
            <a:r>
              <a:rPr lang="en-US" dirty="0"/>
              <a:t>What we Found: Age V. Average price</a:t>
            </a:r>
          </a:p>
        </p:txBody>
      </p:sp>
      <p:pic>
        <p:nvPicPr>
          <p:cNvPr id="5" name="Content Placeholder 4">
            <a:extLst>
              <a:ext uri="{FF2B5EF4-FFF2-40B4-BE49-F238E27FC236}">
                <a16:creationId xmlns:a16="http://schemas.microsoft.com/office/drawing/2014/main" id="{8239FCD4-9939-ED4E-A8B2-0E8505C12B03}"/>
              </a:ext>
            </a:extLst>
          </p:cNvPr>
          <p:cNvPicPr>
            <a:picLocks noGrp="1" noChangeAspect="1"/>
          </p:cNvPicPr>
          <p:nvPr>
            <p:ph idx="1"/>
          </p:nvPr>
        </p:nvPicPr>
        <p:blipFill>
          <a:blip r:embed="rId2"/>
          <a:stretch>
            <a:fillRect/>
          </a:stretch>
        </p:blipFill>
        <p:spPr>
          <a:xfrm>
            <a:off x="1024128" y="1699277"/>
            <a:ext cx="5874512" cy="3594608"/>
          </a:xfrm>
        </p:spPr>
      </p:pic>
      <p:sp>
        <p:nvSpPr>
          <p:cNvPr id="6" name="TextBox 5">
            <a:extLst>
              <a:ext uri="{FF2B5EF4-FFF2-40B4-BE49-F238E27FC236}">
                <a16:creationId xmlns:a16="http://schemas.microsoft.com/office/drawing/2014/main" id="{A409C04B-55EF-E349-9551-85C5230F39C2}"/>
              </a:ext>
            </a:extLst>
          </p:cNvPr>
          <p:cNvSpPr txBox="1"/>
          <p:nvPr/>
        </p:nvSpPr>
        <p:spPr>
          <a:xfrm>
            <a:off x="1024128" y="5241883"/>
            <a:ext cx="7235952" cy="1200329"/>
          </a:xfrm>
          <a:prstGeom prst="rect">
            <a:avLst/>
          </a:prstGeom>
          <a:noFill/>
        </p:spPr>
        <p:txBody>
          <a:bodyPr wrap="square" rtlCol="0">
            <a:spAutoFit/>
          </a:bodyPr>
          <a:lstStyle/>
          <a:p>
            <a:r>
              <a:rPr lang="en-US" dirty="0"/>
              <a:t>The data shows how average age and average price are correlated.  30-37.5 age group generally reside near less expensive restaurants. After age 37, people live closer to higher-priced restaurants. There also seems to be a downward trend in terms of price as the 40+ age group gets older</a:t>
            </a:r>
          </a:p>
        </p:txBody>
      </p:sp>
      <p:sp>
        <p:nvSpPr>
          <p:cNvPr id="3" name="TextBox 2">
            <a:extLst>
              <a:ext uri="{FF2B5EF4-FFF2-40B4-BE49-F238E27FC236}">
                <a16:creationId xmlns:a16="http://schemas.microsoft.com/office/drawing/2014/main" id="{9C62B6CD-4C08-2340-95DF-DF76F1303802}"/>
              </a:ext>
            </a:extLst>
          </p:cNvPr>
          <p:cNvSpPr txBox="1"/>
          <p:nvPr/>
        </p:nvSpPr>
        <p:spPr>
          <a:xfrm>
            <a:off x="7218680" y="2367620"/>
            <a:ext cx="4358640" cy="1477328"/>
          </a:xfrm>
          <a:prstGeom prst="rect">
            <a:avLst/>
          </a:prstGeom>
          <a:noFill/>
        </p:spPr>
        <p:txBody>
          <a:bodyPr wrap="square" rtlCol="0">
            <a:spAutoFit/>
          </a:bodyPr>
          <a:lstStyle/>
          <a:p>
            <a:r>
              <a:rPr lang="en-US" dirty="0"/>
              <a:t>Comparison of Age (X-Axis) and Average Price (Y-Axis). Ages were scaled from the ages of 30-50 years old. The average Price were based off the database’s dollar sign rankings, just the same as in Figure 1. </a:t>
            </a:r>
          </a:p>
        </p:txBody>
      </p:sp>
    </p:spTree>
    <p:extLst>
      <p:ext uri="{BB962C8B-B14F-4D97-AF65-F5344CB8AC3E}">
        <p14:creationId xmlns:p14="http://schemas.microsoft.com/office/powerpoint/2010/main" val="2867435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1326</TotalTime>
  <Words>1110</Words>
  <Application>Microsoft Office PowerPoint</Application>
  <PresentationFormat>Widescreen</PresentationFormat>
  <Paragraphs>68</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Tw Cen MT</vt:lpstr>
      <vt:lpstr>Tw Cen MT Condensed</vt:lpstr>
      <vt:lpstr>Wingdings 3</vt:lpstr>
      <vt:lpstr>Integral</vt:lpstr>
      <vt:lpstr>Beyond L&amp;m and cX: WHAT ELSE impacts restaurant prices &amp; Ratings?</vt:lpstr>
      <vt:lpstr>Abstract</vt:lpstr>
      <vt:lpstr>DATA LIMITATIONS</vt:lpstr>
      <vt:lpstr>Hypotheses</vt:lpstr>
      <vt:lpstr>Questions asked</vt:lpstr>
      <vt:lpstr>What we FouND: R-VALUES</vt:lpstr>
      <vt:lpstr>What we FouND: Income V. RESTAURANT PRICE</vt:lpstr>
      <vt:lpstr>What we FouND: INCOME V. RATINGS</vt:lpstr>
      <vt:lpstr>What we Found: Age V. Average price</vt:lpstr>
      <vt:lpstr>What we Found: Age v. Average Rating</vt:lpstr>
      <vt:lpstr>What we found: Foreign born v. Average Price</vt:lpstr>
      <vt:lpstr>What we found: Foreign born v. Average rating</vt:lpstr>
      <vt:lpstr>Additional Analysis: T-test at NJ STATE LEVEL</vt:lpstr>
      <vt:lpstr>Additional Analysis: T-TEST results</vt:lpstr>
      <vt:lpstr>NJ STATE LEVEL: INCOME and price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Haarris Haque</dc:creator>
  <cp:lastModifiedBy>Marc Donatiello</cp:lastModifiedBy>
  <cp:revision>57</cp:revision>
  <dcterms:created xsi:type="dcterms:W3CDTF">2019-06-29T14:20:33Z</dcterms:created>
  <dcterms:modified xsi:type="dcterms:W3CDTF">2019-07-06T17:10:32Z</dcterms:modified>
</cp:coreProperties>
</file>