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2"/>
  </p:notesMasterIdLst>
  <p:sldIdLst>
    <p:sldId id="257" r:id="rId2"/>
    <p:sldId id="277" r:id="rId3"/>
    <p:sldId id="258" r:id="rId4"/>
    <p:sldId id="278" r:id="rId5"/>
    <p:sldId id="275" r:id="rId6"/>
    <p:sldId id="268" r:id="rId7"/>
    <p:sldId id="259" r:id="rId8"/>
    <p:sldId id="260" r:id="rId9"/>
    <p:sldId id="27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2BB5"/>
    <a:srgbClr val="85E0E7"/>
    <a:srgbClr val="8FA0A3"/>
    <a:srgbClr val="43CDD9"/>
    <a:srgbClr val="30353F"/>
    <a:srgbClr val="667181"/>
    <a:srgbClr val="BABABA"/>
    <a:srgbClr val="DBDBDB"/>
    <a:srgbClr val="515A6B"/>
    <a:srgbClr val="AFB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A18CF-7893-47BF-8AAE-72D763AF31E2}" v="15" dt="2019-09-25T22:20:23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52" autoAdjust="0"/>
  </p:normalViewPr>
  <p:slideViewPr>
    <p:cSldViewPr snapToGrid="0" showGuides="1">
      <p:cViewPr varScale="1">
        <p:scale>
          <a:sx n="50" d="100"/>
          <a:sy n="50" d="100"/>
        </p:scale>
        <p:origin x="40" y="344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983788799388983E-2"/>
          <c:y val="4.8815228325250599E-2"/>
          <c:w val="0.85429971515211311"/>
          <c:h val="0.7808996744408771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Employment</c:v>
                </c:pt>
              </c:strCache>
            </c:strRef>
          </c:tx>
          <c:spPr>
            <a:solidFill>
              <a:srgbClr val="43CDD9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7E-455B-9491-93702A834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30353F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25/09/2019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5665" y="3444079"/>
            <a:ext cx="9760685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Data Visualization for Equity Options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75137" y="4208863"/>
            <a:ext cx="1814600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Baljit </a:t>
            </a:r>
            <a:r>
              <a:rPr lang="en-US" sz="2000" dirty="0" err="1">
                <a:solidFill>
                  <a:schemeClr val="bg1"/>
                </a:solidFill>
              </a:rPr>
              <a:t>Alang</a:t>
            </a:r>
            <a:endParaRPr lang="en-US" sz="2000" dirty="0">
              <a:solidFill>
                <a:schemeClr val="bg1"/>
              </a:solidFill>
            </a:endParaRPr>
          </a:p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Adeola </a:t>
            </a:r>
            <a:r>
              <a:rPr lang="en-US" sz="2000" dirty="0" err="1">
                <a:solidFill>
                  <a:schemeClr val="bg1"/>
                </a:solidFill>
              </a:rPr>
              <a:t>Enegbeyi</a:t>
            </a:r>
            <a:endParaRPr lang="en-US" sz="2000" dirty="0">
              <a:solidFill>
                <a:schemeClr val="bg1"/>
              </a:solidFill>
            </a:endParaRPr>
          </a:p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Tony Simonelli</a:t>
            </a:r>
          </a:p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Yang Wei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11921" y="1046337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AC0592-E773-4122-8795-22C248BE8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334" y="2236366"/>
            <a:ext cx="3589331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3042283" y="165381"/>
            <a:ext cx="610744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VISUALIZATION PROCESS </a:t>
            </a:r>
          </a:p>
        </p:txBody>
      </p:sp>
      <p:sp>
        <p:nvSpPr>
          <p:cNvPr id="155" name="Rectangle 1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2274" y="854232"/>
            <a:ext cx="9443447" cy="2289511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badi" panose="020B0604020202020204" pitchFamily="34" charset="0"/>
              </a:rPr>
              <a:t>Data for options gathered using Beautiful Soup to web-scrape Yahoo Finance for option chain data on 4 stocks Facebook, Apple, Netflix </a:t>
            </a:r>
            <a:r>
              <a:rPr lang="en-US">
                <a:solidFill>
                  <a:schemeClr val="tx1"/>
                </a:solidFill>
                <a:latin typeface="Abadi" panose="020B0604020202020204" pitchFamily="34" charset="0"/>
              </a:rPr>
              <a:t>and Google (</a:t>
            </a:r>
            <a:r>
              <a:rPr lang="en-US" dirty="0">
                <a:solidFill>
                  <a:schemeClr val="tx1"/>
                </a:solidFill>
                <a:latin typeface="Abadi" panose="020B0604020202020204" pitchFamily="34" charset="0"/>
              </a:rPr>
              <a:t>FANGs)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badi" panose="020B0604020202020204" pitchFamily="34" charset="0"/>
              </a:rPr>
              <a:t>Code creates Pandas Data Frames containing option chain data 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badi" panose="020B0604020202020204" pitchFamily="34" charset="0"/>
              </a:rPr>
              <a:t>Code passes </a:t>
            </a:r>
            <a:r>
              <a:rPr lang="en-US" dirty="0" err="1">
                <a:solidFill>
                  <a:schemeClr val="tx1"/>
                </a:solidFill>
                <a:latin typeface="Abadi" panose="020B0604020202020204" pitchFamily="34" charset="0"/>
              </a:rPr>
              <a:t>dataframes</a:t>
            </a:r>
            <a:r>
              <a:rPr lang="en-US" dirty="0">
                <a:solidFill>
                  <a:schemeClr val="tx1"/>
                </a:solidFill>
                <a:latin typeface="Abadi" panose="020B0604020202020204" pitchFamily="34" charset="0"/>
              </a:rPr>
              <a:t> directly to SQL database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badi" panose="020B0604020202020204" pitchFamily="34" charset="0"/>
              </a:rPr>
              <a:t>Flask is used to query SQL tables in order to populate charts built using </a:t>
            </a:r>
            <a:r>
              <a:rPr lang="en-US" dirty="0" err="1">
                <a:solidFill>
                  <a:schemeClr val="tx1"/>
                </a:solidFill>
                <a:latin typeface="Abadi" panose="020B0604020202020204" pitchFamily="34" charset="0"/>
              </a:rPr>
              <a:t>Plotly</a:t>
            </a:r>
            <a:endParaRPr lang="en-US" dirty="0"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1029" name="Rectangle 10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265" y="3384930"/>
            <a:ext cx="2027799" cy="31110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C2A804C-860C-42CE-B071-DD567E25871D}"/>
              </a:ext>
            </a:extLst>
          </p:cNvPr>
          <p:cNvSpPr txBox="1"/>
          <p:nvPr/>
        </p:nvSpPr>
        <p:spPr>
          <a:xfrm>
            <a:off x="743310" y="3865434"/>
            <a:ext cx="1657916" cy="23698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/>
              <a:t>Pandas code grabs following data: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Contract 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Expiration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Last Price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Bid / Offer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Implied Volatility</a:t>
            </a:r>
          </a:p>
          <a:p>
            <a:pPr algn="ctr"/>
            <a:r>
              <a:rPr lang="en-US" sz="1400" dirty="0"/>
              <a:t>Pandas codes adds: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Call / Put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Ticker Symbol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Stock Close Price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39C7EA2D-64ED-4DF7-A5D4-EAE511429417}"/>
              </a:ext>
            </a:extLst>
          </p:cNvPr>
          <p:cNvSpPr/>
          <p:nvPr/>
        </p:nvSpPr>
        <p:spPr>
          <a:xfrm>
            <a:off x="2831111" y="4067576"/>
            <a:ext cx="268356" cy="1400383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F8CED-C485-4688-AFD0-CD99ACDBE8F2}"/>
              </a:ext>
            </a:extLst>
          </p:cNvPr>
          <p:cNvSpPr txBox="1"/>
          <p:nvPr/>
        </p:nvSpPr>
        <p:spPr>
          <a:xfrm>
            <a:off x="1439083" y="3489548"/>
            <a:ext cx="51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A9E142-D262-46E1-B7B9-04A771A89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80156" y="3408842"/>
            <a:ext cx="2129276" cy="31110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8F0C1-6FD0-419C-8984-4ABAA33A2B34}"/>
              </a:ext>
            </a:extLst>
          </p:cNvPr>
          <p:cNvSpPr txBox="1"/>
          <p:nvPr/>
        </p:nvSpPr>
        <p:spPr>
          <a:xfrm>
            <a:off x="3548804" y="3891169"/>
            <a:ext cx="1732726" cy="193899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/>
              <a:t>Pandas code passes data to SQL: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As </a:t>
            </a:r>
            <a:r>
              <a:rPr lang="en-US" sz="1400" dirty="0" err="1"/>
              <a:t>Dataframes</a:t>
            </a:r>
            <a:r>
              <a:rPr lang="en-US" sz="1400" dirty="0"/>
              <a:t> so no CSVs involved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Tables have identical structure so no need for </a:t>
            </a:r>
            <a:r>
              <a:rPr lang="en-US" sz="1400" dirty="0" err="1"/>
              <a:t>noSQL</a:t>
            </a:r>
            <a:r>
              <a:rPr lang="en-US" sz="1400" dirty="0"/>
              <a:t> db.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902CC1-AB5E-4626-8FF0-B144DE6F8971}"/>
              </a:ext>
            </a:extLst>
          </p:cNvPr>
          <p:cNvSpPr txBox="1"/>
          <p:nvPr/>
        </p:nvSpPr>
        <p:spPr>
          <a:xfrm>
            <a:off x="4111279" y="3489548"/>
            <a:ext cx="43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#2</a:t>
            </a: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6FEDC9D9-E9BB-4D3F-AE17-EB985003C08D}"/>
              </a:ext>
            </a:extLst>
          </p:cNvPr>
          <p:cNvSpPr/>
          <p:nvPr/>
        </p:nvSpPr>
        <p:spPr>
          <a:xfrm>
            <a:off x="5570886" y="4067574"/>
            <a:ext cx="268356" cy="1400383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57B644-E3CA-40E3-9A57-BC124F62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39266" y="3408842"/>
            <a:ext cx="2193775" cy="31110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4E0046-6ECC-4B0C-BDEE-2BB617DF35FE}"/>
              </a:ext>
            </a:extLst>
          </p:cNvPr>
          <p:cNvSpPr txBox="1"/>
          <p:nvPr/>
        </p:nvSpPr>
        <p:spPr>
          <a:xfrm>
            <a:off x="6175983" y="3892955"/>
            <a:ext cx="2000313" cy="23698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/>
              <a:t>Flask extracts data from SQL: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Data is passed to JS to create charts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Drop-down menu for single stocks and combined view for multiple stocks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Views by Implied Volatility and Open Interest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25E48-9ECF-4374-BDC4-FBAD4935A929}"/>
              </a:ext>
            </a:extLst>
          </p:cNvPr>
          <p:cNvSpPr txBox="1"/>
          <p:nvPr/>
        </p:nvSpPr>
        <p:spPr>
          <a:xfrm>
            <a:off x="6899907" y="3488930"/>
            <a:ext cx="43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F9A74E-05F7-4DBB-9503-3C3AA8036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67397" y="3384929"/>
            <a:ext cx="2027799" cy="31110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A37422B0-E571-43CB-A424-6C7357EC8D21}"/>
              </a:ext>
            </a:extLst>
          </p:cNvPr>
          <p:cNvSpPr/>
          <p:nvPr/>
        </p:nvSpPr>
        <p:spPr>
          <a:xfrm>
            <a:off x="8424996" y="4067574"/>
            <a:ext cx="268356" cy="1400383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40645A-7196-4ACC-907D-685EA72529D2}"/>
              </a:ext>
            </a:extLst>
          </p:cNvPr>
          <p:cNvSpPr txBox="1"/>
          <p:nvPr/>
        </p:nvSpPr>
        <p:spPr>
          <a:xfrm>
            <a:off x="9696156" y="3517834"/>
            <a:ext cx="50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2E2600-21FD-4B37-9D20-C05E4FB5A96B}"/>
              </a:ext>
            </a:extLst>
          </p:cNvPr>
          <p:cNvSpPr txBox="1"/>
          <p:nvPr/>
        </p:nvSpPr>
        <p:spPr>
          <a:xfrm>
            <a:off x="9012074" y="4033215"/>
            <a:ext cx="1738443" cy="107721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/>
              <a:t>Additional Charts created in:</a:t>
            </a:r>
          </a:p>
          <a:p>
            <a:pPr algn="ctr"/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Charts.JS; and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187960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220741" y="165381"/>
            <a:ext cx="775052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 LIGHTS, CAMERA, …(OPTIONS) ACTION</a:t>
            </a:r>
          </a:p>
        </p:txBody>
      </p:sp>
      <p:sp>
        <p:nvSpPr>
          <p:cNvPr id="155" name="Rectangle 1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2275" y="854232"/>
            <a:ext cx="10087448" cy="228951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Much like sports-betting has been legalized and popularized, brokers such as E-Trade, Fidelity and TD Ameritrade are heavily promoting tools for on-line trading. These tools include screens designed for trading options, which are standardized contracts used to hedge or speculate on the temporary price action of and underlying stock or ETF.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Options trading require unique data found on websites like Yahoo Finance.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Enterprising data scientists can capture that data for unique visualizations.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9" name="Rectangle 10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2276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32029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Calls &amp; Puts</a:t>
            </a:r>
          </a:p>
        </p:txBody>
      </p:sp>
      <p:sp>
        <p:nvSpPr>
          <p:cNvPr id="140" name="Rectangle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1780" y="3404013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Combinations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8235855" y="4078700"/>
            <a:ext cx="2679794" cy="21544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/>
              <a:t>Although only two types of options there are many different combinations with names like:</a:t>
            </a:r>
          </a:p>
          <a:p>
            <a:pPr algn="ctr"/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Straddles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Strangles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Spreads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Butterflies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Iron Condors</a:t>
            </a:r>
          </a:p>
          <a:p>
            <a:pPr algn="ctr"/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540AC0-E369-4AD9-BBDB-C2E2E1409CDE}"/>
              </a:ext>
            </a:extLst>
          </p:cNvPr>
          <p:cNvSpPr txBox="1"/>
          <p:nvPr/>
        </p:nvSpPr>
        <p:spPr>
          <a:xfrm>
            <a:off x="4725432" y="4078700"/>
            <a:ext cx="2679794" cy="17235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/>
              <a:t>Option buyers have right to buy (Calls) or sell (Puts) at specific strike price on or before expiration.</a:t>
            </a:r>
          </a:p>
          <a:p>
            <a:pPr algn="ctr"/>
            <a:r>
              <a:rPr lang="en-US" sz="1400" dirty="0"/>
              <a:t>Option Sellers can see their contract exercised by the Option Buyer at any time.</a:t>
            </a:r>
          </a:p>
          <a:p>
            <a:pPr algn="ctr"/>
            <a:r>
              <a:rPr lang="en-US" sz="1400" dirty="0"/>
              <a:t>However, most options expire worthless.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2A804C-860C-42CE-B071-DD567E25871D}"/>
              </a:ext>
            </a:extLst>
          </p:cNvPr>
          <p:cNvSpPr txBox="1"/>
          <p:nvPr/>
        </p:nvSpPr>
        <p:spPr>
          <a:xfrm>
            <a:off x="1395116" y="4078700"/>
            <a:ext cx="2679794" cy="150810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dirty="0"/>
              <a:t>Standard Features include: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Multiple Strike Prices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Multiple Expirations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Special Account Approvals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Funding Restrictions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Action Button: Video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91129AB-B2CC-4A80-8F05-832CFD70C65A}"/>
              </a:ext>
            </a:extLst>
          </p:cNvPr>
          <p:cNvSpPr/>
          <p:nvPr/>
        </p:nvSpPr>
        <p:spPr>
          <a:xfrm>
            <a:off x="1212573" y="2110802"/>
            <a:ext cx="874644" cy="496956"/>
          </a:xfrm>
          <a:prstGeom prst="actionButtonMovi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ction Button: Document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DECFB2A-F23D-4D89-B050-354AEB5BB685}"/>
              </a:ext>
            </a:extLst>
          </p:cNvPr>
          <p:cNvSpPr/>
          <p:nvPr/>
        </p:nvSpPr>
        <p:spPr>
          <a:xfrm>
            <a:off x="10118034" y="2110802"/>
            <a:ext cx="695740" cy="496956"/>
          </a:xfrm>
          <a:prstGeom prst="actionButtonDocumen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2" name="Rectangle 1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4483948" y="1438638"/>
            <a:ext cx="495949" cy="7447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0" name="Group 16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79506" y="1062145"/>
            <a:ext cx="1099251" cy="496814"/>
            <a:chOff x="2422760" y="1804098"/>
            <a:chExt cx="1649813" cy="745644"/>
          </a:xfrm>
        </p:grpSpPr>
        <p:sp>
          <p:nvSpPr>
            <p:cNvPr id="171" name="Oval 170"/>
            <p:cNvSpPr/>
            <p:nvPr/>
          </p:nvSpPr>
          <p:spPr>
            <a:xfrm>
              <a:off x="2422760" y="1804098"/>
              <a:ext cx="745644" cy="74564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3885298" y="2155077"/>
              <a:ext cx="187275" cy="91025"/>
              <a:chOff x="4752981" y="2330451"/>
              <a:chExt cx="911219" cy="442892"/>
            </a:xfrm>
          </p:grpSpPr>
          <p:sp>
            <p:nvSpPr>
              <p:cNvPr id="174" name="Freeform 6"/>
              <p:cNvSpPr>
                <a:spLocks/>
              </p:cNvSpPr>
              <p:nvPr/>
            </p:nvSpPr>
            <p:spPr bwMode="auto">
              <a:xfrm>
                <a:off x="4752981" y="2598717"/>
                <a:ext cx="176213" cy="174626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83" name="Rectangle 1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215356" y="1390912"/>
            <a:ext cx="495949" cy="744794"/>
          </a:xfrm>
          <a:prstGeom prst="rect">
            <a:avLst/>
          </a:prstGeom>
          <a:solidFill>
            <a:srgbClr val="D52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Oval 167"/>
          <p:cNvSpPr/>
          <p:nvPr/>
        </p:nvSpPr>
        <p:spPr>
          <a:xfrm>
            <a:off x="7207414" y="1056646"/>
            <a:ext cx="495650" cy="495649"/>
          </a:xfrm>
          <a:prstGeom prst="ellipse">
            <a:avLst/>
          </a:prstGeom>
          <a:solidFill>
            <a:srgbClr val="D52BB5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84" name="Rectangle 18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896365" y="1410007"/>
            <a:ext cx="495949" cy="744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9" name="Group 1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96364" y="1048023"/>
            <a:ext cx="495949" cy="495949"/>
            <a:chOff x="4356800" y="3209795"/>
            <a:chExt cx="788715" cy="788715"/>
          </a:xfrm>
          <a:solidFill>
            <a:srgbClr val="C00000"/>
          </a:solidFill>
        </p:grpSpPr>
        <p:sp>
          <p:nvSpPr>
            <p:cNvPr id="160" name="Oval 159"/>
            <p:cNvSpPr/>
            <p:nvPr/>
          </p:nvSpPr>
          <p:spPr>
            <a:xfrm>
              <a:off x="4356800" y="3209795"/>
              <a:ext cx="788715" cy="788715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4634476" y="3614471"/>
              <a:ext cx="233363" cy="71438"/>
              <a:chOff x="8245475" y="3925888"/>
              <a:chExt cx="233363" cy="71438"/>
            </a:xfrm>
            <a:grpFill/>
          </p:grpSpPr>
          <p:sp>
            <p:nvSpPr>
              <p:cNvPr id="162" name="Freeform 27"/>
              <p:cNvSpPr>
                <a:spLocks/>
              </p:cNvSpPr>
              <p:nvPr/>
            </p:nvSpPr>
            <p:spPr bwMode="auto">
              <a:xfrm>
                <a:off x="8424863" y="3943350"/>
                <a:ext cx="53975" cy="53975"/>
              </a:xfrm>
              <a:custGeom>
                <a:avLst/>
                <a:gdLst>
                  <a:gd name="T0" fmla="*/ 300 w 360"/>
                  <a:gd name="T1" fmla="*/ 240 h 360"/>
                  <a:gd name="T2" fmla="*/ 120 w 360"/>
                  <a:gd name="T3" fmla="*/ 240 h 360"/>
                  <a:gd name="T4" fmla="*/ 120 w 360"/>
                  <a:gd name="T5" fmla="*/ 60 h 360"/>
                  <a:gd name="T6" fmla="*/ 60 w 360"/>
                  <a:gd name="T7" fmla="*/ 0 h 360"/>
                  <a:gd name="T8" fmla="*/ 0 w 360"/>
                  <a:gd name="T9" fmla="*/ 60 h 360"/>
                  <a:gd name="T10" fmla="*/ 0 w 360"/>
                  <a:gd name="T11" fmla="*/ 300 h 360"/>
                  <a:gd name="T12" fmla="*/ 60 w 360"/>
                  <a:gd name="T13" fmla="*/ 360 h 360"/>
                  <a:gd name="T14" fmla="*/ 300 w 360"/>
                  <a:gd name="T15" fmla="*/ 360 h 360"/>
                  <a:gd name="T16" fmla="*/ 360 w 360"/>
                  <a:gd name="T17" fmla="*/ 300 h 360"/>
                  <a:gd name="T18" fmla="*/ 300 w 360"/>
                  <a:gd name="T19" fmla="*/ 24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0">
                    <a:moveTo>
                      <a:pt x="300" y="240"/>
                    </a:moveTo>
                    <a:cubicBezTo>
                      <a:pt x="120" y="240"/>
                      <a:pt x="120" y="240"/>
                      <a:pt x="120" y="24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33"/>
                      <a:pt x="27" y="360"/>
                      <a:pt x="60" y="360"/>
                    </a:cubicBezTo>
                    <a:cubicBezTo>
                      <a:pt x="300" y="360"/>
                      <a:pt x="300" y="360"/>
                      <a:pt x="300" y="360"/>
                    </a:cubicBezTo>
                    <a:cubicBezTo>
                      <a:pt x="333" y="360"/>
                      <a:pt x="360" y="333"/>
                      <a:pt x="360" y="300"/>
                    </a:cubicBezTo>
                    <a:cubicBezTo>
                      <a:pt x="360" y="267"/>
                      <a:pt x="333" y="240"/>
                      <a:pt x="300" y="2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28"/>
              <p:cNvSpPr>
                <a:spLocks/>
              </p:cNvSpPr>
              <p:nvPr/>
            </p:nvSpPr>
            <p:spPr bwMode="auto">
              <a:xfrm>
                <a:off x="8245475" y="3925888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29"/>
              <p:cNvSpPr>
                <a:spLocks/>
              </p:cNvSpPr>
              <p:nvPr/>
            </p:nvSpPr>
            <p:spPr bwMode="auto">
              <a:xfrm>
                <a:off x="8245475" y="3979863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77" name="Rectangle 17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103320" y="1390912"/>
            <a:ext cx="477315" cy="8754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/>
          <p:cNvSpPr/>
          <p:nvPr/>
        </p:nvSpPr>
        <p:spPr>
          <a:xfrm>
            <a:off x="1035040" y="1994822"/>
            <a:ext cx="10490631" cy="449731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2369830" y="165381"/>
            <a:ext cx="745236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Implied Volatility (Calls) v. Strike Price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895152B-F839-44D1-820C-1258EFC93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108813" y="1071504"/>
            <a:ext cx="1506040" cy="496814"/>
            <a:chOff x="1719897" y="1571463"/>
            <a:chExt cx="2352675" cy="74564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C34060B-F6BA-4B88-8B89-6279F7F8578D}"/>
                </a:ext>
              </a:extLst>
            </p:cNvPr>
            <p:cNvSpPr/>
            <p:nvPr/>
          </p:nvSpPr>
          <p:spPr>
            <a:xfrm>
              <a:off x="1719897" y="1571463"/>
              <a:ext cx="745644" cy="745644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D320E7A-BBB0-4216-831F-2B67959E5B45}"/>
                </a:ext>
              </a:extLst>
            </p:cNvPr>
            <p:cNvGrpSpPr/>
            <p:nvPr/>
          </p:nvGrpSpPr>
          <p:grpSpPr>
            <a:xfrm>
              <a:off x="3885296" y="2155071"/>
              <a:ext cx="187276" cy="91028"/>
              <a:chOff x="4752975" y="2330451"/>
              <a:chExt cx="911225" cy="442912"/>
            </a:xfrm>
            <a:grpFill/>
          </p:grpSpPr>
          <p:sp>
            <p:nvSpPr>
              <p:cNvPr id="94" name="Freeform 6">
                <a:extLst>
                  <a:ext uri="{FF2B5EF4-FFF2-40B4-BE49-F238E27FC236}">
                    <a16:creationId xmlns:a16="http://schemas.microsoft.com/office/drawing/2014/main" id="{7EB884AA-061F-4D53-86E4-F00026E8D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0EA61E9A-CA0C-4CB0-8822-D077D59F2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B51D06-4BF0-478D-A672-60E814728D3F}"/>
              </a:ext>
            </a:extLst>
          </p:cNvPr>
          <p:cNvSpPr txBox="1"/>
          <p:nvPr/>
        </p:nvSpPr>
        <p:spPr>
          <a:xfrm>
            <a:off x="3580165" y="3736059"/>
            <a:ext cx="553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Implied volatility v. strike price chart for all 4 tickers here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C5479EB-83D6-4BEF-AF57-A01D94B5C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30" y="1931325"/>
            <a:ext cx="11241124" cy="461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9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8" name="Rectangle 117" descr="This is a chart. "/>
          <p:cNvSpPr/>
          <p:nvPr/>
        </p:nvSpPr>
        <p:spPr>
          <a:xfrm>
            <a:off x="6310547" y="933727"/>
            <a:ext cx="5312856" cy="3084259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Freeform 18" descr="This is an icon of a human being. "/>
          <p:cNvSpPr>
            <a:spLocks noEditPoints="1"/>
          </p:cNvSpPr>
          <p:nvPr/>
        </p:nvSpPr>
        <p:spPr bwMode="auto">
          <a:xfrm>
            <a:off x="4749270" y="1182277"/>
            <a:ext cx="244300" cy="321597"/>
          </a:xfrm>
          <a:custGeom>
            <a:avLst/>
            <a:gdLst>
              <a:gd name="T0" fmla="*/ 980 w 1559"/>
              <a:gd name="T1" fmla="*/ 1084 h 2048"/>
              <a:gd name="T2" fmla="*/ 1202 w 1559"/>
              <a:gd name="T3" fmla="*/ 678 h 2048"/>
              <a:gd name="T4" fmla="*/ 1252 w 1559"/>
              <a:gd name="T5" fmla="*/ 469 h 2048"/>
              <a:gd name="T6" fmla="*/ 637 w 1559"/>
              <a:gd name="T7" fmla="*/ 43 h 2048"/>
              <a:gd name="T8" fmla="*/ 348 w 1559"/>
              <a:gd name="T9" fmla="*/ 260 h 2048"/>
              <a:gd name="T10" fmla="*/ 346 w 1559"/>
              <a:gd name="T11" fmla="*/ 666 h 2048"/>
              <a:gd name="T12" fmla="*/ 578 w 1559"/>
              <a:gd name="T13" fmla="*/ 1084 h 2048"/>
              <a:gd name="T14" fmla="*/ 0 w 1559"/>
              <a:gd name="T15" fmla="*/ 1646 h 2048"/>
              <a:gd name="T16" fmla="*/ 46 w 1559"/>
              <a:gd name="T17" fmla="*/ 2048 h 2048"/>
              <a:gd name="T18" fmla="*/ 1107 w 1559"/>
              <a:gd name="T19" fmla="*/ 2048 h 2048"/>
              <a:gd name="T20" fmla="*/ 1559 w 1559"/>
              <a:gd name="T21" fmla="*/ 2002 h 2048"/>
              <a:gd name="T22" fmla="*/ 1253 w 1559"/>
              <a:gd name="T23" fmla="*/ 1330 h 2048"/>
              <a:gd name="T24" fmla="*/ 651 w 1559"/>
              <a:gd name="T25" fmla="*/ 134 h 2048"/>
              <a:gd name="T26" fmla="*/ 818 w 1559"/>
              <a:gd name="T27" fmla="*/ 92 h 2048"/>
              <a:gd name="T28" fmla="*/ 1160 w 1559"/>
              <a:gd name="T29" fmla="*/ 487 h 2048"/>
              <a:gd name="T30" fmla="*/ 702 w 1559"/>
              <a:gd name="T31" fmla="*/ 427 h 2048"/>
              <a:gd name="T32" fmla="*/ 622 w 1559"/>
              <a:gd name="T33" fmla="*/ 373 h 2048"/>
              <a:gd name="T34" fmla="*/ 515 w 1559"/>
              <a:gd name="T35" fmla="*/ 380 h 2048"/>
              <a:gd name="T36" fmla="*/ 599 w 1559"/>
              <a:gd name="T37" fmla="*/ 143 h 2048"/>
              <a:gd name="T38" fmla="*/ 447 w 1559"/>
              <a:gd name="T39" fmla="*/ 660 h 2048"/>
              <a:gd name="T40" fmla="*/ 595 w 1559"/>
              <a:gd name="T41" fmla="*/ 484 h 2048"/>
              <a:gd name="T42" fmla="*/ 1016 w 1559"/>
              <a:gd name="T43" fmla="*/ 519 h 2048"/>
              <a:gd name="T44" fmla="*/ 1116 w 1559"/>
              <a:gd name="T45" fmla="*/ 585 h 2048"/>
              <a:gd name="T46" fmla="*/ 558 w 1559"/>
              <a:gd name="T47" fmla="*/ 941 h 2048"/>
              <a:gd name="T48" fmla="*/ 779 w 1559"/>
              <a:gd name="T49" fmla="*/ 1149 h 2048"/>
              <a:gd name="T50" fmla="*/ 1028 w 1559"/>
              <a:gd name="T51" fmla="*/ 1347 h 2048"/>
              <a:gd name="T52" fmla="*/ 779 w 1559"/>
              <a:gd name="T53" fmla="*/ 1695 h 2048"/>
              <a:gd name="T54" fmla="*/ 530 w 1559"/>
              <a:gd name="T55" fmla="*/ 1347 h 2048"/>
              <a:gd name="T56" fmla="*/ 1466 w 1559"/>
              <a:gd name="T57" fmla="*/ 1956 h 2048"/>
              <a:gd name="T58" fmla="*/ 451 w 1559"/>
              <a:gd name="T59" fmla="*/ 1956 h 2048"/>
              <a:gd name="T60" fmla="*/ 92 w 1559"/>
              <a:gd name="T61" fmla="*/ 1646 h 2048"/>
              <a:gd name="T62" fmla="*/ 451 w 1559"/>
              <a:gd name="T63" fmla="*/ 1393 h 2048"/>
              <a:gd name="T64" fmla="*/ 779 w 1559"/>
              <a:gd name="T65" fmla="*/ 1787 h 2048"/>
              <a:gd name="T66" fmla="*/ 861 w 1559"/>
              <a:gd name="T67" fmla="*/ 1744 h 2048"/>
              <a:gd name="T68" fmla="*/ 1242 w 1559"/>
              <a:gd name="T69" fmla="*/ 1422 h 2048"/>
              <a:gd name="T70" fmla="*/ 1466 w 1559"/>
              <a:gd name="T71" fmla="*/ 195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9" h="2048">
                <a:moveTo>
                  <a:pt x="1253" y="1330"/>
                </a:moveTo>
                <a:cubicBezTo>
                  <a:pt x="1251" y="1330"/>
                  <a:pt x="1015" y="1337"/>
                  <a:pt x="980" y="1084"/>
                </a:cubicBezTo>
                <a:cubicBezTo>
                  <a:pt x="1019" y="1057"/>
                  <a:pt x="1055" y="1022"/>
                  <a:pt x="1087" y="979"/>
                </a:cubicBezTo>
                <a:cubicBezTo>
                  <a:pt x="1148" y="895"/>
                  <a:pt x="1188" y="791"/>
                  <a:pt x="1202" y="678"/>
                </a:cubicBezTo>
                <a:cubicBezTo>
                  <a:pt x="1207" y="674"/>
                  <a:pt x="1211" y="668"/>
                  <a:pt x="1214" y="662"/>
                </a:cubicBezTo>
                <a:cubicBezTo>
                  <a:pt x="1239" y="601"/>
                  <a:pt x="1252" y="536"/>
                  <a:pt x="1252" y="469"/>
                </a:cubicBezTo>
                <a:cubicBezTo>
                  <a:pt x="1252" y="210"/>
                  <a:pt x="1057" y="0"/>
                  <a:pt x="818" y="0"/>
                </a:cubicBezTo>
                <a:cubicBezTo>
                  <a:pt x="755" y="0"/>
                  <a:pt x="694" y="14"/>
                  <a:pt x="637" y="43"/>
                </a:cubicBezTo>
                <a:cubicBezTo>
                  <a:pt x="615" y="45"/>
                  <a:pt x="594" y="48"/>
                  <a:pt x="573" y="54"/>
                </a:cubicBezTo>
                <a:cubicBezTo>
                  <a:pt x="475" y="83"/>
                  <a:pt x="395" y="156"/>
                  <a:pt x="348" y="260"/>
                </a:cubicBezTo>
                <a:cubicBezTo>
                  <a:pt x="302" y="361"/>
                  <a:pt x="293" y="480"/>
                  <a:pt x="322" y="595"/>
                </a:cubicBezTo>
                <a:cubicBezTo>
                  <a:pt x="328" y="619"/>
                  <a:pt x="336" y="643"/>
                  <a:pt x="346" y="666"/>
                </a:cubicBezTo>
                <a:cubicBezTo>
                  <a:pt x="348" y="672"/>
                  <a:pt x="352" y="677"/>
                  <a:pt x="356" y="681"/>
                </a:cubicBezTo>
                <a:cubicBezTo>
                  <a:pt x="379" y="858"/>
                  <a:pt x="463" y="1004"/>
                  <a:pt x="578" y="1084"/>
                </a:cubicBezTo>
                <a:cubicBezTo>
                  <a:pt x="542" y="1337"/>
                  <a:pt x="307" y="1330"/>
                  <a:pt x="305" y="1330"/>
                </a:cubicBezTo>
                <a:cubicBezTo>
                  <a:pt x="136" y="1336"/>
                  <a:pt x="0" y="1475"/>
                  <a:pt x="0" y="1646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2027"/>
                  <a:pt x="20" y="2048"/>
                  <a:pt x="46" y="2048"/>
                </a:cubicBezTo>
                <a:cubicBezTo>
                  <a:pt x="451" y="2048"/>
                  <a:pt x="451" y="2048"/>
                  <a:pt x="451" y="2048"/>
                </a:cubicBezTo>
                <a:cubicBezTo>
                  <a:pt x="1107" y="2048"/>
                  <a:pt x="1107" y="2048"/>
                  <a:pt x="1107" y="2048"/>
                </a:cubicBezTo>
                <a:cubicBezTo>
                  <a:pt x="1512" y="2048"/>
                  <a:pt x="1512" y="2048"/>
                  <a:pt x="1512" y="2048"/>
                </a:cubicBezTo>
                <a:cubicBezTo>
                  <a:pt x="1538" y="2048"/>
                  <a:pt x="1559" y="2027"/>
                  <a:pt x="1559" y="2002"/>
                </a:cubicBezTo>
                <a:cubicBezTo>
                  <a:pt x="1559" y="1646"/>
                  <a:pt x="1559" y="1646"/>
                  <a:pt x="1559" y="1646"/>
                </a:cubicBezTo>
                <a:cubicBezTo>
                  <a:pt x="1558" y="1475"/>
                  <a:pt x="1422" y="1336"/>
                  <a:pt x="1253" y="1330"/>
                </a:cubicBezTo>
                <a:close/>
                <a:moveTo>
                  <a:pt x="599" y="143"/>
                </a:moveTo>
                <a:cubicBezTo>
                  <a:pt x="615" y="138"/>
                  <a:pt x="633" y="135"/>
                  <a:pt x="651" y="134"/>
                </a:cubicBezTo>
                <a:cubicBezTo>
                  <a:pt x="658" y="134"/>
                  <a:pt x="665" y="132"/>
                  <a:pt x="671" y="129"/>
                </a:cubicBezTo>
                <a:cubicBezTo>
                  <a:pt x="717" y="105"/>
                  <a:pt x="767" y="92"/>
                  <a:pt x="818" y="92"/>
                </a:cubicBezTo>
                <a:cubicBezTo>
                  <a:pt x="1006" y="92"/>
                  <a:pt x="1160" y="261"/>
                  <a:pt x="1160" y="469"/>
                </a:cubicBezTo>
                <a:cubicBezTo>
                  <a:pt x="1160" y="475"/>
                  <a:pt x="1160" y="481"/>
                  <a:pt x="1160" y="487"/>
                </a:cubicBezTo>
                <a:cubicBezTo>
                  <a:pt x="1123" y="450"/>
                  <a:pt x="1072" y="427"/>
                  <a:pt x="1016" y="427"/>
                </a:cubicBezTo>
                <a:cubicBezTo>
                  <a:pt x="702" y="427"/>
                  <a:pt x="702" y="427"/>
                  <a:pt x="702" y="427"/>
                </a:cubicBezTo>
                <a:cubicBezTo>
                  <a:pt x="683" y="427"/>
                  <a:pt x="665" y="421"/>
                  <a:pt x="650" y="410"/>
                </a:cubicBezTo>
                <a:cubicBezTo>
                  <a:pt x="638" y="400"/>
                  <a:pt x="628" y="388"/>
                  <a:pt x="622" y="373"/>
                </a:cubicBezTo>
                <a:cubicBezTo>
                  <a:pt x="613" y="350"/>
                  <a:pt x="590" y="336"/>
                  <a:pt x="566" y="338"/>
                </a:cubicBezTo>
                <a:cubicBezTo>
                  <a:pt x="542" y="339"/>
                  <a:pt x="521" y="356"/>
                  <a:pt x="515" y="380"/>
                </a:cubicBezTo>
                <a:cubicBezTo>
                  <a:pt x="497" y="450"/>
                  <a:pt x="460" y="515"/>
                  <a:pt x="410" y="567"/>
                </a:cubicBezTo>
                <a:cubicBezTo>
                  <a:pt x="364" y="376"/>
                  <a:pt x="448" y="187"/>
                  <a:pt x="599" y="143"/>
                </a:cubicBezTo>
                <a:close/>
                <a:moveTo>
                  <a:pt x="558" y="941"/>
                </a:moveTo>
                <a:cubicBezTo>
                  <a:pt x="498" y="867"/>
                  <a:pt x="459" y="768"/>
                  <a:pt x="447" y="660"/>
                </a:cubicBezTo>
                <a:cubicBezTo>
                  <a:pt x="505" y="608"/>
                  <a:pt x="551" y="543"/>
                  <a:pt x="581" y="472"/>
                </a:cubicBezTo>
                <a:cubicBezTo>
                  <a:pt x="585" y="476"/>
                  <a:pt x="590" y="480"/>
                  <a:pt x="595" y="484"/>
                </a:cubicBezTo>
                <a:cubicBezTo>
                  <a:pt x="626" y="507"/>
                  <a:pt x="663" y="519"/>
                  <a:pt x="702" y="519"/>
                </a:cubicBezTo>
                <a:cubicBezTo>
                  <a:pt x="1016" y="519"/>
                  <a:pt x="1016" y="519"/>
                  <a:pt x="1016" y="519"/>
                </a:cubicBezTo>
                <a:cubicBezTo>
                  <a:pt x="1060" y="519"/>
                  <a:pt x="1099" y="546"/>
                  <a:pt x="1116" y="584"/>
                </a:cubicBezTo>
                <a:cubicBezTo>
                  <a:pt x="1116" y="584"/>
                  <a:pt x="1116" y="585"/>
                  <a:pt x="1116" y="585"/>
                </a:cubicBezTo>
                <a:cubicBezTo>
                  <a:pt x="1116" y="845"/>
                  <a:pt x="965" y="1057"/>
                  <a:pt x="779" y="1057"/>
                </a:cubicBezTo>
                <a:cubicBezTo>
                  <a:pt x="698" y="1057"/>
                  <a:pt x="620" y="1016"/>
                  <a:pt x="558" y="941"/>
                </a:cubicBezTo>
                <a:close/>
                <a:moveTo>
                  <a:pt x="664" y="1129"/>
                </a:moveTo>
                <a:cubicBezTo>
                  <a:pt x="701" y="1142"/>
                  <a:pt x="739" y="1149"/>
                  <a:pt x="779" y="1149"/>
                </a:cubicBezTo>
                <a:cubicBezTo>
                  <a:pt x="818" y="1149"/>
                  <a:pt x="857" y="1142"/>
                  <a:pt x="894" y="1129"/>
                </a:cubicBezTo>
                <a:cubicBezTo>
                  <a:pt x="911" y="1217"/>
                  <a:pt x="959" y="1294"/>
                  <a:pt x="1028" y="1347"/>
                </a:cubicBezTo>
                <a:cubicBezTo>
                  <a:pt x="786" y="1691"/>
                  <a:pt x="786" y="1691"/>
                  <a:pt x="786" y="1691"/>
                </a:cubicBezTo>
                <a:cubicBezTo>
                  <a:pt x="784" y="1694"/>
                  <a:pt x="782" y="1695"/>
                  <a:pt x="779" y="1695"/>
                </a:cubicBezTo>
                <a:cubicBezTo>
                  <a:pt x="776" y="1695"/>
                  <a:pt x="774" y="1694"/>
                  <a:pt x="773" y="1691"/>
                </a:cubicBezTo>
                <a:cubicBezTo>
                  <a:pt x="530" y="1347"/>
                  <a:pt x="530" y="1347"/>
                  <a:pt x="530" y="1347"/>
                </a:cubicBezTo>
                <a:cubicBezTo>
                  <a:pt x="599" y="1294"/>
                  <a:pt x="648" y="1217"/>
                  <a:pt x="664" y="1129"/>
                </a:cubicBezTo>
                <a:close/>
                <a:moveTo>
                  <a:pt x="1466" y="1956"/>
                </a:moveTo>
                <a:cubicBezTo>
                  <a:pt x="1107" y="1956"/>
                  <a:pt x="1107" y="1956"/>
                  <a:pt x="1107" y="1956"/>
                </a:cubicBezTo>
                <a:cubicBezTo>
                  <a:pt x="451" y="1956"/>
                  <a:pt x="451" y="1956"/>
                  <a:pt x="451" y="1956"/>
                </a:cubicBezTo>
                <a:cubicBezTo>
                  <a:pt x="92" y="1956"/>
                  <a:pt x="92" y="1956"/>
                  <a:pt x="92" y="1956"/>
                </a:cubicBezTo>
                <a:cubicBezTo>
                  <a:pt x="92" y="1646"/>
                  <a:pt x="92" y="1646"/>
                  <a:pt x="92" y="1646"/>
                </a:cubicBezTo>
                <a:cubicBezTo>
                  <a:pt x="92" y="1522"/>
                  <a:pt x="192" y="1422"/>
                  <a:pt x="316" y="1422"/>
                </a:cubicBezTo>
                <a:cubicBezTo>
                  <a:pt x="318" y="1422"/>
                  <a:pt x="392" y="1420"/>
                  <a:pt x="451" y="1393"/>
                </a:cubicBezTo>
                <a:cubicBezTo>
                  <a:pt x="697" y="1744"/>
                  <a:pt x="697" y="1744"/>
                  <a:pt x="697" y="1744"/>
                </a:cubicBezTo>
                <a:cubicBezTo>
                  <a:pt x="716" y="1771"/>
                  <a:pt x="746" y="1787"/>
                  <a:pt x="779" y="1787"/>
                </a:cubicBezTo>
                <a:cubicBezTo>
                  <a:pt x="779" y="1787"/>
                  <a:pt x="779" y="1787"/>
                  <a:pt x="779" y="1787"/>
                </a:cubicBezTo>
                <a:cubicBezTo>
                  <a:pt x="812" y="1787"/>
                  <a:pt x="842" y="1771"/>
                  <a:pt x="861" y="1744"/>
                </a:cubicBezTo>
                <a:cubicBezTo>
                  <a:pt x="1108" y="1393"/>
                  <a:pt x="1108" y="1393"/>
                  <a:pt x="1108" y="1393"/>
                </a:cubicBezTo>
                <a:cubicBezTo>
                  <a:pt x="1174" y="1422"/>
                  <a:pt x="1240" y="1422"/>
                  <a:pt x="1242" y="1422"/>
                </a:cubicBezTo>
                <a:cubicBezTo>
                  <a:pt x="1366" y="1422"/>
                  <a:pt x="1466" y="1522"/>
                  <a:pt x="1466" y="1646"/>
                </a:cubicBezTo>
                <a:cubicBezTo>
                  <a:pt x="1466" y="1956"/>
                  <a:pt x="1466" y="1956"/>
                  <a:pt x="1466" y="19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3572369" y="165381"/>
            <a:ext cx="673450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Single Stock Open Interest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sp>
        <p:nvSpPr>
          <p:cNvPr id="44" name="Rectangle 43" descr="This is a chart. ">
            <a:extLst>
              <a:ext uri="{FF2B5EF4-FFF2-40B4-BE49-F238E27FC236}">
                <a16:creationId xmlns:a16="http://schemas.microsoft.com/office/drawing/2014/main" id="{FF77777D-B9BC-4E0B-A1FC-C87A3AE73769}"/>
              </a:ext>
            </a:extLst>
          </p:cNvPr>
          <p:cNvSpPr/>
          <p:nvPr/>
        </p:nvSpPr>
        <p:spPr>
          <a:xfrm>
            <a:off x="749299" y="4254659"/>
            <a:ext cx="5077589" cy="2266804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BBAAD-CC3A-4B3F-9DA5-16D7529851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99" y="4278662"/>
            <a:ext cx="5050969" cy="241395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64B15D-AE81-4E20-801A-6B719F090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99" y="1052106"/>
            <a:ext cx="5856418" cy="2957876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CB58D0A-B7F3-45EC-BF96-392587B4A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5852" y="3920673"/>
            <a:ext cx="746432" cy="74643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DADEA85-45B3-4FAF-899F-A68C50A3D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0817" y="809061"/>
            <a:ext cx="746432" cy="74643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antenna&#10;&#10;Description automatically generated">
            <a:extLst>
              <a:ext uri="{FF2B5EF4-FFF2-40B4-BE49-F238E27FC236}">
                <a16:creationId xmlns:a16="http://schemas.microsoft.com/office/drawing/2014/main" id="{373C57EB-1039-4838-93B7-B74B3DD98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18" y="933728"/>
            <a:ext cx="5427792" cy="308426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30372862-335F-4758-9FD2-455A53C0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331" y="938074"/>
            <a:ext cx="746432" cy="746432"/>
          </a:xfrm>
          <a:prstGeom prst="ellipse">
            <a:avLst/>
          </a:prstGeom>
          <a:solidFill>
            <a:srgbClr val="D52BB5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8F4BD8-3861-40BC-A3E6-96EF923A1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547" y="4293889"/>
            <a:ext cx="5881453" cy="2511268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11483ACD-7B5B-4332-9422-97A794A5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331" y="3920673"/>
            <a:ext cx="746432" cy="746432"/>
          </a:xfrm>
          <a:prstGeom prst="ellipse">
            <a:avLst/>
          </a:prstGeom>
          <a:solidFill>
            <a:srgbClr val="D52BB5"/>
          </a:solidFill>
          <a:ln w="25400">
            <a:solidFill>
              <a:srgbClr val="D52B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56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descr="This is an icon of a trophy."/>
          <p:cNvGrpSpPr/>
          <p:nvPr/>
        </p:nvGrpSpPr>
        <p:grpSpPr>
          <a:xfrm>
            <a:off x="10299341" y="3028467"/>
            <a:ext cx="656095" cy="761376"/>
            <a:chOff x="-1892703" y="1944681"/>
            <a:chExt cx="3284538" cy="3811588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-1892703" y="1944681"/>
              <a:ext cx="3284538" cy="3811588"/>
            </a:xfrm>
            <a:custGeom>
              <a:avLst/>
              <a:gdLst>
                <a:gd name="T0" fmla="*/ 1611 w 1764"/>
                <a:gd name="T1" fmla="*/ 145 h 2048"/>
                <a:gd name="T2" fmla="*/ 1468 w 1764"/>
                <a:gd name="T3" fmla="*/ 100 h 2048"/>
                <a:gd name="T4" fmla="*/ 397 w 1764"/>
                <a:gd name="T5" fmla="*/ 0 h 2048"/>
                <a:gd name="T6" fmla="*/ 296 w 1764"/>
                <a:gd name="T7" fmla="*/ 145 h 2048"/>
                <a:gd name="T8" fmla="*/ 40 w 1764"/>
                <a:gd name="T9" fmla="*/ 197 h 2048"/>
                <a:gd name="T10" fmla="*/ 397 w 1764"/>
                <a:gd name="T11" fmla="*/ 863 h 2048"/>
                <a:gd name="T12" fmla="*/ 735 w 1764"/>
                <a:gd name="T13" fmla="*/ 1251 h 2048"/>
                <a:gd name="T14" fmla="*/ 567 w 1764"/>
                <a:gd name="T15" fmla="*/ 1483 h 2048"/>
                <a:gd name="T16" fmla="*/ 531 w 1764"/>
                <a:gd name="T17" fmla="*/ 1746 h 2048"/>
                <a:gd name="T18" fmla="*/ 301 w 1764"/>
                <a:gd name="T19" fmla="*/ 1888 h 2048"/>
                <a:gd name="T20" fmla="*/ 348 w 1764"/>
                <a:gd name="T21" fmla="*/ 2048 h 2048"/>
                <a:gd name="T22" fmla="*/ 1468 w 1764"/>
                <a:gd name="T23" fmla="*/ 2001 h 2048"/>
                <a:gd name="T24" fmla="*/ 1325 w 1764"/>
                <a:gd name="T25" fmla="*/ 1746 h 2048"/>
                <a:gd name="T26" fmla="*/ 1237 w 1764"/>
                <a:gd name="T27" fmla="*/ 1529 h 2048"/>
                <a:gd name="T28" fmla="*/ 1200 w 1764"/>
                <a:gd name="T29" fmla="*/ 1482 h 2048"/>
                <a:gd name="T30" fmla="*/ 1303 w 1764"/>
                <a:gd name="T31" fmla="*/ 992 h 2048"/>
                <a:gd name="T32" fmla="*/ 1757 w 1764"/>
                <a:gd name="T33" fmla="*/ 316 h 2048"/>
                <a:gd name="T34" fmla="*/ 101 w 1764"/>
                <a:gd name="T35" fmla="*/ 301 h 2048"/>
                <a:gd name="T36" fmla="*/ 153 w 1764"/>
                <a:gd name="T37" fmla="*/ 240 h 2048"/>
                <a:gd name="T38" fmla="*/ 296 w 1764"/>
                <a:gd name="T39" fmla="*/ 327 h 2048"/>
                <a:gd name="T40" fmla="*/ 101 w 1764"/>
                <a:gd name="T41" fmla="*/ 301 h 2048"/>
                <a:gd name="T42" fmla="*/ 1373 w 1764"/>
                <a:gd name="T43" fmla="*/ 1888 h 2048"/>
                <a:gd name="T44" fmla="*/ 396 w 1764"/>
                <a:gd name="T45" fmla="*/ 1953 h 2048"/>
                <a:gd name="T46" fmla="*/ 443 w 1764"/>
                <a:gd name="T47" fmla="*/ 1841 h 2048"/>
                <a:gd name="T48" fmla="*/ 1143 w 1764"/>
                <a:gd name="T49" fmla="*/ 1576 h 2048"/>
                <a:gd name="T50" fmla="*/ 626 w 1764"/>
                <a:gd name="T51" fmla="*/ 1746 h 2048"/>
                <a:gd name="T52" fmla="*/ 1143 w 1764"/>
                <a:gd name="T53" fmla="*/ 1576 h 2048"/>
                <a:gd name="T54" fmla="*/ 782 w 1764"/>
                <a:gd name="T55" fmla="*/ 1439 h 2048"/>
                <a:gd name="T56" fmla="*/ 882 w 1764"/>
                <a:gd name="T57" fmla="*/ 1280 h 2048"/>
                <a:gd name="T58" fmla="*/ 1019 w 1764"/>
                <a:gd name="T59" fmla="*/ 1481 h 2048"/>
                <a:gd name="T60" fmla="*/ 1373 w 1764"/>
                <a:gd name="T61" fmla="*/ 327 h 2048"/>
                <a:gd name="T62" fmla="*/ 882 w 1764"/>
                <a:gd name="T63" fmla="*/ 1186 h 2048"/>
                <a:gd name="T64" fmla="*/ 391 w 1764"/>
                <a:gd name="T65" fmla="*/ 327 h 2048"/>
                <a:gd name="T66" fmla="*/ 397 w 1764"/>
                <a:gd name="T67" fmla="*/ 95 h 2048"/>
                <a:gd name="T68" fmla="*/ 1373 w 1764"/>
                <a:gd name="T69" fmla="*/ 100 h 2048"/>
                <a:gd name="T70" fmla="*/ 1663 w 1764"/>
                <a:gd name="T71" fmla="*/ 301 h 2048"/>
                <a:gd name="T72" fmla="*/ 1468 w 1764"/>
                <a:gd name="T73" fmla="*/ 327 h 2048"/>
                <a:gd name="T74" fmla="*/ 1611 w 1764"/>
                <a:gd name="T75" fmla="*/ 240 h 2048"/>
                <a:gd name="T76" fmla="*/ 1663 w 1764"/>
                <a:gd name="T77" fmla="*/ 301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4" h="2048">
                  <a:moveTo>
                    <a:pt x="1724" y="197"/>
                  </a:moveTo>
                  <a:cubicBezTo>
                    <a:pt x="1696" y="164"/>
                    <a:pt x="1654" y="145"/>
                    <a:pt x="1611" y="145"/>
                  </a:cubicBezTo>
                  <a:cubicBezTo>
                    <a:pt x="1468" y="145"/>
                    <a:pt x="1468" y="145"/>
                    <a:pt x="1468" y="145"/>
                  </a:cubicBezTo>
                  <a:cubicBezTo>
                    <a:pt x="1468" y="100"/>
                    <a:pt x="1468" y="100"/>
                    <a:pt x="1468" y="100"/>
                  </a:cubicBezTo>
                  <a:cubicBezTo>
                    <a:pt x="1468" y="45"/>
                    <a:pt x="1423" y="0"/>
                    <a:pt x="136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41" y="0"/>
                    <a:pt x="296" y="45"/>
                    <a:pt x="296" y="100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10" y="145"/>
                    <a:pt x="68" y="164"/>
                    <a:pt x="40" y="197"/>
                  </a:cubicBezTo>
                  <a:cubicBezTo>
                    <a:pt x="12" y="230"/>
                    <a:pt x="0" y="274"/>
                    <a:pt x="7" y="316"/>
                  </a:cubicBezTo>
                  <a:cubicBezTo>
                    <a:pt x="45" y="547"/>
                    <a:pt x="190" y="751"/>
                    <a:pt x="397" y="863"/>
                  </a:cubicBezTo>
                  <a:cubicBezTo>
                    <a:pt x="416" y="909"/>
                    <a:pt x="437" y="952"/>
                    <a:pt x="461" y="992"/>
                  </a:cubicBezTo>
                  <a:cubicBezTo>
                    <a:pt x="537" y="1120"/>
                    <a:pt x="631" y="1208"/>
                    <a:pt x="735" y="1251"/>
                  </a:cubicBezTo>
                  <a:cubicBezTo>
                    <a:pt x="746" y="1357"/>
                    <a:pt x="675" y="1458"/>
                    <a:pt x="568" y="1482"/>
                  </a:cubicBezTo>
                  <a:cubicBezTo>
                    <a:pt x="568" y="1483"/>
                    <a:pt x="568" y="1483"/>
                    <a:pt x="567" y="1483"/>
                  </a:cubicBezTo>
                  <a:cubicBezTo>
                    <a:pt x="547" y="1488"/>
                    <a:pt x="531" y="1506"/>
                    <a:pt x="531" y="1529"/>
                  </a:cubicBezTo>
                  <a:cubicBezTo>
                    <a:pt x="531" y="1746"/>
                    <a:pt x="531" y="1746"/>
                    <a:pt x="531" y="1746"/>
                  </a:cubicBezTo>
                  <a:cubicBezTo>
                    <a:pt x="443" y="1746"/>
                    <a:pt x="443" y="1746"/>
                    <a:pt x="443" y="1746"/>
                  </a:cubicBezTo>
                  <a:cubicBezTo>
                    <a:pt x="365" y="1746"/>
                    <a:pt x="301" y="1810"/>
                    <a:pt x="301" y="1888"/>
                  </a:cubicBezTo>
                  <a:cubicBezTo>
                    <a:pt x="301" y="2001"/>
                    <a:pt x="301" y="2001"/>
                    <a:pt x="301" y="2001"/>
                  </a:cubicBezTo>
                  <a:cubicBezTo>
                    <a:pt x="301" y="2027"/>
                    <a:pt x="322" y="2048"/>
                    <a:pt x="348" y="2048"/>
                  </a:cubicBezTo>
                  <a:cubicBezTo>
                    <a:pt x="1420" y="2048"/>
                    <a:pt x="1420" y="2048"/>
                    <a:pt x="1420" y="2048"/>
                  </a:cubicBezTo>
                  <a:cubicBezTo>
                    <a:pt x="1446" y="2048"/>
                    <a:pt x="1468" y="2027"/>
                    <a:pt x="1468" y="2001"/>
                  </a:cubicBezTo>
                  <a:cubicBezTo>
                    <a:pt x="1468" y="1888"/>
                    <a:pt x="1468" y="1888"/>
                    <a:pt x="1468" y="1888"/>
                  </a:cubicBezTo>
                  <a:cubicBezTo>
                    <a:pt x="1468" y="1810"/>
                    <a:pt x="1404" y="1746"/>
                    <a:pt x="1325" y="1746"/>
                  </a:cubicBezTo>
                  <a:cubicBezTo>
                    <a:pt x="1237" y="1746"/>
                    <a:pt x="1237" y="1746"/>
                    <a:pt x="1237" y="1746"/>
                  </a:cubicBezTo>
                  <a:cubicBezTo>
                    <a:pt x="1237" y="1529"/>
                    <a:pt x="1237" y="1529"/>
                    <a:pt x="1237" y="1529"/>
                  </a:cubicBezTo>
                  <a:cubicBezTo>
                    <a:pt x="1237" y="1506"/>
                    <a:pt x="1222" y="1488"/>
                    <a:pt x="1201" y="1483"/>
                  </a:cubicBezTo>
                  <a:cubicBezTo>
                    <a:pt x="1201" y="1483"/>
                    <a:pt x="1201" y="1483"/>
                    <a:pt x="1200" y="1482"/>
                  </a:cubicBezTo>
                  <a:cubicBezTo>
                    <a:pt x="1093" y="1458"/>
                    <a:pt x="1022" y="1356"/>
                    <a:pt x="1033" y="1249"/>
                  </a:cubicBezTo>
                  <a:cubicBezTo>
                    <a:pt x="1136" y="1205"/>
                    <a:pt x="1228" y="1118"/>
                    <a:pt x="1303" y="992"/>
                  </a:cubicBezTo>
                  <a:cubicBezTo>
                    <a:pt x="1327" y="952"/>
                    <a:pt x="1349" y="909"/>
                    <a:pt x="1367" y="863"/>
                  </a:cubicBezTo>
                  <a:cubicBezTo>
                    <a:pt x="1574" y="751"/>
                    <a:pt x="1719" y="547"/>
                    <a:pt x="1757" y="316"/>
                  </a:cubicBezTo>
                  <a:cubicBezTo>
                    <a:pt x="1764" y="274"/>
                    <a:pt x="1752" y="230"/>
                    <a:pt x="1724" y="197"/>
                  </a:cubicBezTo>
                  <a:close/>
                  <a:moveTo>
                    <a:pt x="101" y="301"/>
                  </a:moveTo>
                  <a:cubicBezTo>
                    <a:pt x="98" y="286"/>
                    <a:pt x="102" y="271"/>
                    <a:pt x="112" y="259"/>
                  </a:cubicBezTo>
                  <a:cubicBezTo>
                    <a:pt x="123" y="247"/>
                    <a:pt x="138" y="240"/>
                    <a:pt x="153" y="240"/>
                  </a:cubicBezTo>
                  <a:cubicBezTo>
                    <a:pt x="296" y="240"/>
                    <a:pt x="296" y="240"/>
                    <a:pt x="296" y="240"/>
                  </a:cubicBezTo>
                  <a:cubicBezTo>
                    <a:pt x="296" y="327"/>
                    <a:pt x="296" y="327"/>
                    <a:pt x="296" y="327"/>
                  </a:cubicBezTo>
                  <a:cubicBezTo>
                    <a:pt x="296" y="464"/>
                    <a:pt x="314" y="596"/>
                    <a:pt x="347" y="718"/>
                  </a:cubicBezTo>
                  <a:cubicBezTo>
                    <a:pt x="217" y="615"/>
                    <a:pt x="127" y="466"/>
                    <a:pt x="101" y="301"/>
                  </a:cubicBezTo>
                  <a:close/>
                  <a:moveTo>
                    <a:pt x="1325" y="1841"/>
                  </a:moveTo>
                  <a:cubicBezTo>
                    <a:pt x="1352" y="1841"/>
                    <a:pt x="1373" y="1862"/>
                    <a:pt x="1373" y="1888"/>
                  </a:cubicBezTo>
                  <a:cubicBezTo>
                    <a:pt x="1373" y="1953"/>
                    <a:pt x="1373" y="1953"/>
                    <a:pt x="1373" y="1953"/>
                  </a:cubicBezTo>
                  <a:cubicBezTo>
                    <a:pt x="396" y="1953"/>
                    <a:pt x="396" y="1953"/>
                    <a:pt x="396" y="1953"/>
                  </a:cubicBezTo>
                  <a:cubicBezTo>
                    <a:pt x="396" y="1888"/>
                    <a:pt x="396" y="1888"/>
                    <a:pt x="396" y="1888"/>
                  </a:cubicBezTo>
                  <a:cubicBezTo>
                    <a:pt x="396" y="1862"/>
                    <a:pt x="417" y="1841"/>
                    <a:pt x="443" y="1841"/>
                  </a:cubicBezTo>
                  <a:lnTo>
                    <a:pt x="1325" y="1841"/>
                  </a:lnTo>
                  <a:close/>
                  <a:moveTo>
                    <a:pt x="1143" y="1576"/>
                  </a:moveTo>
                  <a:cubicBezTo>
                    <a:pt x="1143" y="1746"/>
                    <a:pt x="1143" y="1746"/>
                    <a:pt x="1143" y="1746"/>
                  </a:cubicBezTo>
                  <a:cubicBezTo>
                    <a:pt x="626" y="1746"/>
                    <a:pt x="626" y="1746"/>
                    <a:pt x="626" y="1746"/>
                  </a:cubicBezTo>
                  <a:cubicBezTo>
                    <a:pt x="626" y="1576"/>
                    <a:pt x="626" y="1576"/>
                    <a:pt x="626" y="1576"/>
                  </a:cubicBezTo>
                  <a:lnTo>
                    <a:pt x="1143" y="1576"/>
                  </a:lnTo>
                  <a:close/>
                  <a:moveTo>
                    <a:pt x="750" y="1481"/>
                  </a:moveTo>
                  <a:cubicBezTo>
                    <a:pt x="762" y="1468"/>
                    <a:pt x="773" y="1454"/>
                    <a:pt x="782" y="1439"/>
                  </a:cubicBezTo>
                  <a:cubicBezTo>
                    <a:pt x="814" y="1390"/>
                    <a:pt x="830" y="1334"/>
                    <a:pt x="831" y="1277"/>
                  </a:cubicBezTo>
                  <a:cubicBezTo>
                    <a:pt x="848" y="1279"/>
                    <a:pt x="865" y="1280"/>
                    <a:pt x="882" y="1280"/>
                  </a:cubicBezTo>
                  <a:cubicBezTo>
                    <a:pt x="901" y="1280"/>
                    <a:pt x="919" y="1279"/>
                    <a:pt x="937" y="1276"/>
                  </a:cubicBezTo>
                  <a:cubicBezTo>
                    <a:pt x="939" y="1353"/>
                    <a:pt x="968" y="1426"/>
                    <a:pt x="1019" y="1481"/>
                  </a:cubicBezTo>
                  <a:cubicBezTo>
                    <a:pt x="750" y="1481"/>
                    <a:pt x="750" y="1481"/>
                    <a:pt x="750" y="1481"/>
                  </a:cubicBezTo>
                  <a:close/>
                  <a:moveTo>
                    <a:pt x="1373" y="327"/>
                  </a:moveTo>
                  <a:cubicBezTo>
                    <a:pt x="1373" y="561"/>
                    <a:pt x="1319" y="780"/>
                    <a:pt x="1222" y="943"/>
                  </a:cubicBezTo>
                  <a:cubicBezTo>
                    <a:pt x="1129" y="1100"/>
                    <a:pt x="1008" y="1186"/>
                    <a:pt x="882" y="1186"/>
                  </a:cubicBezTo>
                  <a:cubicBezTo>
                    <a:pt x="756" y="1186"/>
                    <a:pt x="635" y="1100"/>
                    <a:pt x="542" y="943"/>
                  </a:cubicBezTo>
                  <a:cubicBezTo>
                    <a:pt x="445" y="780"/>
                    <a:pt x="391" y="561"/>
                    <a:pt x="391" y="327"/>
                  </a:cubicBezTo>
                  <a:cubicBezTo>
                    <a:pt x="391" y="100"/>
                    <a:pt x="391" y="100"/>
                    <a:pt x="391" y="100"/>
                  </a:cubicBezTo>
                  <a:cubicBezTo>
                    <a:pt x="391" y="97"/>
                    <a:pt x="394" y="95"/>
                    <a:pt x="397" y="95"/>
                  </a:cubicBezTo>
                  <a:cubicBezTo>
                    <a:pt x="1367" y="95"/>
                    <a:pt x="1367" y="95"/>
                    <a:pt x="1367" y="95"/>
                  </a:cubicBezTo>
                  <a:cubicBezTo>
                    <a:pt x="1370" y="95"/>
                    <a:pt x="1373" y="97"/>
                    <a:pt x="1373" y="100"/>
                  </a:cubicBezTo>
                  <a:lnTo>
                    <a:pt x="1373" y="327"/>
                  </a:lnTo>
                  <a:close/>
                  <a:moveTo>
                    <a:pt x="1663" y="301"/>
                  </a:moveTo>
                  <a:cubicBezTo>
                    <a:pt x="1637" y="466"/>
                    <a:pt x="1547" y="615"/>
                    <a:pt x="1417" y="718"/>
                  </a:cubicBezTo>
                  <a:cubicBezTo>
                    <a:pt x="1450" y="596"/>
                    <a:pt x="1468" y="464"/>
                    <a:pt x="1468" y="327"/>
                  </a:cubicBezTo>
                  <a:cubicBezTo>
                    <a:pt x="1468" y="240"/>
                    <a:pt x="1468" y="240"/>
                    <a:pt x="1468" y="240"/>
                  </a:cubicBezTo>
                  <a:cubicBezTo>
                    <a:pt x="1611" y="240"/>
                    <a:pt x="1611" y="240"/>
                    <a:pt x="1611" y="240"/>
                  </a:cubicBezTo>
                  <a:cubicBezTo>
                    <a:pt x="1626" y="240"/>
                    <a:pt x="1641" y="247"/>
                    <a:pt x="1652" y="259"/>
                  </a:cubicBezTo>
                  <a:cubicBezTo>
                    <a:pt x="1662" y="271"/>
                    <a:pt x="1666" y="286"/>
                    <a:pt x="1663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-795744" y="2462202"/>
              <a:ext cx="1090612" cy="1039809"/>
            </a:xfrm>
            <a:custGeom>
              <a:avLst/>
              <a:gdLst>
                <a:gd name="T0" fmla="*/ 581 w 586"/>
                <a:gd name="T1" fmla="*/ 209 h 559"/>
                <a:gd name="T2" fmla="*/ 543 w 586"/>
                <a:gd name="T3" fmla="*/ 176 h 559"/>
                <a:gd name="T4" fmla="*/ 399 w 586"/>
                <a:gd name="T5" fmla="*/ 156 h 559"/>
                <a:gd name="T6" fmla="*/ 336 w 586"/>
                <a:gd name="T7" fmla="*/ 26 h 559"/>
                <a:gd name="T8" fmla="*/ 293 w 586"/>
                <a:gd name="T9" fmla="*/ 0 h 559"/>
                <a:gd name="T10" fmla="*/ 250 w 586"/>
                <a:gd name="T11" fmla="*/ 26 h 559"/>
                <a:gd name="T12" fmla="*/ 187 w 586"/>
                <a:gd name="T13" fmla="*/ 156 h 559"/>
                <a:gd name="T14" fmla="*/ 44 w 586"/>
                <a:gd name="T15" fmla="*/ 176 h 559"/>
                <a:gd name="T16" fmla="*/ 5 w 586"/>
                <a:gd name="T17" fmla="*/ 209 h 559"/>
                <a:gd name="T18" fmla="*/ 17 w 586"/>
                <a:gd name="T19" fmla="*/ 257 h 559"/>
                <a:gd name="T20" fmla="*/ 121 w 586"/>
                <a:gd name="T21" fmla="*/ 358 h 559"/>
                <a:gd name="T22" fmla="*/ 96 w 586"/>
                <a:gd name="T23" fmla="*/ 501 h 559"/>
                <a:gd name="T24" fmla="*/ 115 w 586"/>
                <a:gd name="T25" fmla="*/ 547 h 559"/>
                <a:gd name="T26" fmla="*/ 165 w 586"/>
                <a:gd name="T27" fmla="*/ 551 h 559"/>
                <a:gd name="T28" fmla="*/ 293 w 586"/>
                <a:gd name="T29" fmla="*/ 483 h 559"/>
                <a:gd name="T30" fmla="*/ 421 w 586"/>
                <a:gd name="T31" fmla="*/ 551 h 559"/>
                <a:gd name="T32" fmla="*/ 443 w 586"/>
                <a:gd name="T33" fmla="*/ 556 h 559"/>
                <a:gd name="T34" fmla="*/ 471 w 586"/>
                <a:gd name="T35" fmla="*/ 547 h 559"/>
                <a:gd name="T36" fmla="*/ 490 w 586"/>
                <a:gd name="T37" fmla="*/ 501 h 559"/>
                <a:gd name="T38" fmla="*/ 465 w 586"/>
                <a:gd name="T39" fmla="*/ 358 h 559"/>
                <a:gd name="T40" fmla="*/ 569 w 586"/>
                <a:gd name="T41" fmla="*/ 257 h 559"/>
                <a:gd name="T42" fmla="*/ 581 w 586"/>
                <a:gd name="T43" fmla="*/ 209 h 559"/>
                <a:gd name="T44" fmla="*/ 381 w 586"/>
                <a:gd name="T45" fmla="*/ 308 h 559"/>
                <a:gd name="T46" fmla="*/ 368 w 586"/>
                <a:gd name="T47" fmla="*/ 350 h 559"/>
                <a:gd name="T48" fmla="*/ 380 w 586"/>
                <a:gd name="T49" fmla="*/ 422 h 559"/>
                <a:gd name="T50" fmla="*/ 315 w 586"/>
                <a:gd name="T51" fmla="*/ 388 h 559"/>
                <a:gd name="T52" fmla="*/ 293 w 586"/>
                <a:gd name="T53" fmla="*/ 382 h 559"/>
                <a:gd name="T54" fmla="*/ 271 w 586"/>
                <a:gd name="T55" fmla="*/ 388 h 559"/>
                <a:gd name="T56" fmla="*/ 206 w 586"/>
                <a:gd name="T57" fmla="*/ 422 h 559"/>
                <a:gd name="T58" fmla="*/ 218 w 586"/>
                <a:gd name="T59" fmla="*/ 350 h 559"/>
                <a:gd name="T60" fmla="*/ 205 w 586"/>
                <a:gd name="T61" fmla="*/ 308 h 559"/>
                <a:gd name="T62" fmla="*/ 152 w 586"/>
                <a:gd name="T63" fmla="*/ 256 h 559"/>
                <a:gd name="T64" fmla="*/ 225 w 586"/>
                <a:gd name="T65" fmla="*/ 246 h 559"/>
                <a:gd name="T66" fmla="*/ 261 w 586"/>
                <a:gd name="T67" fmla="*/ 220 h 559"/>
                <a:gd name="T68" fmla="*/ 293 w 586"/>
                <a:gd name="T69" fmla="*/ 154 h 559"/>
                <a:gd name="T70" fmla="*/ 325 w 586"/>
                <a:gd name="T71" fmla="*/ 220 h 559"/>
                <a:gd name="T72" fmla="*/ 361 w 586"/>
                <a:gd name="T73" fmla="*/ 246 h 559"/>
                <a:gd name="T74" fmla="*/ 434 w 586"/>
                <a:gd name="T75" fmla="*/ 256 h 559"/>
                <a:gd name="T76" fmla="*/ 381 w 586"/>
                <a:gd name="T77" fmla="*/ 30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6" h="559">
                  <a:moveTo>
                    <a:pt x="581" y="209"/>
                  </a:moveTo>
                  <a:cubicBezTo>
                    <a:pt x="575" y="191"/>
                    <a:pt x="560" y="179"/>
                    <a:pt x="543" y="176"/>
                  </a:cubicBezTo>
                  <a:cubicBezTo>
                    <a:pt x="399" y="156"/>
                    <a:pt x="399" y="156"/>
                    <a:pt x="399" y="156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28" y="10"/>
                    <a:pt x="311" y="0"/>
                    <a:pt x="293" y="0"/>
                  </a:cubicBezTo>
                  <a:cubicBezTo>
                    <a:pt x="275" y="0"/>
                    <a:pt x="258" y="10"/>
                    <a:pt x="250" y="26"/>
                  </a:cubicBezTo>
                  <a:cubicBezTo>
                    <a:pt x="187" y="156"/>
                    <a:pt x="187" y="156"/>
                    <a:pt x="187" y="156"/>
                  </a:cubicBezTo>
                  <a:cubicBezTo>
                    <a:pt x="44" y="176"/>
                    <a:pt x="44" y="176"/>
                    <a:pt x="44" y="176"/>
                  </a:cubicBezTo>
                  <a:cubicBezTo>
                    <a:pt x="26" y="179"/>
                    <a:pt x="11" y="191"/>
                    <a:pt x="5" y="209"/>
                  </a:cubicBezTo>
                  <a:cubicBezTo>
                    <a:pt x="0" y="226"/>
                    <a:pt x="4" y="245"/>
                    <a:pt x="17" y="257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96" y="501"/>
                    <a:pt x="96" y="501"/>
                    <a:pt x="96" y="501"/>
                  </a:cubicBezTo>
                  <a:cubicBezTo>
                    <a:pt x="93" y="518"/>
                    <a:pt x="101" y="536"/>
                    <a:pt x="115" y="547"/>
                  </a:cubicBezTo>
                  <a:cubicBezTo>
                    <a:pt x="130" y="558"/>
                    <a:pt x="149" y="559"/>
                    <a:pt x="165" y="551"/>
                  </a:cubicBezTo>
                  <a:cubicBezTo>
                    <a:pt x="293" y="483"/>
                    <a:pt x="293" y="483"/>
                    <a:pt x="293" y="483"/>
                  </a:cubicBezTo>
                  <a:cubicBezTo>
                    <a:pt x="421" y="551"/>
                    <a:pt x="421" y="551"/>
                    <a:pt x="421" y="551"/>
                  </a:cubicBezTo>
                  <a:cubicBezTo>
                    <a:pt x="428" y="554"/>
                    <a:pt x="435" y="556"/>
                    <a:pt x="443" y="556"/>
                  </a:cubicBezTo>
                  <a:cubicBezTo>
                    <a:pt x="453" y="556"/>
                    <a:pt x="463" y="553"/>
                    <a:pt x="471" y="547"/>
                  </a:cubicBezTo>
                  <a:cubicBezTo>
                    <a:pt x="485" y="536"/>
                    <a:pt x="493" y="518"/>
                    <a:pt x="490" y="501"/>
                  </a:cubicBezTo>
                  <a:cubicBezTo>
                    <a:pt x="465" y="358"/>
                    <a:pt x="465" y="358"/>
                    <a:pt x="465" y="358"/>
                  </a:cubicBezTo>
                  <a:cubicBezTo>
                    <a:pt x="569" y="257"/>
                    <a:pt x="569" y="257"/>
                    <a:pt x="569" y="257"/>
                  </a:cubicBezTo>
                  <a:cubicBezTo>
                    <a:pt x="582" y="245"/>
                    <a:pt x="586" y="226"/>
                    <a:pt x="581" y="209"/>
                  </a:cubicBezTo>
                  <a:close/>
                  <a:moveTo>
                    <a:pt x="381" y="308"/>
                  </a:moveTo>
                  <a:cubicBezTo>
                    <a:pt x="370" y="319"/>
                    <a:pt x="365" y="334"/>
                    <a:pt x="368" y="350"/>
                  </a:cubicBezTo>
                  <a:cubicBezTo>
                    <a:pt x="380" y="422"/>
                    <a:pt x="380" y="422"/>
                    <a:pt x="380" y="422"/>
                  </a:cubicBezTo>
                  <a:cubicBezTo>
                    <a:pt x="315" y="388"/>
                    <a:pt x="315" y="388"/>
                    <a:pt x="315" y="388"/>
                  </a:cubicBezTo>
                  <a:cubicBezTo>
                    <a:pt x="308" y="384"/>
                    <a:pt x="301" y="382"/>
                    <a:pt x="293" y="382"/>
                  </a:cubicBezTo>
                  <a:cubicBezTo>
                    <a:pt x="285" y="382"/>
                    <a:pt x="278" y="384"/>
                    <a:pt x="271" y="388"/>
                  </a:cubicBezTo>
                  <a:cubicBezTo>
                    <a:pt x="206" y="422"/>
                    <a:pt x="206" y="422"/>
                    <a:pt x="206" y="422"/>
                  </a:cubicBezTo>
                  <a:cubicBezTo>
                    <a:pt x="218" y="350"/>
                    <a:pt x="218" y="350"/>
                    <a:pt x="218" y="350"/>
                  </a:cubicBezTo>
                  <a:cubicBezTo>
                    <a:pt x="221" y="334"/>
                    <a:pt x="216" y="319"/>
                    <a:pt x="205" y="308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40" y="244"/>
                    <a:pt x="254" y="234"/>
                    <a:pt x="261" y="220"/>
                  </a:cubicBezTo>
                  <a:cubicBezTo>
                    <a:pt x="293" y="154"/>
                    <a:pt x="293" y="154"/>
                    <a:pt x="293" y="154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2" y="234"/>
                    <a:pt x="346" y="244"/>
                    <a:pt x="361" y="246"/>
                  </a:cubicBezTo>
                  <a:cubicBezTo>
                    <a:pt x="434" y="256"/>
                    <a:pt x="434" y="256"/>
                    <a:pt x="434" y="256"/>
                  </a:cubicBezTo>
                  <a:lnTo>
                    <a:pt x="381" y="3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954113" y="4721818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a convallis placerat. </a:t>
            </a:r>
            <a:endParaRPr lang="en-US" sz="1400" dirty="0">
              <a:solidFill>
                <a:srgbClr val="30353F"/>
              </a:solidFill>
            </a:endParaRPr>
          </a:p>
        </p:txBody>
      </p:sp>
      <p:grpSp>
        <p:nvGrpSpPr>
          <p:cNvPr id="88" name="Group 87" descr="This is an icon of a clock."/>
          <p:cNvGrpSpPr/>
          <p:nvPr/>
        </p:nvGrpSpPr>
        <p:grpSpPr>
          <a:xfrm>
            <a:off x="1413524" y="3286857"/>
            <a:ext cx="309642" cy="309642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89" name="Freeform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646492" y="4721818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a convallis placerat. </a:t>
            </a:r>
            <a:endParaRPr lang="en-US" sz="1400" dirty="0">
              <a:solidFill>
                <a:srgbClr val="30353F"/>
              </a:solidFill>
            </a:endParaRPr>
          </a:p>
        </p:txBody>
      </p:sp>
      <p:grpSp>
        <p:nvGrpSpPr>
          <p:cNvPr id="93" name="Group 92" descr="This is an icon of three human beings and a clock."/>
          <p:cNvGrpSpPr/>
          <p:nvPr/>
        </p:nvGrpSpPr>
        <p:grpSpPr>
          <a:xfrm>
            <a:off x="3542796" y="3309887"/>
            <a:ext cx="358718" cy="358717"/>
            <a:chOff x="3613150" y="3706813"/>
            <a:chExt cx="420688" cy="420687"/>
          </a:xfrm>
        </p:grpSpPr>
        <p:sp>
          <p:nvSpPr>
            <p:cNvPr id="94" name="Freeform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99" name="Picture 98" descr="This is an icon of a human being.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88" y="3330620"/>
            <a:ext cx="278755" cy="317251"/>
          </a:xfrm>
          <a:prstGeom prst="rect">
            <a:avLst/>
          </a:prstGeom>
        </p:spPr>
      </p:pic>
      <p:sp>
        <p:nvSpPr>
          <p:cNvPr id="103" name="Freeform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/>
              <a:t>Your logo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4658111" y="165381"/>
            <a:ext cx="287578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PRICE CHARTS 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28B554-C211-4B28-93B1-C6D8231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9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B1E8338-545E-4636-9172-A17F53140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686" y="1288727"/>
            <a:ext cx="8843653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5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6" name="Rectangle 9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804" y="969860"/>
            <a:ext cx="2446947" cy="7464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663" y="959897"/>
            <a:ext cx="746432" cy="746432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1361137" y="1090958"/>
            <a:ext cx="1171540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FB: </a:t>
            </a:r>
          </a:p>
        </p:txBody>
      </p:sp>
      <p:grpSp>
        <p:nvGrpSpPr>
          <p:cNvPr id="14" name="Group 13" descr="This is a chart. "/>
          <p:cNvGrpSpPr/>
          <p:nvPr/>
        </p:nvGrpSpPr>
        <p:grpSpPr>
          <a:xfrm>
            <a:off x="3516771" y="1828175"/>
            <a:ext cx="2898155" cy="3231650"/>
            <a:chOff x="4498204" y="1883938"/>
            <a:chExt cx="3214205" cy="3231650"/>
          </a:xfrm>
        </p:grpSpPr>
        <p:sp>
          <p:nvSpPr>
            <p:cNvPr id="117" name="Rectangle 116"/>
            <p:cNvSpPr/>
            <p:nvPr/>
          </p:nvSpPr>
          <p:spPr>
            <a:xfrm>
              <a:off x="4498204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76" name="Chart 75"/>
            <p:cNvGraphicFramePr/>
            <p:nvPr>
              <p:extLst>
                <p:ext uri="{D42A27DB-BD31-4B8C-83A1-F6EECF244321}">
                  <p14:modId xmlns:p14="http://schemas.microsoft.com/office/powerpoint/2010/main" val="3551079564"/>
                </p:ext>
              </p:extLst>
            </p:nvPr>
          </p:nvGraphicFramePr>
          <p:xfrm>
            <a:off x="4580562" y="1986633"/>
            <a:ext cx="3131847" cy="31115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97" name="Rectangle 9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56983" y="931647"/>
            <a:ext cx="2546260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85E0E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4422" y="914008"/>
            <a:ext cx="746432" cy="746432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434984" y="1081623"/>
            <a:ext cx="111127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AAPL: </a:t>
            </a:r>
          </a:p>
        </p:txBody>
      </p:sp>
      <p:sp>
        <p:nvSpPr>
          <p:cNvPr id="98" name="Rectangle 9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8209" y="969860"/>
            <a:ext cx="2492620" cy="746432"/>
          </a:xfrm>
          <a:prstGeom prst="rect">
            <a:avLst/>
          </a:prstGeom>
          <a:solidFill>
            <a:srgbClr val="D52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NFLX</a:t>
            </a:r>
          </a:p>
        </p:txBody>
      </p:sp>
      <p:sp>
        <p:nvSpPr>
          <p:cNvPr id="85" name="Oval 8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14926" y="940084"/>
            <a:ext cx="746432" cy="746432"/>
          </a:xfrm>
          <a:prstGeom prst="ellipse">
            <a:avLst/>
          </a:prstGeom>
          <a:solidFill>
            <a:srgbClr val="D52BB5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0466189" y="1110054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73%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2532677" y="163918"/>
            <a:ext cx="764182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Recent Stock Price Action (Power BI)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72F7502-8B8F-4061-83A4-A3DF46BC4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362" y="1828055"/>
            <a:ext cx="2800782" cy="3895725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DD50EE6-ACC6-4C06-A527-EA570EAA3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2" y="1810416"/>
            <a:ext cx="2870425" cy="388620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22E3A5C-A192-491D-9231-50DADA55B9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244" y="1764378"/>
            <a:ext cx="2767336" cy="412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93929" y="903690"/>
            <a:ext cx="977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dirty="0">
                <a:solidFill>
                  <a:srgbClr val="30353F"/>
                </a:solidFill>
                <a:latin typeface="+mj-lt"/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5069278" y="165381"/>
            <a:ext cx="205344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CHARTS.JS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B9815-C537-444E-B97E-A902CF871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70" y="1351456"/>
            <a:ext cx="10842859" cy="550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3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descr="This is an icon of a trophy."/>
          <p:cNvGrpSpPr/>
          <p:nvPr/>
        </p:nvGrpSpPr>
        <p:grpSpPr>
          <a:xfrm>
            <a:off x="10299341" y="3028467"/>
            <a:ext cx="656095" cy="761376"/>
            <a:chOff x="-1892703" y="1944681"/>
            <a:chExt cx="3284538" cy="3811588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-1892703" y="1944681"/>
              <a:ext cx="3284538" cy="3811588"/>
            </a:xfrm>
            <a:custGeom>
              <a:avLst/>
              <a:gdLst>
                <a:gd name="T0" fmla="*/ 1611 w 1764"/>
                <a:gd name="T1" fmla="*/ 145 h 2048"/>
                <a:gd name="T2" fmla="*/ 1468 w 1764"/>
                <a:gd name="T3" fmla="*/ 100 h 2048"/>
                <a:gd name="T4" fmla="*/ 397 w 1764"/>
                <a:gd name="T5" fmla="*/ 0 h 2048"/>
                <a:gd name="T6" fmla="*/ 296 w 1764"/>
                <a:gd name="T7" fmla="*/ 145 h 2048"/>
                <a:gd name="T8" fmla="*/ 40 w 1764"/>
                <a:gd name="T9" fmla="*/ 197 h 2048"/>
                <a:gd name="T10" fmla="*/ 397 w 1764"/>
                <a:gd name="T11" fmla="*/ 863 h 2048"/>
                <a:gd name="T12" fmla="*/ 735 w 1764"/>
                <a:gd name="T13" fmla="*/ 1251 h 2048"/>
                <a:gd name="T14" fmla="*/ 567 w 1764"/>
                <a:gd name="T15" fmla="*/ 1483 h 2048"/>
                <a:gd name="T16" fmla="*/ 531 w 1764"/>
                <a:gd name="T17" fmla="*/ 1746 h 2048"/>
                <a:gd name="T18" fmla="*/ 301 w 1764"/>
                <a:gd name="T19" fmla="*/ 1888 h 2048"/>
                <a:gd name="T20" fmla="*/ 348 w 1764"/>
                <a:gd name="T21" fmla="*/ 2048 h 2048"/>
                <a:gd name="T22" fmla="*/ 1468 w 1764"/>
                <a:gd name="T23" fmla="*/ 2001 h 2048"/>
                <a:gd name="T24" fmla="*/ 1325 w 1764"/>
                <a:gd name="T25" fmla="*/ 1746 h 2048"/>
                <a:gd name="T26" fmla="*/ 1237 w 1764"/>
                <a:gd name="T27" fmla="*/ 1529 h 2048"/>
                <a:gd name="T28" fmla="*/ 1200 w 1764"/>
                <a:gd name="T29" fmla="*/ 1482 h 2048"/>
                <a:gd name="T30" fmla="*/ 1303 w 1764"/>
                <a:gd name="T31" fmla="*/ 992 h 2048"/>
                <a:gd name="T32" fmla="*/ 1757 w 1764"/>
                <a:gd name="T33" fmla="*/ 316 h 2048"/>
                <a:gd name="T34" fmla="*/ 101 w 1764"/>
                <a:gd name="T35" fmla="*/ 301 h 2048"/>
                <a:gd name="T36" fmla="*/ 153 w 1764"/>
                <a:gd name="T37" fmla="*/ 240 h 2048"/>
                <a:gd name="T38" fmla="*/ 296 w 1764"/>
                <a:gd name="T39" fmla="*/ 327 h 2048"/>
                <a:gd name="T40" fmla="*/ 101 w 1764"/>
                <a:gd name="T41" fmla="*/ 301 h 2048"/>
                <a:gd name="T42" fmla="*/ 1373 w 1764"/>
                <a:gd name="T43" fmla="*/ 1888 h 2048"/>
                <a:gd name="T44" fmla="*/ 396 w 1764"/>
                <a:gd name="T45" fmla="*/ 1953 h 2048"/>
                <a:gd name="T46" fmla="*/ 443 w 1764"/>
                <a:gd name="T47" fmla="*/ 1841 h 2048"/>
                <a:gd name="T48" fmla="*/ 1143 w 1764"/>
                <a:gd name="T49" fmla="*/ 1576 h 2048"/>
                <a:gd name="T50" fmla="*/ 626 w 1764"/>
                <a:gd name="T51" fmla="*/ 1746 h 2048"/>
                <a:gd name="T52" fmla="*/ 1143 w 1764"/>
                <a:gd name="T53" fmla="*/ 1576 h 2048"/>
                <a:gd name="T54" fmla="*/ 782 w 1764"/>
                <a:gd name="T55" fmla="*/ 1439 h 2048"/>
                <a:gd name="T56" fmla="*/ 882 w 1764"/>
                <a:gd name="T57" fmla="*/ 1280 h 2048"/>
                <a:gd name="T58" fmla="*/ 1019 w 1764"/>
                <a:gd name="T59" fmla="*/ 1481 h 2048"/>
                <a:gd name="T60" fmla="*/ 1373 w 1764"/>
                <a:gd name="T61" fmla="*/ 327 h 2048"/>
                <a:gd name="T62" fmla="*/ 882 w 1764"/>
                <a:gd name="T63" fmla="*/ 1186 h 2048"/>
                <a:gd name="T64" fmla="*/ 391 w 1764"/>
                <a:gd name="T65" fmla="*/ 327 h 2048"/>
                <a:gd name="T66" fmla="*/ 397 w 1764"/>
                <a:gd name="T67" fmla="*/ 95 h 2048"/>
                <a:gd name="T68" fmla="*/ 1373 w 1764"/>
                <a:gd name="T69" fmla="*/ 100 h 2048"/>
                <a:gd name="T70" fmla="*/ 1663 w 1764"/>
                <a:gd name="T71" fmla="*/ 301 h 2048"/>
                <a:gd name="T72" fmla="*/ 1468 w 1764"/>
                <a:gd name="T73" fmla="*/ 327 h 2048"/>
                <a:gd name="T74" fmla="*/ 1611 w 1764"/>
                <a:gd name="T75" fmla="*/ 240 h 2048"/>
                <a:gd name="T76" fmla="*/ 1663 w 1764"/>
                <a:gd name="T77" fmla="*/ 301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4" h="2048">
                  <a:moveTo>
                    <a:pt x="1724" y="197"/>
                  </a:moveTo>
                  <a:cubicBezTo>
                    <a:pt x="1696" y="164"/>
                    <a:pt x="1654" y="145"/>
                    <a:pt x="1611" y="145"/>
                  </a:cubicBezTo>
                  <a:cubicBezTo>
                    <a:pt x="1468" y="145"/>
                    <a:pt x="1468" y="145"/>
                    <a:pt x="1468" y="145"/>
                  </a:cubicBezTo>
                  <a:cubicBezTo>
                    <a:pt x="1468" y="100"/>
                    <a:pt x="1468" y="100"/>
                    <a:pt x="1468" y="100"/>
                  </a:cubicBezTo>
                  <a:cubicBezTo>
                    <a:pt x="1468" y="45"/>
                    <a:pt x="1423" y="0"/>
                    <a:pt x="136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41" y="0"/>
                    <a:pt x="296" y="45"/>
                    <a:pt x="296" y="100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10" y="145"/>
                    <a:pt x="68" y="164"/>
                    <a:pt x="40" y="197"/>
                  </a:cubicBezTo>
                  <a:cubicBezTo>
                    <a:pt x="12" y="230"/>
                    <a:pt x="0" y="274"/>
                    <a:pt x="7" y="316"/>
                  </a:cubicBezTo>
                  <a:cubicBezTo>
                    <a:pt x="45" y="547"/>
                    <a:pt x="190" y="751"/>
                    <a:pt x="397" y="863"/>
                  </a:cubicBezTo>
                  <a:cubicBezTo>
                    <a:pt x="416" y="909"/>
                    <a:pt x="437" y="952"/>
                    <a:pt x="461" y="992"/>
                  </a:cubicBezTo>
                  <a:cubicBezTo>
                    <a:pt x="537" y="1120"/>
                    <a:pt x="631" y="1208"/>
                    <a:pt x="735" y="1251"/>
                  </a:cubicBezTo>
                  <a:cubicBezTo>
                    <a:pt x="746" y="1357"/>
                    <a:pt x="675" y="1458"/>
                    <a:pt x="568" y="1482"/>
                  </a:cubicBezTo>
                  <a:cubicBezTo>
                    <a:pt x="568" y="1483"/>
                    <a:pt x="568" y="1483"/>
                    <a:pt x="567" y="1483"/>
                  </a:cubicBezTo>
                  <a:cubicBezTo>
                    <a:pt x="547" y="1488"/>
                    <a:pt x="531" y="1506"/>
                    <a:pt x="531" y="1529"/>
                  </a:cubicBezTo>
                  <a:cubicBezTo>
                    <a:pt x="531" y="1746"/>
                    <a:pt x="531" y="1746"/>
                    <a:pt x="531" y="1746"/>
                  </a:cubicBezTo>
                  <a:cubicBezTo>
                    <a:pt x="443" y="1746"/>
                    <a:pt x="443" y="1746"/>
                    <a:pt x="443" y="1746"/>
                  </a:cubicBezTo>
                  <a:cubicBezTo>
                    <a:pt x="365" y="1746"/>
                    <a:pt x="301" y="1810"/>
                    <a:pt x="301" y="1888"/>
                  </a:cubicBezTo>
                  <a:cubicBezTo>
                    <a:pt x="301" y="2001"/>
                    <a:pt x="301" y="2001"/>
                    <a:pt x="301" y="2001"/>
                  </a:cubicBezTo>
                  <a:cubicBezTo>
                    <a:pt x="301" y="2027"/>
                    <a:pt x="322" y="2048"/>
                    <a:pt x="348" y="2048"/>
                  </a:cubicBezTo>
                  <a:cubicBezTo>
                    <a:pt x="1420" y="2048"/>
                    <a:pt x="1420" y="2048"/>
                    <a:pt x="1420" y="2048"/>
                  </a:cubicBezTo>
                  <a:cubicBezTo>
                    <a:pt x="1446" y="2048"/>
                    <a:pt x="1468" y="2027"/>
                    <a:pt x="1468" y="2001"/>
                  </a:cubicBezTo>
                  <a:cubicBezTo>
                    <a:pt x="1468" y="1888"/>
                    <a:pt x="1468" y="1888"/>
                    <a:pt x="1468" y="1888"/>
                  </a:cubicBezTo>
                  <a:cubicBezTo>
                    <a:pt x="1468" y="1810"/>
                    <a:pt x="1404" y="1746"/>
                    <a:pt x="1325" y="1746"/>
                  </a:cubicBezTo>
                  <a:cubicBezTo>
                    <a:pt x="1237" y="1746"/>
                    <a:pt x="1237" y="1746"/>
                    <a:pt x="1237" y="1746"/>
                  </a:cubicBezTo>
                  <a:cubicBezTo>
                    <a:pt x="1237" y="1529"/>
                    <a:pt x="1237" y="1529"/>
                    <a:pt x="1237" y="1529"/>
                  </a:cubicBezTo>
                  <a:cubicBezTo>
                    <a:pt x="1237" y="1506"/>
                    <a:pt x="1222" y="1488"/>
                    <a:pt x="1201" y="1483"/>
                  </a:cubicBezTo>
                  <a:cubicBezTo>
                    <a:pt x="1201" y="1483"/>
                    <a:pt x="1201" y="1483"/>
                    <a:pt x="1200" y="1482"/>
                  </a:cubicBezTo>
                  <a:cubicBezTo>
                    <a:pt x="1093" y="1458"/>
                    <a:pt x="1022" y="1356"/>
                    <a:pt x="1033" y="1249"/>
                  </a:cubicBezTo>
                  <a:cubicBezTo>
                    <a:pt x="1136" y="1205"/>
                    <a:pt x="1228" y="1118"/>
                    <a:pt x="1303" y="992"/>
                  </a:cubicBezTo>
                  <a:cubicBezTo>
                    <a:pt x="1327" y="952"/>
                    <a:pt x="1349" y="909"/>
                    <a:pt x="1367" y="863"/>
                  </a:cubicBezTo>
                  <a:cubicBezTo>
                    <a:pt x="1574" y="751"/>
                    <a:pt x="1719" y="547"/>
                    <a:pt x="1757" y="316"/>
                  </a:cubicBezTo>
                  <a:cubicBezTo>
                    <a:pt x="1764" y="274"/>
                    <a:pt x="1752" y="230"/>
                    <a:pt x="1724" y="197"/>
                  </a:cubicBezTo>
                  <a:close/>
                  <a:moveTo>
                    <a:pt x="101" y="301"/>
                  </a:moveTo>
                  <a:cubicBezTo>
                    <a:pt x="98" y="286"/>
                    <a:pt x="102" y="271"/>
                    <a:pt x="112" y="259"/>
                  </a:cubicBezTo>
                  <a:cubicBezTo>
                    <a:pt x="123" y="247"/>
                    <a:pt x="138" y="240"/>
                    <a:pt x="153" y="240"/>
                  </a:cubicBezTo>
                  <a:cubicBezTo>
                    <a:pt x="296" y="240"/>
                    <a:pt x="296" y="240"/>
                    <a:pt x="296" y="240"/>
                  </a:cubicBezTo>
                  <a:cubicBezTo>
                    <a:pt x="296" y="327"/>
                    <a:pt x="296" y="327"/>
                    <a:pt x="296" y="327"/>
                  </a:cubicBezTo>
                  <a:cubicBezTo>
                    <a:pt x="296" y="464"/>
                    <a:pt x="314" y="596"/>
                    <a:pt x="347" y="718"/>
                  </a:cubicBezTo>
                  <a:cubicBezTo>
                    <a:pt x="217" y="615"/>
                    <a:pt x="127" y="466"/>
                    <a:pt x="101" y="301"/>
                  </a:cubicBezTo>
                  <a:close/>
                  <a:moveTo>
                    <a:pt x="1325" y="1841"/>
                  </a:moveTo>
                  <a:cubicBezTo>
                    <a:pt x="1352" y="1841"/>
                    <a:pt x="1373" y="1862"/>
                    <a:pt x="1373" y="1888"/>
                  </a:cubicBezTo>
                  <a:cubicBezTo>
                    <a:pt x="1373" y="1953"/>
                    <a:pt x="1373" y="1953"/>
                    <a:pt x="1373" y="1953"/>
                  </a:cubicBezTo>
                  <a:cubicBezTo>
                    <a:pt x="396" y="1953"/>
                    <a:pt x="396" y="1953"/>
                    <a:pt x="396" y="1953"/>
                  </a:cubicBezTo>
                  <a:cubicBezTo>
                    <a:pt x="396" y="1888"/>
                    <a:pt x="396" y="1888"/>
                    <a:pt x="396" y="1888"/>
                  </a:cubicBezTo>
                  <a:cubicBezTo>
                    <a:pt x="396" y="1862"/>
                    <a:pt x="417" y="1841"/>
                    <a:pt x="443" y="1841"/>
                  </a:cubicBezTo>
                  <a:lnTo>
                    <a:pt x="1325" y="1841"/>
                  </a:lnTo>
                  <a:close/>
                  <a:moveTo>
                    <a:pt x="1143" y="1576"/>
                  </a:moveTo>
                  <a:cubicBezTo>
                    <a:pt x="1143" y="1746"/>
                    <a:pt x="1143" y="1746"/>
                    <a:pt x="1143" y="1746"/>
                  </a:cubicBezTo>
                  <a:cubicBezTo>
                    <a:pt x="626" y="1746"/>
                    <a:pt x="626" y="1746"/>
                    <a:pt x="626" y="1746"/>
                  </a:cubicBezTo>
                  <a:cubicBezTo>
                    <a:pt x="626" y="1576"/>
                    <a:pt x="626" y="1576"/>
                    <a:pt x="626" y="1576"/>
                  </a:cubicBezTo>
                  <a:lnTo>
                    <a:pt x="1143" y="1576"/>
                  </a:lnTo>
                  <a:close/>
                  <a:moveTo>
                    <a:pt x="750" y="1481"/>
                  </a:moveTo>
                  <a:cubicBezTo>
                    <a:pt x="762" y="1468"/>
                    <a:pt x="773" y="1454"/>
                    <a:pt x="782" y="1439"/>
                  </a:cubicBezTo>
                  <a:cubicBezTo>
                    <a:pt x="814" y="1390"/>
                    <a:pt x="830" y="1334"/>
                    <a:pt x="831" y="1277"/>
                  </a:cubicBezTo>
                  <a:cubicBezTo>
                    <a:pt x="848" y="1279"/>
                    <a:pt x="865" y="1280"/>
                    <a:pt x="882" y="1280"/>
                  </a:cubicBezTo>
                  <a:cubicBezTo>
                    <a:pt x="901" y="1280"/>
                    <a:pt x="919" y="1279"/>
                    <a:pt x="937" y="1276"/>
                  </a:cubicBezTo>
                  <a:cubicBezTo>
                    <a:pt x="939" y="1353"/>
                    <a:pt x="968" y="1426"/>
                    <a:pt x="1019" y="1481"/>
                  </a:cubicBezTo>
                  <a:cubicBezTo>
                    <a:pt x="750" y="1481"/>
                    <a:pt x="750" y="1481"/>
                    <a:pt x="750" y="1481"/>
                  </a:cubicBezTo>
                  <a:close/>
                  <a:moveTo>
                    <a:pt x="1373" y="327"/>
                  </a:moveTo>
                  <a:cubicBezTo>
                    <a:pt x="1373" y="561"/>
                    <a:pt x="1319" y="780"/>
                    <a:pt x="1222" y="943"/>
                  </a:cubicBezTo>
                  <a:cubicBezTo>
                    <a:pt x="1129" y="1100"/>
                    <a:pt x="1008" y="1186"/>
                    <a:pt x="882" y="1186"/>
                  </a:cubicBezTo>
                  <a:cubicBezTo>
                    <a:pt x="756" y="1186"/>
                    <a:pt x="635" y="1100"/>
                    <a:pt x="542" y="943"/>
                  </a:cubicBezTo>
                  <a:cubicBezTo>
                    <a:pt x="445" y="780"/>
                    <a:pt x="391" y="561"/>
                    <a:pt x="391" y="327"/>
                  </a:cubicBezTo>
                  <a:cubicBezTo>
                    <a:pt x="391" y="100"/>
                    <a:pt x="391" y="100"/>
                    <a:pt x="391" y="100"/>
                  </a:cubicBezTo>
                  <a:cubicBezTo>
                    <a:pt x="391" y="97"/>
                    <a:pt x="394" y="95"/>
                    <a:pt x="397" y="95"/>
                  </a:cubicBezTo>
                  <a:cubicBezTo>
                    <a:pt x="1367" y="95"/>
                    <a:pt x="1367" y="95"/>
                    <a:pt x="1367" y="95"/>
                  </a:cubicBezTo>
                  <a:cubicBezTo>
                    <a:pt x="1370" y="95"/>
                    <a:pt x="1373" y="97"/>
                    <a:pt x="1373" y="100"/>
                  </a:cubicBezTo>
                  <a:lnTo>
                    <a:pt x="1373" y="327"/>
                  </a:lnTo>
                  <a:close/>
                  <a:moveTo>
                    <a:pt x="1663" y="301"/>
                  </a:moveTo>
                  <a:cubicBezTo>
                    <a:pt x="1637" y="466"/>
                    <a:pt x="1547" y="615"/>
                    <a:pt x="1417" y="718"/>
                  </a:cubicBezTo>
                  <a:cubicBezTo>
                    <a:pt x="1450" y="596"/>
                    <a:pt x="1468" y="464"/>
                    <a:pt x="1468" y="327"/>
                  </a:cubicBezTo>
                  <a:cubicBezTo>
                    <a:pt x="1468" y="240"/>
                    <a:pt x="1468" y="240"/>
                    <a:pt x="1468" y="240"/>
                  </a:cubicBezTo>
                  <a:cubicBezTo>
                    <a:pt x="1611" y="240"/>
                    <a:pt x="1611" y="240"/>
                    <a:pt x="1611" y="240"/>
                  </a:cubicBezTo>
                  <a:cubicBezTo>
                    <a:pt x="1626" y="240"/>
                    <a:pt x="1641" y="247"/>
                    <a:pt x="1652" y="259"/>
                  </a:cubicBezTo>
                  <a:cubicBezTo>
                    <a:pt x="1662" y="271"/>
                    <a:pt x="1666" y="286"/>
                    <a:pt x="1663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-795744" y="2462202"/>
              <a:ext cx="1090612" cy="1039809"/>
            </a:xfrm>
            <a:custGeom>
              <a:avLst/>
              <a:gdLst>
                <a:gd name="T0" fmla="*/ 581 w 586"/>
                <a:gd name="T1" fmla="*/ 209 h 559"/>
                <a:gd name="T2" fmla="*/ 543 w 586"/>
                <a:gd name="T3" fmla="*/ 176 h 559"/>
                <a:gd name="T4" fmla="*/ 399 w 586"/>
                <a:gd name="T5" fmla="*/ 156 h 559"/>
                <a:gd name="T6" fmla="*/ 336 w 586"/>
                <a:gd name="T7" fmla="*/ 26 h 559"/>
                <a:gd name="T8" fmla="*/ 293 w 586"/>
                <a:gd name="T9" fmla="*/ 0 h 559"/>
                <a:gd name="T10" fmla="*/ 250 w 586"/>
                <a:gd name="T11" fmla="*/ 26 h 559"/>
                <a:gd name="T12" fmla="*/ 187 w 586"/>
                <a:gd name="T13" fmla="*/ 156 h 559"/>
                <a:gd name="T14" fmla="*/ 44 w 586"/>
                <a:gd name="T15" fmla="*/ 176 h 559"/>
                <a:gd name="T16" fmla="*/ 5 w 586"/>
                <a:gd name="T17" fmla="*/ 209 h 559"/>
                <a:gd name="T18" fmla="*/ 17 w 586"/>
                <a:gd name="T19" fmla="*/ 257 h 559"/>
                <a:gd name="T20" fmla="*/ 121 w 586"/>
                <a:gd name="T21" fmla="*/ 358 h 559"/>
                <a:gd name="T22" fmla="*/ 96 w 586"/>
                <a:gd name="T23" fmla="*/ 501 h 559"/>
                <a:gd name="T24" fmla="*/ 115 w 586"/>
                <a:gd name="T25" fmla="*/ 547 h 559"/>
                <a:gd name="T26" fmla="*/ 165 w 586"/>
                <a:gd name="T27" fmla="*/ 551 h 559"/>
                <a:gd name="T28" fmla="*/ 293 w 586"/>
                <a:gd name="T29" fmla="*/ 483 h 559"/>
                <a:gd name="T30" fmla="*/ 421 w 586"/>
                <a:gd name="T31" fmla="*/ 551 h 559"/>
                <a:gd name="T32" fmla="*/ 443 w 586"/>
                <a:gd name="T33" fmla="*/ 556 h 559"/>
                <a:gd name="T34" fmla="*/ 471 w 586"/>
                <a:gd name="T35" fmla="*/ 547 h 559"/>
                <a:gd name="T36" fmla="*/ 490 w 586"/>
                <a:gd name="T37" fmla="*/ 501 h 559"/>
                <a:gd name="T38" fmla="*/ 465 w 586"/>
                <a:gd name="T39" fmla="*/ 358 h 559"/>
                <a:gd name="T40" fmla="*/ 569 w 586"/>
                <a:gd name="T41" fmla="*/ 257 h 559"/>
                <a:gd name="T42" fmla="*/ 581 w 586"/>
                <a:gd name="T43" fmla="*/ 209 h 559"/>
                <a:gd name="T44" fmla="*/ 381 w 586"/>
                <a:gd name="T45" fmla="*/ 308 h 559"/>
                <a:gd name="T46" fmla="*/ 368 w 586"/>
                <a:gd name="T47" fmla="*/ 350 h 559"/>
                <a:gd name="T48" fmla="*/ 380 w 586"/>
                <a:gd name="T49" fmla="*/ 422 h 559"/>
                <a:gd name="T50" fmla="*/ 315 w 586"/>
                <a:gd name="T51" fmla="*/ 388 h 559"/>
                <a:gd name="T52" fmla="*/ 293 w 586"/>
                <a:gd name="T53" fmla="*/ 382 h 559"/>
                <a:gd name="T54" fmla="*/ 271 w 586"/>
                <a:gd name="T55" fmla="*/ 388 h 559"/>
                <a:gd name="T56" fmla="*/ 206 w 586"/>
                <a:gd name="T57" fmla="*/ 422 h 559"/>
                <a:gd name="T58" fmla="*/ 218 w 586"/>
                <a:gd name="T59" fmla="*/ 350 h 559"/>
                <a:gd name="T60" fmla="*/ 205 w 586"/>
                <a:gd name="T61" fmla="*/ 308 h 559"/>
                <a:gd name="T62" fmla="*/ 152 w 586"/>
                <a:gd name="T63" fmla="*/ 256 h 559"/>
                <a:gd name="T64" fmla="*/ 225 w 586"/>
                <a:gd name="T65" fmla="*/ 246 h 559"/>
                <a:gd name="T66" fmla="*/ 261 w 586"/>
                <a:gd name="T67" fmla="*/ 220 h 559"/>
                <a:gd name="T68" fmla="*/ 293 w 586"/>
                <a:gd name="T69" fmla="*/ 154 h 559"/>
                <a:gd name="T70" fmla="*/ 325 w 586"/>
                <a:gd name="T71" fmla="*/ 220 h 559"/>
                <a:gd name="T72" fmla="*/ 361 w 586"/>
                <a:gd name="T73" fmla="*/ 246 h 559"/>
                <a:gd name="T74" fmla="*/ 434 w 586"/>
                <a:gd name="T75" fmla="*/ 256 h 559"/>
                <a:gd name="T76" fmla="*/ 381 w 586"/>
                <a:gd name="T77" fmla="*/ 30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6" h="559">
                  <a:moveTo>
                    <a:pt x="581" y="209"/>
                  </a:moveTo>
                  <a:cubicBezTo>
                    <a:pt x="575" y="191"/>
                    <a:pt x="560" y="179"/>
                    <a:pt x="543" y="176"/>
                  </a:cubicBezTo>
                  <a:cubicBezTo>
                    <a:pt x="399" y="156"/>
                    <a:pt x="399" y="156"/>
                    <a:pt x="399" y="156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28" y="10"/>
                    <a:pt x="311" y="0"/>
                    <a:pt x="293" y="0"/>
                  </a:cubicBezTo>
                  <a:cubicBezTo>
                    <a:pt x="275" y="0"/>
                    <a:pt x="258" y="10"/>
                    <a:pt x="250" y="26"/>
                  </a:cubicBezTo>
                  <a:cubicBezTo>
                    <a:pt x="187" y="156"/>
                    <a:pt x="187" y="156"/>
                    <a:pt x="187" y="156"/>
                  </a:cubicBezTo>
                  <a:cubicBezTo>
                    <a:pt x="44" y="176"/>
                    <a:pt x="44" y="176"/>
                    <a:pt x="44" y="176"/>
                  </a:cubicBezTo>
                  <a:cubicBezTo>
                    <a:pt x="26" y="179"/>
                    <a:pt x="11" y="191"/>
                    <a:pt x="5" y="209"/>
                  </a:cubicBezTo>
                  <a:cubicBezTo>
                    <a:pt x="0" y="226"/>
                    <a:pt x="4" y="245"/>
                    <a:pt x="17" y="257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96" y="501"/>
                    <a:pt x="96" y="501"/>
                    <a:pt x="96" y="501"/>
                  </a:cubicBezTo>
                  <a:cubicBezTo>
                    <a:pt x="93" y="518"/>
                    <a:pt x="101" y="536"/>
                    <a:pt x="115" y="547"/>
                  </a:cubicBezTo>
                  <a:cubicBezTo>
                    <a:pt x="130" y="558"/>
                    <a:pt x="149" y="559"/>
                    <a:pt x="165" y="551"/>
                  </a:cubicBezTo>
                  <a:cubicBezTo>
                    <a:pt x="293" y="483"/>
                    <a:pt x="293" y="483"/>
                    <a:pt x="293" y="483"/>
                  </a:cubicBezTo>
                  <a:cubicBezTo>
                    <a:pt x="421" y="551"/>
                    <a:pt x="421" y="551"/>
                    <a:pt x="421" y="551"/>
                  </a:cubicBezTo>
                  <a:cubicBezTo>
                    <a:pt x="428" y="554"/>
                    <a:pt x="435" y="556"/>
                    <a:pt x="443" y="556"/>
                  </a:cubicBezTo>
                  <a:cubicBezTo>
                    <a:pt x="453" y="556"/>
                    <a:pt x="463" y="553"/>
                    <a:pt x="471" y="547"/>
                  </a:cubicBezTo>
                  <a:cubicBezTo>
                    <a:pt x="485" y="536"/>
                    <a:pt x="493" y="518"/>
                    <a:pt x="490" y="501"/>
                  </a:cubicBezTo>
                  <a:cubicBezTo>
                    <a:pt x="465" y="358"/>
                    <a:pt x="465" y="358"/>
                    <a:pt x="465" y="358"/>
                  </a:cubicBezTo>
                  <a:cubicBezTo>
                    <a:pt x="569" y="257"/>
                    <a:pt x="569" y="257"/>
                    <a:pt x="569" y="257"/>
                  </a:cubicBezTo>
                  <a:cubicBezTo>
                    <a:pt x="582" y="245"/>
                    <a:pt x="586" y="226"/>
                    <a:pt x="581" y="209"/>
                  </a:cubicBezTo>
                  <a:close/>
                  <a:moveTo>
                    <a:pt x="381" y="308"/>
                  </a:moveTo>
                  <a:cubicBezTo>
                    <a:pt x="370" y="319"/>
                    <a:pt x="365" y="334"/>
                    <a:pt x="368" y="350"/>
                  </a:cubicBezTo>
                  <a:cubicBezTo>
                    <a:pt x="380" y="422"/>
                    <a:pt x="380" y="422"/>
                    <a:pt x="380" y="422"/>
                  </a:cubicBezTo>
                  <a:cubicBezTo>
                    <a:pt x="315" y="388"/>
                    <a:pt x="315" y="388"/>
                    <a:pt x="315" y="388"/>
                  </a:cubicBezTo>
                  <a:cubicBezTo>
                    <a:pt x="308" y="384"/>
                    <a:pt x="301" y="382"/>
                    <a:pt x="293" y="382"/>
                  </a:cubicBezTo>
                  <a:cubicBezTo>
                    <a:pt x="285" y="382"/>
                    <a:pt x="278" y="384"/>
                    <a:pt x="271" y="388"/>
                  </a:cubicBezTo>
                  <a:cubicBezTo>
                    <a:pt x="206" y="422"/>
                    <a:pt x="206" y="422"/>
                    <a:pt x="206" y="422"/>
                  </a:cubicBezTo>
                  <a:cubicBezTo>
                    <a:pt x="218" y="350"/>
                    <a:pt x="218" y="350"/>
                    <a:pt x="218" y="350"/>
                  </a:cubicBezTo>
                  <a:cubicBezTo>
                    <a:pt x="221" y="334"/>
                    <a:pt x="216" y="319"/>
                    <a:pt x="205" y="308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40" y="244"/>
                    <a:pt x="254" y="234"/>
                    <a:pt x="261" y="220"/>
                  </a:cubicBezTo>
                  <a:cubicBezTo>
                    <a:pt x="293" y="154"/>
                    <a:pt x="293" y="154"/>
                    <a:pt x="293" y="154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2" y="234"/>
                    <a:pt x="346" y="244"/>
                    <a:pt x="361" y="246"/>
                  </a:cubicBezTo>
                  <a:cubicBezTo>
                    <a:pt x="434" y="256"/>
                    <a:pt x="434" y="256"/>
                    <a:pt x="434" y="256"/>
                  </a:cubicBezTo>
                  <a:lnTo>
                    <a:pt x="381" y="3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8" name="Group 87" descr="This is an icon of a clock."/>
          <p:cNvGrpSpPr/>
          <p:nvPr/>
        </p:nvGrpSpPr>
        <p:grpSpPr>
          <a:xfrm>
            <a:off x="1413524" y="3286857"/>
            <a:ext cx="309642" cy="309642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89" name="Freeform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3" name="Group 92" descr="This is an icon of three human beings and a clock."/>
          <p:cNvGrpSpPr/>
          <p:nvPr/>
        </p:nvGrpSpPr>
        <p:grpSpPr>
          <a:xfrm>
            <a:off x="3542796" y="3309887"/>
            <a:ext cx="358718" cy="358717"/>
            <a:chOff x="3613150" y="3706813"/>
            <a:chExt cx="420688" cy="420687"/>
          </a:xfrm>
        </p:grpSpPr>
        <p:sp>
          <p:nvSpPr>
            <p:cNvPr id="94" name="Freeform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99" name="Picture 98" descr="This is an icon of a human being.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88" y="3330620"/>
            <a:ext cx="278755" cy="317251"/>
          </a:xfrm>
          <a:prstGeom prst="rect">
            <a:avLst/>
          </a:prstGeom>
        </p:spPr>
      </p:pic>
      <p:sp>
        <p:nvSpPr>
          <p:cNvPr id="103" name="Freeform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5373051" y="165381"/>
            <a:ext cx="144591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ROUTES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28B554-C211-4B28-93B1-C6D8231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9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ACFC195-9B06-42DC-B4E8-8FAB9DA66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64" y="1020100"/>
            <a:ext cx="3597419" cy="521521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001058-F7D6-4184-BDF7-45AF7638F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41" y="973400"/>
            <a:ext cx="3818202" cy="5372423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77672E-820E-42C4-A0D2-7A21BA300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724" y="973400"/>
            <a:ext cx="3558962" cy="550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7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presentation, from 24Slides</Template>
  <TotalTime>0</TotalTime>
  <Words>466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Arial</vt:lpstr>
      <vt:lpstr>Calibri</vt:lpstr>
      <vt:lpstr>Century Gothic</vt:lpstr>
      <vt:lpstr>Segoe UI Light</vt:lpstr>
      <vt:lpstr>Office Theme</vt:lpstr>
      <vt:lpstr>Slide 1</vt:lpstr>
      <vt:lpstr>Slide 2</vt:lpstr>
      <vt:lpstr>Slide 2</vt:lpstr>
      <vt:lpstr>Slide 3</vt:lpstr>
      <vt:lpstr>Slide 4</vt:lpstr>
      <vt:lpstr>Slide 9</vt:lpstr>
      <vt:lpstr>Slide 4</vt:lpstr>
      <vt:lpstr>Slide 5</vt:lpstr>
      <vt:lpstr>Slide 9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2019-09-23T00:59:48Z</dcterms:created>
  <dcterms:modified xsi:type="dcterms:W3CDTF">2019-09-25T22:20:56Z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2018-11-28T19:57:57.0463439Z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