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70" r:id="rId5"/>
    <p:sldId id="269" r:id="rId6"/>
    <p:sldId id="278" r:id="rId7"/>
    <p:sldId id="274" r:id="rId8"/>
    <p:sldId id="275" r:id="rId9"/>
    <p:sldId id="276" r:id="rId10"/>
    <p:sldId id="277" r:id="rId11"/>
    <p:sldId id="271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参考：</a:t>
            </a:r>
            <a:br/>
            <a:r>
              <a:t>https://doub.io/ss-jc35/</a:t>
            </a:r>
          </a:p>
          <a:p>
            <a:r>
              <a:t>http://www.jianshu.com/p/61bad43e12a8</a:t>
            </a:r>
          </a:p>
          <a:p>
            <a:r>
              <a:rPr u="sng"/>
              <a:t>https://github.com/shadowsocks/shadowsocks/wiki/Encryption</a:t>
            </a:r>
            <a:endParaRPr u="sng"/>
          </a:p>
          <a:p>
            <a:r>
              <a:t>https://loggerhead.me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dowsoc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PageRank</a:t>
            </a:r>
            <a:endParaRPr lang="en-US"/>
          </a:p>
        </p:txBody>
      </p:sp>
      <p:sp>
        <p:nvSpPr>
          <p:cNvPr id="120" name="机制分享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>
                <a:ea typeface="宋体" panose="02010600030101010101" pitchFamily="2" charset="-122"/>
              </a:rPr>
              <a:t>算法</a:t>
            </a:r>
            <a:r>
              <a:t>分享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ss 流程概览…"/>
          <p:cNvSpPr txBox="1"/>
          <p:nvPr>
            <p:ph type="body" idx="1"/>
          </p:nvPr>
        </p:nvSpPr>
        <p:spPr>
          <a:xfrm>
            <a:off x="636905" y="855345"/>
            <a:ext cx="11099800" cy="13093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ea typeface="宋体" panose="02010600030101010101" pitchFamily="2" charset="-122"/>
              </a:rPr>
              <a:t>对比下一些电商网站的</a:t>
            </a:r>
            <a:r>
              <a:rPr lang="en-US" altLang="zh-CN">
                <a:ea typeface="宋体" panose="02010600030101010101" pitchFamily="2" charset="-122"/>
              </a:rPr>
              <a:t>PR</a:t>
            </a:r>
            <a:r>
              <a:rPr lang="zh-CN" altLang="en-US">
                <a:ea typeface="宋体" panose="02010600030101010101" pitchFamily="2" charset="-122"/>
              </a:rPr>
              <a:t>来看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重要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程度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3" name="图片 2" descr="taob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0" y="1488440"/>
            <a:ext cx="10058400" cy="1578610"/>
          </a:xfrm>
          <a:prstGeom prst="rect">
            <a:avLst/>
          </a:prstGeom>
        </p:spPr>
      </p:pic>
      <p:pic>
        <p:nvPicPr>
          <p:cNvPr id="4" name="图片 3" descr="j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3067050"/>
            <a:ext cx="10058400" cy="1640205"/>
          </a:xfrm>
          <a:prstGeom prst="rect">
            <a:avLst/>
          </a:prstGeom>
        </p:spPr>
      </p:pic>
      <p:pic>
        <p:nvPicPr>
          <p:cNvPr id="5" name="图片 4" descr="su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4707255"/>
            <a:ext cx="10058400" cy="1573530"/>
          </a:xfrm>
          <a:prstGeom prst="rect">
            <a:avLst/>
          </a:prstGeom>
        </p:spPr>
      </p:pic>
      <p:pic>
        <p:nvPicPr>
          <p:cNvPr id="6" name="图片 5" descr="jmy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50" y="6280785"/>
            <a:ext cx="10058400" cy="1561465"/>
          </a:xfrm>
          <a:prstGeom prst="rect">
            <a:avLst/>
          </a:prstGeom>
        </p:spPr>
      </p:pic>
      <p:pic>
        <p:nvPicPr>
          <p:cNvPr id="8" name="图片 7" descr="vi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50" y="7842250"/>
            <a:ext cx="10058400" cy="15163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1680" y="2486025"/>
            <a:ext cx="1374140" cy="6872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淘宝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京东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苏宁易购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聚美优品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唯品会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谢谢大家!"/>
          <p:cNvSpPr txBox="1"/>
          <p:nvPr>
            <p:ph type="title"/>
          </p:nvPr>
        </p:nvSpPr>
        <p:spPr>
          <a:xfrm>
            <a:off x="952500" y="3482424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谢谢大家!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目录"/>
          <p:cNvSpPr txBox="1"/>
          <p:nvPr>
            <p:ph type="title"/>
          </p:nvPr>
        </p:nvSpPr>
        <p:spPr>
          <a:xfrm>
            <a:off x="952500" y="612775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>
                <a:ea typeface="宋体" panose="02010600030101010101" pitchFamily="2" charset="-122"/>
              </a:rPr>
              <a:t>背景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27" name="1. ss 流程概览…"/>
          <p:cNvSpPr txBox="1"/>
          <p:nvPr>
            <p:ph type="body" idx="1"/>
          </p:nvPr>
        </p:nvSpPr>
        <p:spPr>
          <a:xfrm>
            <a:off x="660400" y="2472055"/>
            <a:ext cx="11099800" cy="65538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>
              <a:ea typeface="宋体" panose="02010600030101010101" pitchFamily="2" charset="-122"/>
            </a:endParaRPr>
          </a:p>
          <a:p>
            <a:endParaRPr lang="zh-CN"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搜索引擎的核心 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1.</a:t>
            </a:r>
            <a:r>
              <a:rPr lang="zh-CN" sz="2400">
                <a:ea typeface="宋体" panose="02010600030101010101" pitchFamily="2" charset="-122"/>
                <a:sym typeface="+mn-ea"/>
              </a:rPr>
              <a:t>建立资料库（爬虫）</a:t>
            </a:r>
            <a:endParaRPr lang="zh-CN" sz="24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2.</a:t>
            </a:r>
            <a:r>
              <a:rPr lang="zh-CN" sz="2400">
                <a:ea typeface="宋体" panose="02010600030101010101" pitchFamily="2" charset="-122"/>
                <a:sym typeface="+mn-ea"/>
              </a:rPr>
              <a:t>根据检索条件返回结果列表</a:t>
            </a:r>
            <a:endParaRPr lang="zh-CN" sz="2400">
              <a:ea typeface="宋体" panose="02010600030101010101" pitchFamily="2" charset="-122"/>
              <a:sym typeface="+mn-ea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搜索引擎的难题</a:t>
            </a:r>
            <a:r>
              <a:rPr lang="zh-CN" sz="2400">
                <a:ea typeface="宋体" panose="02010600030101010101" pitchFamily="2" charset="-122"/>
                <a:sym typeface="+mn-ea"/>
              </a:rPr>
              <a:t> </a:t>
            </a:r>
            <a:endParaRPr lang="zh-CN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sz="2400">
                <a:ea typeface="宋体" panose="02010600030101010101" pitchFamily="2" charset="-122"/>
                <a:sym typeface="+mn-ea"/>
              </a:rPr>
              <a:t>返回列表如何排序</a:t>
            </a:r>
            <a:endParaRPr lang="zh-CN" sz="2400">
              <a:ea typeface="宋体" panose="02010600030101010101" pitchFamily="2" charset="-122"/>
              <a:sym typeface="+mn-ea"/>
            </a:endParaRPr>
          </a:p>
          <a:p>
            <a:endParaRPr 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2800">
              <a:ea typeface="宋体" panose="02010600030101010101" pitchFamily="2" charset="-122"/>
            </a:endParaRPr>
          </a:p>
          <a:p>
            <a:endParaRPr lang="zh-CN">
              <a:ea typeface="宋体" panose="02010600030101010101" pitchFamily="2" charset="-122"/>
            </a:endParaRPr>
          </a:p>
        </p:txBody>
      </p:sp>
      <p:pic>
        <p:nvPicPr>
          <p:cNvPr id="3" name="图片 2" descr="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8410" y="2190750"/>
            <a:ext cx="7788275" cy="7304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ss 流程概览…"/>
          <p:cNvSpPr txBox="1"/>
          <p:nvPr>
            <p:ph type="body" idx="1"/>
          </p:nvPr>
        </p:nvSpPr>
        <p:spPr>
          <a:xfrm>
            <a:off x="706755" y="1910080"/>
            <a:ext cx="11099800" cy="51962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早期搜索引擎的做法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sz="2400">
                <a:ea typeface="宋体" panose="02010600030101010101" pitchFamily="2" charset="-122"/>
              </a:rPr>
              <a:t>基于检索关键词：关键词出现次数越多的网页匹配度越高 </a:t>
            </a:r>
            <a:r>
              <a:rPr lang="en-US" altLang="zh-CN" sz="2400">
                <a:ea typeface="宋体" panose="02010600030101010101" pitchFamily="2" charset="-122"/>
              </a:rPr>
              <a:t>(TF-IDF)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sz="2400">
                <a:ea typeface="宋体" panose="02010600030101010101" pitchFamily="2" charset="-122"/>
              </a:rPr>
              <a:t>缺点：</a:t>
            </a:r>
            <a:r>
              <a:rPr lang="en-US" altLang="zh-CN" sz="2400">
                <a:ea typeface="宋体" panose="02010600030101010101" pitchFamily="2" charset="-122"/>
              </a:rPr>
              <a:t>Term-Spam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zh-CN">
                <a:ea typeface="宋体" panose="02010600030101010101" pitchFamily="2" charset="-122"/>
                <a:sym typeface="+mn-ea"/>
              </a:rPr>
              <a:t>背景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ss 流程概览…"/>
          <p:cNvSpPr txBox="1"/>
          <p:nvPr>
            <p:ph type="body" idx="1"/>
          </p:nvPr>
        </p:nvSpPr>
        <p:spPr>
          <a:xfrm>
            <a:off x="660400" y="3730625"/>
            <a:ext cx="11099800" cy="52952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TF-IDF	 (Term Frequency-Inverse Document Frequency)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词频</a:t>
            </a:r>
            <a:r>
              <a:rPr lang="en-US" altLang="zh-CN">
                <a:ea typeface="宋体" panose="02010600030101010101" pitchFamily="2" charset="-122"/>
              </a:rPr>
              <a:t>TF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逆文件频率</a:t>
            </a:r>
            <a:r>
              <a:rPr lang="en-US" altLang="zh-CN">
                <a:ea typeface="宋体" panose="02010600030101010101" pitchFamily="2" charset="-122"/>
              </a:rPr>
              <a:t>IDF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>
              <a:ea typeface="宋体" panose="02010600030101010101" pitchFamily="2" charset="-122"/>
            </a:endParaRPr>
          </a:p>
          <a:p>
            <a:endParaRPr lang="zh-CN" sz="2400">
              <a:ea typeface="宋体" panose="02010600030101010101" pitchFamily="2" charset="-122"/>
              <a:sym typeface="+mn-ea"/>
            </a:endParaRPr>
          </a:p>
          <a:p>
            <a:endParaRPr 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sz="2800">
              <a:ea typeface="宋体" panose="02010600030101010101" pitchFamily="2" charset="-122"/>
            </a:endParaRPr>
          </a:p>
          <a:p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目录"/>
          <p:cNvSpPr txBox="1"/>
          <p:nvPr>
            <p:ph type="title"/>
          </p:nvPr>
        </p:nvSpPr>
        <p:spPr>
          <a:xfrm>
            <a:off x="952500" y="54102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zh-CN">
                <a:ea typeface="宋体" panose="02010600030101010101" pitchFamily="2" charset="-122"/>
              </a:rPr>
              <a:t>背景</a:t>
            </a:r>
            <a:endParaRPr lang="zh-CN"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5200" y="47688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5200" y="47688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3050" y="466725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298700" imgH="419100" progId="Equation.KSEE3">
                  <p:embed/>
                </p:oleObj>
              </mc:Choice>
              <mc:Fallback>
                <p:oleObj name="" r:id="rId3" imgW="22987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050" y="4667250"/>
                        <a:ext cx="2298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3050" y="4546600"/>
          <a:ext cx="2298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660400" progId="Equation.KSEE3">
                  <p:embed/>
                </p:oleObj>
              </mc:Choice>
              <mc:Fallback>
                <p:oleObj name="" r:id="rId5" imgW="2298700" imgH="6604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3050" y="4546600"/>
                        <a:ext cx="2298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5200" y="47688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5200" y="47688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6350" y="4788218"/>
          <a:ext cx="2921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8" imgW="292100" imgH="177165" progId="Equation.KSEE3">
                  <p:embed/>
                </p:oleObj>
              </mc:Choice>
              <mc:Fallback>
                <p:oleObj name="" r:id="rId8" imgW="2921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56350" y="4788218"/>
                        <a:ext cx="2921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1600" y="4806950"/>
          <a:ext cx="101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0" imgW="101600" imgH="139700" progId="Equation.KSEE3">
                  <p:embed/>
                </p:oleObj>
              </mc:Choice>
              <mc:Fallback>
                <p:oleObj name="" r:id="rId10" imgW="101600" imgH="139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51600" y="4806950"/>
                        <a:ext cx="1016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650" y="3500120"/>
            <a:ext cx="7640955" cy="4188460"/>
          </a:xfrm>
          <a:prstGeom prst="rect">
            <a:avLst/>
          </a:prstGeom>
        </p:spPr>
      </p:pic>
      <p:pic>
        <p:nvPicPr>
          <p:cNvPr id="11" name="图片 10" descr="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" y="3841750"/>
            <a:ext cx="4203065" cy="965200"/>
          </a:xfrm>
          <a:prstGeom prst="rect">
            <a:avLst/>
          </a:prstGeom>
        </p:spPr>
      </p:pic>
      <p:pic>
        <p:nvPicPr>
          <p:cNvPr id="12" name="图片 11" descr="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110" y="5730875"/>
            <a:ext cx="4213225" cy="1240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PageRank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755" y="2197100"/>
            <a:ext cx="4142740" cy="3123565"/>
          </a:xfrm>
          <a:prstGeom prst="rect">
            <a:avLst/>
          </a:prstGeom>
        </p:spPr>
      </p:pic>
      <p:sp>
        <p:nvSpPr>
          <p:cNvPr id="6" name="1. ss 流程概览…"/>
          <p:cNvSpPr txBox="1"/>
          <p:nvPr>
            <p:ph type="body" idx="1"/>
          </p:nvPr>
        </p:nvSpPr>
        <p:spPr>
          <a:xfrm>
            <a:off x="718185" y="1839595"/>
            <a:ext cx="2834005" cy="3838575"/>
          </a:xfrm>
          <a:prstGeom prst="rect">
            <a:avLst/>
          </a:prstGeom>
        </p:spPr>
        <p:txBody>
          <a:bodyPr>
            <a:normAutofit/>
          </a:bodyPr>
          <a:p>
            <a:r>
              <a:rPr lang="zh-CN" altLang="en-US">
                <a:ea typeface="宋体" panose="02010600030101010101" pitchFamily="2" charset="-122"/>
              </a:rPr>
              <a:t>基本模型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网页拓扑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转移矩阵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6126480"/>
            <a:ext cx="3797935" cy="2031365"/>
          </a:xfrm>
          <a:prstGeom prst="rect">
            <a:avLst/>
          </a:prstGeom>
        </p:spPr>
      </p:pic>
      <p:pic>
        <p:nvPicPr>
          <p:cNvPr id="9" name="图片 8" descr="3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6126480"/>
            <a:ext cx="6846570" cy="2031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PageRank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1. ss 流程概览…"/>
          <p:cNvSpPr txBox="1"/>
          <p:nvPr>
            <p:ph type="body" idx="1"/>
          </p:nvPr>
        </p:nvSpPr>
        <p:spPr>
          <a:xfrm>
            <a:off x="718185" y="1781175"/>
            <a:ext cx="10444480" cy="6191250"/>
          </a:xfrm>
          <a:prstGeom prst="rect">
            <a:avLst/>
          </a:prstGeom>
        </p:spPr>
        <p:txBody>
          <a:bodyPr>
            <a:normAutofit fontScale="90000" lnSpcReduction="20000"/>
          </a:bodyPr>
          <a:p>
            <a:r>
              <a:rPr lang="zh-CN" altLang="en-US">
                <a:ea typeface="宋体" panose="02010600030101010101" pitchFamily="2" charset="-122"/>
              </a:rPr>
              <a:t>处理</a:t>
            </a:r>
            <a:r>
              <a:rPr lang="en-US" altLang="zh-CN">
                <a:ea typeface="宋体" panose="02010600030101010101" pitchFamily="2" charset="-122"/>
              </a:rPr>
              <a:t>Dead ends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Dead Ends</a:t>
            </a:r>
            <a:r>
              <a:rPr lang="zh-CN" altLang="en-US" sz="2400">
                <a:ea typeface="宋体" panose="02010600030101010101" pitchFamily="2" charset="-122"/>
              </a:rPr>
              <a:t>：一类网页不存在外链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缺陷：根据之前的方式，收敛结果最终都为</a:t>
            </a:r>
            <a:r>
              <a:rPr lang="en-US" altLang="zh-CN" sz="2400">
                <a:ea typeface="宋体" panose="02010600030101010101" pitchFamily="2" charset="-122"/>
              </a:rPr>
              <a:t>0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方法：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(1) 拿到Dead Ends节点和相关所有节点。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(2) </a:t>
            </a:r>
            <a:r>
              <a:rPr lang="zh-CN" altLang="en-US" sz="2400">
                <a:ea typeface="宋体" panose="02010600030101010101" pitchFamily="2" charset="-122"/>
              </a:rPr>
              <a:t>边直到图中不存在Dead Ends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(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en-US" sz="2400">
                <a:ea typeface="宋体" panose="02010600030101010101" pitchFamily="2" charset="-122"/>
              </a:rPr>
              <a:t>) 计算剩余节点的PR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(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ea typeface="宋体" panose="02010600030101010101" pitchFamily="2" charset="-122"/>
              </a:rPr>
              <a:t>) 根据前置节点的出度反推Dead Ends的PR值。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4245" y="2220595"/>
            <a:ext cx="3275965" cy="307594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5678170"/>
            <a:ext cx="4838065" cy="1438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PageRank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735" y="2294255"/>
            <a:ext cx="798957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如何处理用户多样性问题？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735" y="3223260"/>
            <a:ext cx="798957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预定义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topic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，将网页分类为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topic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中的一种，再给用户进行分类。推荐相应的主题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8735" y="5161598"/>
            <a:ext cx="798957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步骤：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1. 确定topic分类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2. 网页分类：确定网页归属的topic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3.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计算每个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topic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PR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4.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用户分类：确定用户所属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topic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ss 流程概览…"/>
          <p:cNvSpPr txBox="1"/>
          <p:nvPr>
            <p:ph type="body" idx="1"/>
          </p:nvPr>
        </p:nvSpPr>
        <p:spPr>
          <a:xfrm>
            <a:off x="706755" y="1910080"/>
            <a:ext cx="11099800" cy="34055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2400">
                <a:ea typeface="宋体" panose="02010600030101010101" pitchFamily="2" charset="-122"/>
              </a:rPr>
              <a:t>针对</a:t>
            </a:r>
            <a:r>
              <a:rPr lang="en-US" altLang="zh-CN" sz="2400">
                <a:ea typeface="宋体" panose="02010600030101010101" pitchFamily="2" charset="-122"/>
              </a:rPr>
              <a:t>PageRank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Spam攻击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Link Spam</a:t>
            </a:r>
            <a:r>
              <a:rPr lang="zh-CN" altLang="en-US" sz="2400">
                <a:ea typeface="宋体" panose="02010600030101010101" pitchFamily="2" charset="-122"/>
              </a:rPr>
              <a:t>：增加一些高权重网页的连接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PageRank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755" y="4040505"/>
            <a:ext cx="9741535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目标页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、支持页、可达页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例如：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为了提升我博客首页的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PR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，我去天涯，知乎上大肆发布留言：“楼主的帖子很不错！精彩内容：http://codinglabs.org”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755" y="6093143"/>
            <a:ext cx="1005141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反作弊方式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TrustRank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除了计算正常的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PR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外，附加计算一个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TrustRank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，如果普通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PR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远远大于</a:t>
            </a:r>
            <a:r>
              <a:rPr lang="en-US" altLang="zh-CN" sz="2000">
                <a:ea typeface="宋体" panose="02010600030101010101" pitchFamily="2" charset="-122"/>
                <a:sym typeface="Helvetica Neue"/>
              </a:rPr>
              <a:t>TrustRank(</a:t>
            </a:r>
            <a:r>
              <a:rPr lang="zh-CN" altLang="en-US" sz="2000">
                <a:ea typeface="宋体" panose="02010600030101010101" pitchFamily="2" charset="-122"/>
                <a:sym typeface="Helvetica Neue"/>
              </a:rPr>
              <a:t>基于不可达网页，没法做</a:t>
            </a:r>
            <a:r>
              <a:rPr lang="en-US" altLang="zh-CN" sz="2000">
                <a:ea typeface="宋体" panose="02010600030101010101" pitchFamily="2" charset="-122"/>
                <a:sym typeface="Helvetica Neue"/>
              </a:rPr>
              <a:t>spam</a:t>
            </a:r>
            <a:r>
              <a:rPr lang="en-US" altLang="zh-CN" sz="2000">
                <a:ea typeface="宋体" panose="02010600030101010101" pitchFamily="2" charset="-122"/>
                <a:sym typeface="Helvetica Neue"/>
              </a:rPr>
              <a:t>)</a:t>
            </a:r>
            <a:r>
              <a:rPr lang="zh-CN" altLang="en-US" sz="2000">
                <a:ea typeface="宋体" panose="02010600030101010101" pitchFamily="2" charset="-122"/>
                <a:sym typeface="Helvetica Neue"/>
              </a:rPr>
              <a:t>，就表明很可能被</a:t>
            </a:r>
            <a:r>
              <a:rPr lang="en-US" altLang="zh-CN" sz="2000">
                <a:ea typeface="宋体" panose="02010600030101010101" pitchFamily="2" charset="-122"/>
                <a:sym typeface="Helvetica Neue"/>
              </a:rPr>
              <a:t>spam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目录"/>
          <p:cNvSpPr txBox="1"/>
          <p:nvPr>
            <p:ph type="title"/>
          </p:nvPr>
        </p:nvSpPr>
        <p:spPr>
          <a:xfrm>
            <a:off x="952500" y="684530"/>
            <a:ext cx="11099800" cy="1316355"/>
          </a:xfrm>
          <a:prstGeom prst="rect">
            <a:avLst/>
          </a:prstGeo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PageRank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1. ss 流程概览…"/>
          <p:cNvSpPr txBox="1"/>
          <p:nvPr>
            <p:ph type="body" idx="1"/>
          </p:nvPr>
        </p:nvSpPr>
        <p:spPr>
          <a:xfrm>
            <a:off x="438785" y="2000885"/>
            <a:ext cx="11613515" cy="7025005"/>
          </a:xfrm>
          <a:prstGeom prst="rect">
            <a:avLst/>
          </a:prstGeom>
        </p:spPr>
        <p:txBody>
          <a:bodyPr>
            <a:normAutofit/>
          </a:bodyPr>
          <a:p>
            <a:pPr marL="0" indent="0">
              <a:buNone/>
            </a:pPr>
            <a:r>
              <a:rPr lang="zh-CN">
                <a:ea typeface="宋体" panose="02010600030101010101" pitchFamily="2" charset="-122"/>
                <a:sym typeface="+mn-ea"/>
              </a:rPr>
              <a:t>优缺点：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r>
              <a:rPr lang="zh-CN" sz="2400">
                <a:ea typeface="宋体" panose="02010600030101010101" pitchFamily="2" charset="-122"/>
                <a:sym typeface="+mn-ea"/>
              </a:rPr>
              <a:t>优点：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离线计算 </a:t>
            </a: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r>
              <a:rPr lang="zh-CN" sz="2400">
                <a:ea typeface="宋体" panose="02010600030101010101" pitchFamily="2" charset="-122"/>
                <a:sym typeface="+mn-ea"/>
              </a:rPr>
              <a:t>缺点：</a:t>
            </a:r>
            <a:endParaRPr lang="zh-CN" sz="24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忽略主题相关性 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对新网页不友好 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不同网络域不好对比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不同语言参考意义不大</a:t>
            </a:r>
            <a:endParaRPr lang="zh-CN" altLang="en-US" sz="2400">
              <a:ea typeface="宋体" panose="02010600030101010101" pitchFamily="2" charset="-122"/>
              <a:sym typeface="+mn-ea"/>
            </a:endParaRPr>
          </a:p>
          <a:p>
            <a:r>
              <a:rPr lang="zh-CN">
                <a:ea typeface="宋体" panose="02010600030101010101" pitchFamily="2" charset="-122"/>
                <a:sym typeface="+mn-ea"/>
              </a:rPr>
              <a:t>难题：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1.</a:t>
            </a:r>
            <a:r>
              <a:rPr lang="zh-CN" altLang="en-US" sz="2400">
                <a:ea typeface="宋体" panose="02010600030101010101" pitchFamily="2" charset="-122"/>
              </a:rPr>
              <a:t>稀疏矩阵  </a:t>
            </a:r>
            <a:r>
              <a:rPr lang="en-US" altLang="zh-CN" sz="2400">
                <a:ea typeface="宋体" panose="02010600030101010101" pitchFamily="2" charset="-122"/>
              </a:rPr>
              <a:t>2.</a:t>
            </a:r>
            <a:r>
              <a:rPr lang="zh-CN" altLang="en-US" sz="2400">
                <a:ea typeface="宋体" panose="02010600030101010101" pitchFamily="2" charset="-122"/>
              </a:rPr>
              <a:t>广告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/>
  <Paragraphs>117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Helvetica Neue</vt:lpstr>
      <vt:lpstr>Helvetica Neue Medium</vt:lpstr>
      <vt:lpstr>Helvetica Neue Light</vt:lpstr>
      <vt:lpstr>Times New Roman</vt:lpstr>
      <vt:lpstr>Segoe Print</vt:lpstr>
      <vt:lpstr>微软雅黑</vt:lpstr>
      <vt:lpstr>Arial Unicode MS</vt:lpstr>
      <vt:lpstr>Helvetica Neue Medium</vt:lpstr>
      <vt:lpstr>Black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PageRank</vt:lpstr>
      <vt:lpstr>背景</vt:lpstr>
      <vt:lpstr>背景</vt:lpstr>
      <vt:lpstr>背景</vt:lpstr>
      <vt:lpstr>PageRank</vt:lpstr>
      <vt:lpstr>背景</vt:lpstr>
      <vt:lpstr>PageRank</vt:lpstr>
      <vt:lpstr>PageRank</vt:lpstr>
      <vt:lpstr>PageRank</vt:lpstr>
      <vt:lpstr>PowerPoint 演示文稿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</dc:title>
  <dc:creator/>
  <cp:lastModifiedBy>admin</cp:lastModifiedBy>
  <cp:revision>31</cp:revision>
  <dcterms:created xsi:type="dcterms:W3CDTF">2017-09-08T05:14:00Z</dcterms:created>
  <dcterms:modified xsi:type="dcterms:W3CDTF">2017-09-11T12:23:41Z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