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F2FF3EF-94E4-4113-BE1A-AD32CD2B19DE}">
          <p14:sldIdLst>
            <p14:sldId id="264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B2AC"/>
    <a:srgbClr val="DF4541"/>
    <a:srgbClr val="EE8944"/>
    <a:srgbClr val="76B5BC"/>
    <a:srgbClr val="F09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6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B51F-ACAC-4E6B-B7B4-CB7075FAD63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1279-F94E-4FD0-9C78-038D4FC1B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23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B51F-ACAC-4E6B-B7B4-CB7075FAD63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1279-F94E-4FD0-9C78-038D4FC1B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82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B51F-ACAC-4E6B-B7B4-CB7075FAD63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1279-F94E-4FD0-9C78-038D4FC1B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89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B51F-ACAC-4E6B-B7B4-CB7075FAD63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1279-F94E-4FD0-9C78-038D4FC1B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0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B51F-ACAC-4E6B-B7B4-CB7075FAD63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1279-F94E-4FD0-9C78-038D4FC1B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01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B51F-ACAC-4E6B-B7B4-CB7075FAD63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1279-F94E-4FD0-9C78-038D4FC1B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39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B51F-ACAC-4E6B-B7B4-CB7075FAD63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1279-F94E-4FD0-9C78-038D4FC1B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29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B51F-ACAC-4E6B-B7B4-CB7075FAD63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1279-F94E-4FD0-9C78-038D4FC1B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67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B51F-ACAC-4E6B-B7B4-CB7075FAD63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1279-F94E-4FD0-9C78-038D4FC1B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76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B51F-ACAC-4E6B-B7B4-CB7075FAD63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1279-F94E-4FD0-9C78-038D4FC1B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79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B51F-ACAC-4E6B-B7B4-CB7075FAD63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1279-F94E-4FD0-9C78-038D4FC1B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8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AB51F-ACAC-4E6B-B7B4-CB7075FAD63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91279-F94E-4FD0-9C78-038D4FC1B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6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-586439" y="10261"/>
            <a:ext cx="12701208" cy="6895153"/>
            <a:chOff x="-586439" y="10261"/>
            <a:chExt cx="12701208" cy="6895153"/>
          </a:xfrm>
        </p:grpSpPr>
        <p:sp>
          <p:nvSpPr>
            <p:cNvPr id="2" name="Rectangle 1"/>
            <p:cNvSpPr/>
            <p:nvPr/>
          </p:nvSpPr>
          <p:spPr>
            <a:xfrm>
              <a:off x="-586439" y="10261"/>
              <a:ext cx="12701208" cy="68951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171808" y="901337"/>
              <a:ext cx="5132166" cy="5163287"/>
              <a:chOff x="2664824" y="901337"/>
              <a:chExt cx="8020594" cy="5264331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2664824" y="901337"/>
                <a:ext cx="8020594" cy="5264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IN" sz="3200" dirty="0" smtClean="0">
                  <a:latin typeface="AR DARLING" panose="02000000000000000000" pitchFamily="2" charset="0"/>
                </a:endParaRPr>
              </a:p>
              <a:p>
                <a:pPr algn="ctr"/>
                <a:r>
                  <a:rPr lang="en-IN" sz="3200" dirty="0" smtClean="0">
                    <a:latin typeface="AR DARLING" panose="02000000000000000000" pitchFamily="2" charset="0"/>
                  </a:rPr>
                  <a:t>Team name:  Techno Freaks</a:t>
                </a:r>
              </a:p>
              <a:p>
                <a:pPr algn="ctr"/>
                <a:endParaRPr lang="en-IN" sz="3200" dirty="0">
                  <a:latin typeface="AR DARLING" panose="02000000000000000000" pitchFamily="2" charset="0"/>
                </a:endParaRPr>
              </a:p>
              <a:p>
                <a:pPr algn="ctr"/>
                <a:endParaRPr lang="en-IN" sz="3200" dirty="0" smtClean="0">
                  <a:latin typeface="AR DARLING" panose="02000000000000000000" pitchFamily="2" charset="0"/>
                </a:endParaRPr>
              </a:p>
              <a:p>
                <a:pPr algn="ctr"/>
                <a:endParaRPr lang="en-IN" dirty="0">
                  <a:latin typeface="AR DARLING" panose="02000000000000000000" pitchFamily="2" charset="0"/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5092" y="2446019"/>
                <a:ext cx="7212902" cy="3130110"/>
              </a:xfrm>
              <a:prstGeom prst="rect">
                <a:avLst/>
              </a:prstGeom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-5969482" y="26892"/>
            <a:ext cx="11704321" cy="6858000"/>
            <a:chOff x="487679" y="13446"/>
            <a:chExt cx="11704321" cy="6858000"/>
          </a:xfrm>
        </p:grpSpPr>
        <p:grpSp>
          <p:nvGrpSpPr>
            <p:cNvPr id="4" name="Group 3"/>
            <p:cNvGrpSpPr/>
            <p:nvPr/>
          </p:nvGrpSpPr>
          <p:grpSpPr>
            <a:xfrm>
              <a:off x="487679" y="13446"/>
              <a:ext cx="11704321" cy="6858000"/>
              <a:chOff x="0" y="0"/>
              <a:chExt cx="11704321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7" name="Rectangle 6"/>
              <p:cNvSpPr/>
              <p:nvPr/>
            </p:nvSpPr>
            <p:spPr>
              <a:xfrm>
                <a:off x="0" y="0"/>
                <a:ext cx="10920549" cy="685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ound Same Side Corner Rectangle 8"/>
              <p:cNvSpPr/>
              <p:nvPr/>
            </p:nvSpPr>
            <p:spPr>
              <a:xfrm rot="5400000">
                <a:off x="10821615" y="5666015"/>
                <a:ext cx="981639" cy="783772"/>
              </a:xfrm>
              <a:prstGeom prst="round2Same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5799" y="2782015"/>
              <a:ext cx="6256826" cy="3655084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5335151" y="434094"/>
              <a:ext cx="5303520" cy="19272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dirty="0" smtClean="0">
                  <a:latin typeface="AR BLANCA" panose="02000000000000000000" pitchFamily="2" charset="0"/>
                </a:rPr>
                <a:t>Predicting the quality of wine</a:t>
              </a:r>
              <a:endParaRPr lang="en-IN" dirty="0">
                <a:latin typeface="AR BLANCA" panose="02000000000000000000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-6766172" y="20111"/>
            <a:ext cx="11688377" cy="6858000"/>
            <a:chOff x="-325223" y="40338"/>
            <a:chExt cx="11688377" cy="6858000"/>
          </a:xfrm>
        </p:grpSpPr>
        <p:grpSp>
          <p:nvGrpSpPr>
            <p:cNvPr id="12" name="Group 11"/>
            <p:cNvGrpSpPr/>
            <p:nvPr/>
          </p:nvGrpSpPr>
          <p:grpSpPr>
            <a:xfrm>
              <a:off x="-325223" y="40338"/>
              <a:ext cx="11688377" cy="6858000"/>
              <a:chOff x="0" y="0"/>
              <a:chExt cx="11688377" cy="6858000"/>
            </a:xfrm>
            <a:solidFill>
              <a:schemeClr val="accent2">
                <a:lumMod val="60000"/>
                <a:lumOff val="40000"/>
              </a:schemeClr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7" name="Rectangle 16"/>
              <p:cNvSpPr/>
              <p:nvPr/>
            </p:nvSpPr>
            <p:spPr>
              <a:xfrm>
                <a:off x="0" y="0"/>
                <a:ext cx="10920549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ound Same Side Corner Rectangle 18"/>
              <p:cNvSpPr/>
              <p:nvPr/>
            </p:nvSpPr>
            <p:spPr>
              <a:xfrm rot="5400000">
                <a:off x="10792226" y="5329841"/>
                <a:ext cx="1008530" cy="783772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3354665" y="503741"/>
              <a:ext cx="5458265" cy="1378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8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73047" y="2389419"/>
              <a:ext cx="3221502" cy="7979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Ø"/>
              </a:pPr>
              <a:r>
                <a: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description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75348" y="3226147"/>
              <a:ext cx="1719605" cy="80247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Ø"/>
              </a:pPr>
              <a:r>
                <a: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odel</a:t>
              </a:r>
              <a:endParaRPr lang="en-I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73047" y="4042067"/>
              <a:ext cx="2574388" cy="10744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Ø"/>
              </a:pPr>
              <a:r>
                <a:rPr lang="en-I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IN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7470246" y="26892"/>
            <a:ext cx="11597719" cy="6858000"/>
            <a:chOff x="-7453515" y="147726"/>
            <a:chExt cx="11597719" cy="6858000"/>
          </a:xfrm>
        </p:grpSpPr>
        <p:grpSp>
          <p:nvGrpSpPr>
            <p:cNvPr id="22" name="Group 21"/>
            <p:cNvGrpSpPr/>
            <p:nvPr/>
          </p:nvGrpSpPr>
          <p:grpSpPr>
            <a:xfrm>
              <a:off x="-7453515" y="147726"/>
              <a:ext cx="11597719" cy="6858000"/>
              <a:chOff x="-6183595" y="107388"/>
              <a:chExt cx="11597719" cy="6858000"/>
            </a:xfrm>
            <a:solidFill>
              <a:srgbClr val="EE8944"/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25" name="Rectangle 24"/>
              <p:cNvSpPr/>
              <p:nvPr/>
            </p:nvSpPr>
            <p:spPr>
              <a:xfrm>
                <a:off x="-6183595" y="107388"/>
                <a:ext cx="10920549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 rot="5400000">
                <a:off x="4497707" y="4836238"/>
                <a:ext cx="1018903" cy="813931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-3574806" y="863019"/>
              <a:ext cx="5553398" cy="2807260"/>
            </a:xfrm>
            <a:prstGeom prst="rect">
              <a:avLst/>
            </a:prstGeom>
            <a:solidFill>
              <a:srgbClr val="EE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description</a:t>
              </a:r>
            </a:p>
            <a:p>
              <a:pPr algn="ctr"/>
              <a:endParaRPr lang="en-I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en-I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1,599 observations and 12 variables</a:t>
              </a:r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en-I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Contains data on </a:t>
              </a:r>
              <a:r>
                <a:rPr lang="en-I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I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</a:t>
              </a:r>
              <a:r>
                <a:rPr lang="en-I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wine</a:t>
              </a:r>
              <a:endPara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74635" y="3862969"/>
              <a:ext cx="7296750" cy="203863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9" name="Group 28"/>
          <p:cNvGrpSpPr/>
          <p:nvPr/>
        </p:nvGrpSpPr>
        <p:grpSpPr>
          <a:xfrm>
            <a:off x="-8109973" y="-212239"/>
            <a:ext cx="11534443" cy="7164367"/>
            <a:chOff x="-7370377" y="-590965"/>
            <a:chExt cx="11534443" cy="7164367"/>
          </a:xfrm>
        </p:grpSpPr>
        <p:grpSp>
          <p:nvGrpSpPr>
            <p:cNvPr id="30" name="Group 29"/>
            <p:cNvGrpSpPr/>
            <p:nvPr/>
          </p:nvGrpSpPr>
          <p:grpSpPr>
            <a:xfrm>
              <a:off x="-7370377" y="-590965"/>
              <a:ext cx="11534443" cy="7164367"/>
              <a:chOff x="-5249643" y="-642511"/>
              <a:chExt cx="11534443" cy="7164367"/>
            </a:xfrm>
            <a:solidFill>
              <a:srgbClr val="FF0000"/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33" name="Rectangle 32"/>
              <p:cNvSpPr/>
              <p:nvPr/>
            </p:nvSpPr>
            <p:spPr>
              <a:xfrm>
                <a:off x="-5249643" y="-642511"/>
                <a:ext cx="10803318" cy="71643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ound Same Side Corner Rectangle 34"/>
              <p:cNvSpPr/>
              <p:nvPr/>
            </p:nvSpPr>
            <p:spPr>
              <a:xfrm rot="5400000">
                <a:off x="5269870" y="3651065"/>
                <a:ext cx="1235879" cy="793980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-2720141" y="1645094"/>
              <a:ext cx="3831030" cy="47638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endPara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Fixed </a:t>
              </a:r>
              <a:r>
                <a:rPr lang="en-IN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acidiy</a:t>
              </a: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Volatile acidity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Citric acid 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Residual sugar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Chlorides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Free </a:t>
              </a:r>
              <a:r>
                <a:rPr lang="en-IN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sulfur</a:t>
              </a: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dioxide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</a:t>
              </a:r>
              <a:r>
                <a:rPr lang="en-IN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sulfur</a:t>
              </a: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dioxide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Sulphates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Alcohol</a:t>
              </a:r>
            </a:p>
            <a:p>
              <a:pPr algn="ctr"/>
              <a:endPara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-4742436" y="444206"/>
              <a:ext cx="5339813" cy="6529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attributes are as follows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-9001150" y="26892"/>
            <a:ext cx="11704321" cy="6858000"/>
            <a:chOff x="-2946171" y="40338"/>
            <a:chExt cx="11704321" cy="6858000"/>
          </a:xfrm>
        </p:grpSpPr>
        <p:grpSp>
          <p:nvGrpSpPr>
            <p:cNvPr id="38" name="Group 37"/>
            <p:cNvGrpSpPr/>
            <p:nvPr/>
          </p:nvGrpSpPr>
          <p:grpSpPr>
            <a:xfrm>
              <a:off x="-2946171" y="40338"/>
              <a:ext cx="11704321" cy="6858000"/>
              <a:chOff x="0" y="0"/>
              <a:chExt cx="11704321" cy="6858000"/>
            </a:xfrm>
            <a:solidFill>
              <a:srgbClr val="92D050"/>
            </a:solidFill>
          </p:grpSpPr>
          <p:sp>
            <p:nvSpPr>
              <p:cNvPr id="43" name="Rectangle 42"/>
              <p:cNvSpPr/>
              <p:nvPr/>
            </p:nvSpPr>
            <p:spPr>
              <a:xfrm>
                <a:off x="0" y="0"/>
                <a:ext cx="10920549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Round Same Side Corner Rectangle 44"/>
              <p:cNvSpPr/>
              <p:nvPr/>
            </p:nvSpPr>
            <p:spPr>
              <a:xfrm rot="5400000">
                <a:off x="10689905" y="3409672"/>
                <a:ext cx="1245060" cy="783772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73167" y="263889"/>
              <a:ext cx="7751298" cy="6607557"/>
              <a:chOff x="173167" y="263889"/>
              <a:chExt cx="7751298" cy="6607557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7399" y="3852021"/>
                <a:ext cx="6096000" cy="3019425"/>
              </a:xfrm>
              <a:prstGeom prst="rect">
                <a:avLst/>
              </a:prstGeom>
            </p:spPr>
          </p:pic>
          <p:sp>
            <p:nvSpPr>
              <p:cNvPr id="41" name="Rectangle 40"/>
              <p:cNvSpPr/>
              <p:nvPr/>
            </p:nvSpPr>
            <p:spPr>
              <a:xfrm>
                <a:off x="173167" y="263889"/>
                <a:ext cx="7751298" cy="271506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Model:</a:t>
                </a:r>
              </a:p>
              <a:p>
                <a:r>
                  <a:rPr lang="en-IN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we have used classification model to predict the quality of wine.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75014" y="3062275"/>
                <a:ext cx="6499625" cy="72571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4000" dirty="0" smtClean="0">
                    <a:latin typeface="AR DARLING" panose="02000000000000000000" pitchFamily="2" charset="0"/>
                  </a:rPr>
                  <a:t>“Random forest classifier”</a:t>
                </a:r>
                <a:endParaRPr lang="en-IN" dirty="0">
                  <a:latin typeface="AR DARLING" panose="02000000000000000000" pitchFamily="2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-9761809" y="40210"/>
            <a:ext cx="11690682" cy="6858000"/>
            <a:chOff x="-3679783" y="40338"/>
            <a:chExt cx="11690682" cy="6858000"/>
          </a:xfrm>
        </p:grpSpPr>
        <p:grpSp>
          <p:nvGrpSpPr>
            <p:cNvPr id="48" name="Group 47"/>
            <p:cNvGrpSpPr/>
            <p:nvPr/>
          </p:nvGrpSpPr>
          <p:grpSpPr>
            <a:xfrm>
              <a:off x="-3679783" y="40338"/>
              <a:ext cx="11690682" cy="6858000"/>
              <a:chOff x="0" y="0"/>
              <a:chExt cx="11690682" cy="6858000"/>
            </a:xfrm>
            <a:solidFill>
              <a:srgbClr val="6EB2AC"/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10920549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Round Same Side Corner Rectangle 52"/>
              <p:cNvSpPr/>
              <p:nvPr/>
            </p:nvSpPr>
            <p:spPr>
              <a:xfrm rot="5400000">
                <a:off x="10732259" y="2550815"/>
                <a:ext cx="1133074" cy="783772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9105" y="2241653"/>
              <a:ext cx="7423092" cy="4505873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-616290" y="203681"/>
              <a:ext cx="4986957" cy="1683639"/>
            </a:xfrm>
            <a:prstGeom prst="rect">
              <a:avLst/>
            </a:prstGeom>
            <a:solidFill>
              <a:srgbClr val="6EB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correlation matrix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-10501617" y="43253"/>
            <a:ext cx="11646717" cy="6851730"/>
            <a:chOff x="-4293319" y="36452"/>
            <a:chExt cx="11646918" cy="6697554"/>
          </a:xfrm>
        </p:grpSpPr>
        <p:sp>
          <p:nvSpPr>
            <p:cNvPr id="60" name="Rectangle 59"/>
            <p:cNvSpPr/>
            <p:nvPr/>
          </p:nvSpPr>
          <p:spPr>
            <a:xfrm>
              <a:off x="-4293319" y="36452"/>
              <a:ext cx="10920549" cy="6694037"/>
            </a:xfrm>
            <a:prstGeom prst="rect">
              <a:avLst/>
            </a:prstGeom>
            <a:solidFill>
              <a:srgbClr val="DF4541"/>
            </a:solidFill>
            <a:ln>
              <a:noFill/>
            </a:ln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ound Same Side Corner Rectangle 60"/>
            <p:cNvSpPr/>
            <p:nvPr/>
          </p:nvSpPr>
          <p:spPr>
            <a:xfrm rot="5400000">
              <a:off x="6422447" y="1961801"/>
              <a:ext cx="1078532" cy="783772"/>
            </a:xfrm>
            <a:prstGeom prst="round2SameRect">
              <a:avLst/>
            </a:prstGeom>
            <a:solidFill>
              <a:srgbClr val="D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-547762" y="183559"/>
              <a:ext cx="6970783" cy="6550447"/>
            </a:xfrm>
            <a:prstGeom prst="rect">
              <a:avLst/>
            </a:prstGeom>
            <a:solidFill>
              <a:srgbClr val="D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2400" dirty="0" smtClean="0"/>
                <a:t>INSIGHTS FROM ANALYSIS</a:t>
              </a:r>
            </a:p>
            <a:p>
              <a:endParaRPr lang="en-IN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400" dirty="0" smtClean="0"/>
                <a:t>Characteristics</a:t>
              </a:r>
            </a:p>
            <a:p>
              <a:r>
                <a:rPr lang="en-IN" sz="2400" dirty="0"/>
                <a:t> </a:t>
              </a:r>
              <a:r>
                <a:rPr lang="en-IN" sz="2400" dirty="0" smtClean="0"/>
                <a:t>        -Red wine or White wine</a:t>
              </a:r>
            </a:p>
            <a:p>
              <a:r>
                <a:rPr lang="en-IN" sz="2400" dirty="0"/>
                <a:t> </a:t>
              </a:r>
              <a:r>
                <a:rPr lang="en-IN" sz="2400" dirty="0" smtClean="0"/>
                <a:t>        -High or low quality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N" sz="2400" dirty="0" smtClean="0"/>
                <a:t>Quality</a:t>
              </a:r>
            </a:p>
            <a:p>
              <a:pPr algn="just"/>
              <a:r>
                <a:rPr lang="en-IN" sz="2400" dirty="0" smtClean="0"/>
                <a:t>         on a scale of 1 to 10</a:t>
              </a:r>
            </a:p>
            <a:p>
              <a:pPr algn="just"/>
              <a:r>
                <a:rPr lang="en-IN" sz="2400" dirty="0"/>
                <a:t> </a:t>
              </a:r>
              <a:r>
                <a:rPr lang="en-IN" sz="2400" dirty="0" smtClean="0"/>
                <a:t>             -if &gt;7 then Excellent, </a:t>
              </a:r>
            </a:p>
            <a:p>
              <a:pPr algn="just"/>
              <a:r>
                <a:rPr lang="en-IN" sz="2400" dirty="0" smtClean="0"/>
                <a:t>              -if in between 5&amp;7 then Good,</a:t>
              </a:r>
            </a:p>
            <a:p>
              <a:pPr algn="just"/>
              <a:r>
                <a:rPr lang="en-IN" sz="2400" dirty="0" smtClean="0"/>
                <a:t>              -if &lt;5 then it is Bad.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400" dirty="0" smtClean="0"/>
                <a:t>Ingredients which contribute more for type of the wine</a:t>
              </a:r>
            </a:p>
            <a:p>
              <a:pPr algn="ctr"/>
              <a:r>
                <a:rPr lang="en-IN" sz="2400" dirty="0"/>
                <a:t> </a:t>
              </a:r>
              <a:r>
                <a:rPr lang="en-IN" sz="2400" dirty="0" smtClean="0"/>
                <a:t>  - chlorides, sulphates, free </a:t>
              </a:r>
              <a:r>
                <a:rPr lang="en-IN" sz="2400" dirty="0" err="1" smtClean="0"/>
                <a:t>sulfur</a:t>
              </a:r>
              <a:r>
                <a:rPr lang="en-IN" sz="2400" dirty="0" smtClean="0"/>
                <a:t> dioxide, total           </a:t>
              </a:r>
              <a:r>
                <a:rPr lang="en-IN" sz="2400" dirty="0" err="1" smtClean="0"/>
                <a:t>sulfur</a:t>
              </a:r>
              <a:r>
                <a:rPr lang="en-IN" sz="2400" dirty="0" smtClean="0"/>
                <a:t> dioxide, volatile acidity.</a:t>
              </a:r>
            </a:p>
            <a:p>
              <a:pPr algn="just"/>
              <a:endParaRPr lang="en-IN" sz="2400" dirty="0"/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N" sz="2400" dirty="0" smtClean="0"/>
                <a:t>Ingredients which contribute more for quality of the wine</a:t>
              </a:r>
            </a:p>
            <a:p>
              <a:pPr algn="just"/>
              <a:r>
                <a:rPr lang="en-IN" sz="2400" dirty="0" smtClean="0"/>
                <a:t>         - Alcohol(major), density.</a:t>
              </a:r>
            </a:p>
            <a:p>
              <a:pPr algn="just"/>
              <a:r>
                <a:rPr lang="en-IN" sz="2400" dirty="0" smtClean="0"/>
                <a:t>  </a:t>
              </a:r>
            </a:p>
            <a:p>
              <a:r>
                <a:rPr lang="en-IN" dirty="0" smtClean="0"/>
                <a:t> </a:t>
              </a:r>
              <a:endParaRPr lang="en-IN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-11333214" y="43253"/>
            <a:ext cx="11831460" cy="6848132"/>
            <a:chOff x="-2661385" y="-40466"/>
            <a:chExt cx="11831460" cy="6848132"/>
          </a:xfrm>
        </p:grpSpPr>
        <p:grpSp>
          <p:nvGrpSpPr>
            <p:cNvPr id="69" name="Group 68"/>
            <p:cNvGrpSpPr/>
            <p:nvPr/>
          </p:nvGrpSpPr>
          <p:grpSpPr>
            <a:xfrm>
              <a:off x="-2661385" y="-40466"/>
              <a:ext cx="11831460" cy="6848132"/>
              <a:chOff x="-6707167" y="321103"/>
              <a:chExt cx="11831460" cy="6848132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-6707167" y="321103"/>
                <a:ext cx="10920361" cy="684813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" name="Round Same Side Corner Rectangle 72"/>
              <p:cNvSpPr/>
              <p:nvPr/>
            </p:nvSpPr>
            <p:spPr>
              <a:xfrm rot="5400000">
                <a:off x="4071207" y="1636030"/>
                <a:ext cx="1195226" cy="910946"/>
              </a:xfrm>
              <a:prstGeom prst="round2Same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470918" y="2733050"/>
              <a:ext cx="8583223" cy="3610479"/>
            </a:xfrm>
            <a:prstGeom prst="rect">
              <a:avLst/>
            </a:prstGeom>
          </p:spPr>
        </p:pic>
        <p:sp>
          <p:nvSpPr>
            <p:cNvPr id="75" name="Rectangle 74"/>
            <p:cNvSpPr/>
            <p:nvPr/>
          </p:nvSpPr>
          <p:spPr>
            <a:xfrm>
              <a:off x="-2000889" y="562396"/>
              <a:ext cx="9356221" cy="17242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 have used different models and the outputs were like this</a:t>
              </a:r>
              <a:endParaRPr lang="en-I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-12154797" y="-10359"/>
            <a:ext cx="11831612" cy="6848132"/>
            <a:chOff x="-818856" y="-104307"/>
            <a:chExt cx="11831612" cy="6848132"/>
          </a:xfrm>
        </p:grpSpPr>
        <p:grpSp>
          <p:nvGrpSpPr>
            <p:cNvPr id="82" name="Group 81"/>
            <p:cNvGrpSpPr/>
            <p:nvPr/>
          </p:nvGrpSpPr>
          <p:grpSpPr>
            <a:xfrm>
              <a:off x="-818703" y="-104307"/>
              <a:ext cx="11831459" cy="6848132"/>
              <a:chOff x="-6707167" y="321103"/>
              <a:chExt cx="11831459" cy="6848132"/>
            </a:xfrm>
            <a:solidFill>
              <a:schemeClr val="bg1"/>
            </a:solidFill>
          </p:grpSpPr>
          <p:sp>
            <p:nvSpPr>
              <p:cNvPr id="84" name="Rectangle 83"/>
              <p:cNvSpPr/>
              <p:nvPr/>
            </p:nvSpPr>
            <p:spPr>
              <a:xfrm>
                <a:off x="-6707167" y="321103"/>
                <a:ext cx="10920361" cy="6848132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Round Same Side Corner Rectangle 85"/>
              <p:cNvSpPr/>
              <p:nvPr/>
            </p:nvSpPr>
            <p:spPr>
              <a:xfrm rot="5400000">
                <a:off x="4060802" y="1130121"/>
                <a:ext cx="1216033" cy="910946"/>
              </a:xfrm>
              <a:prstGeom prst="round2Same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18856" y="-104307"/>
              <a:ext cx="10920513" cy="68481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74280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0.58881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4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67331 -0.0071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0.74323 -0.003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61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81094 -0.01643 " pathEditMode="relative" rAng="0" ptsTypes="AA">
                                      <p:cBhvr>
                                        <p:cTn id="18" dur="3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547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0.88125 -0.005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6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0.94283 -0.0039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3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0.96289 -0.002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3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1.02747 -0.0025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6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1.09857 0.0018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818856" y="-104307"/>
            <a:ext cx="11831613" cy="6848132"/>
            <a:chOff x="-818856" y="-104307"/>
            <a:chExt cx="11831613" cy="6848132"/>
          </a:xfrm>
        </p:grpSpPr>
        <p:grpSp>
          <p:nvGrpSpPr>
            <p:cNvPr id="14" name="Group 13"/>
            <p:cNvGrpSpPr/>
            <p:nvPr/>
          </p:nvGrpSpPr>
          <p:grpSpPr>
            <a:xfrm>
              <a:off x="-818703" y="-104307"/>
              <a:ext cx="11831460" cy="6848132"/>
              <a:chOff x="-6707167" y="321103"/>
              <a:chExt cx="11831460" cy="6848132"/>
            </a:xfrm>
            <a:solidFill>
              <a:schemeClr val="bg1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-6707167" y="321103"/>
                <a:ext cx="10920361" cy="6848132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4213347" y="1493890"/>
                <a:ext cx="910946" cy="1195226"/>
                <a:chOff x="6838518" y="1960178"/>
                <a:chExt cx="910946" cy="1195226"/>
              </a:xfrm>
              <a:grpFill/>
            </p:grpSpPr>
            <p:sp>
              <p:nvSpPr>
                <p:cNvPr id="19" name="Round Same Side Corner Rectangle 18"/>
                <p:cNvSpPr/>
                <p:nvPr/>
              </p:nvSpPr>
              <p:spPr>
                <a:xfrm rot="5400000">
                  <a:off x="6696378" y="2102318"/>
                  <a:ext cx="1195226" cy="91094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6959190" y="1968927"/>
                  <a:ext cx="612331" cy="1173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AR DARLING" panose="02000000000000000000" pitchFamily="2" charset="0"/>
                  </a:endParaRPr>
                </a:p>
              </p:txBody>
            </p:sp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18856" y="-104307"/>
              <a:ext cx="10920513" cy="68481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15853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-517902" y="13126"/>
            <a:ext cx="12701208" cy="6895153"/>
            <a:chOff x="-586439" y="10261"/>
            <a:chExt cx="12701208" cy="6895153"/>
          </a:xfrm>
        </p:grpSpPr>
        <p:sp>
          <p:nvSpPr>
            <p:cNvPr id="2" name="Rectangle 1"/>
            <p:cNvSpPr/>
            <p:nvPr/>
          </p:nvSpPr>
          <p:spPr>
            <a:xfrm>
              <a:off x="-586439" y="10261"/>
              <a:ext cx="12701208" cy="68951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171808" y="901337"/>
              <a:ext cx="5132166" cy="5163287"/>
              <a:chOff x="2664824" y="901337"/>
              <a:chExt cx="8020594" cy="5264331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2664824" y="901337"/>
                <a:ext cx="8020594" cy="5264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IN" sz="3200" dirty="0" smtClean="0">
                  <a:latin typeface="AR DARLING" panose="02000000000000000000" pitchFamily="2" charset="0"/>
                </a:endParaRPr>
              </a:p>
              <a:p>
                <a:pPr algn="ctr"/>
                <a:r>
                  <a:rPr lang="en-IN" sz="3200" dirty="0" smtClean="0">
                    <a:latin typeface="AR DARLING" panose="02000000000000000000" pitchFamily="2" charset="0"/>
                  </a:rPr>
                  <a:t>Team name:  Techno Freaks</a:t>
                </a:r>
              </a:p>
              <a:p>
                <a:pPr algn="ctr"/>
                <a:endParaRPr lang="en-IN" sz="3200" dirty="0">
                  <a:latin typeface="AR DARLING" panose="02000000000000000000" pitchFamily="2" charset="0"/>
                </a:endParaRPr>
              </a:p>
              <a:p>
                <a:pPr algn="ctr"/>
                <a:endParaRPr lang="en-IN" sz="3200" dirty="0" smtClean="0">
                  <a:latin typeface="AR DARLING" panose="02000000000000000000" pitchFamily="2" charset="0"/>
                </a:endParaRPr>
              </a:p>
              <a:p>
                <a:pPr algn="ctr"/>
                <a:endParaRPr lang="en-IN" dirty="0">
                  <a:latin typeface="AR DARLING" panose="02000000000000000000" pitchFamily="2" charset="0"/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5092" y="2446019"/>
                <a:ext cx="7212902" cy="3130110"/>
              </a:xfrm>
              <a:prstGeom prst="rect">
                <a:avLst/>
              </a:prstGeom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375891" y="62479"/>
            <a:ext cx="11704321" cy="6858000"/>
            <a:chOff x="487679" y="13446"/>
            <a:chExt cx="11704321" cy="6858000"/>
          </a:xfrm>
        </p:grpSpPr>
        <p:grpSp>
          <p:nvGrpSpPr>
            <p:cNvPr id="4" name="Group 3"/>
            <p:cNvGrpSpPr/>
            <p:nvPr/>
          </p:nvGrpSpPr>
          <p:grpSpPr>
            <a:xfrm>
              <a:off x="487679" y="13446"/>
              <a:ext cx="11704321" cy="6858000"/>
              <a:chOff x="0" y="0"/>
              <a:chExt cx="11704321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7" name="Rectangle 6"/>
              <p:cNvSpPr/>
              <p:nvPr/>
            </p:nvSpPr>
            <p:spPr>
              <a:xfrm>
                <a:off x="0" y="0"/>
                <a:ext cx="10920549" cy="685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0920549" y="5567081"/>
                <a:ext cx="783772" cy="981640"/>
                <a:chOff x="10920549" y="5567081"/>
                <a:chExt cx="783772" cy="981640"/>
              </a:xfrm>
            </p:grpSpPr>
            <p:sp>
              <p:nvSpPr>
                <p:cNvPr id="9" name="Round Same Side Corner Rectangle 8"/>
                <p:cNvSpPr/>
                <p:nvPr/>
              </p:nvSpPr>
              <p:spPr>
                <a:xfrm rot="5400000">
                  <a:off x="10821615" y="5666015"/>
                  <a:ext cx="981639" cy="783772"/>
                </a:xfrm>
                <a:prstGeom prst="round2Same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11010694" y="5567081"/>
                  <a:ext cx="499987" cy="98164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54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AR DARLING" panose="02000000000000000000" pitchFamily="2" charset="0"/>
                    </a:rPr>
                    <a:t>A</a:t>
                  </a:r>
                  <a:endParaRPr lang="en-IN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 DARLING" panose="02000000000000000000" pitchFamily="2" charset="0"/>
                  </a:endParaRPr>
                </a:p>
              </p:txBody>
            </p:sp>
          </p:grp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5799" y="2782015"/>
              <a:ext cx="6256826" cy="3655084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5335151" y="434094"/>
              <a:ext cx="5303520" cy="19272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dirty="0" smtClean="0">
                  <a:latin typeface="AR BLANCA" panose="02000000000000000000" pitchFamily="2" charset="0"/>
                </a:rPr>
                <a:t>Predicting the quality of wine</a:t>
              </a:r>
              <a:endParaRPr lang="en-IN" dirty="0">
                <a:latin typeface="AR BLANCA" panose="02000000000000000000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-6873247" y="33915"/>
            <a:ext cx="11688377" cy="6858000"/>
            <a:chOff x="-325223" y="40338"/>
            <a:chExt cx="11688377" cy="6858000"/>
          </a:xfrm>
        </p:grpSpPr>
        <p:grpSp>
          <p:nvGrpSpPr>
            <p:cNvPr id="12" name="Group 11"/>
            <p:cNvGrpSpPr/>
            <p:nvPr/>
          </p:nvGrpSpPr>
          <p:grpSpPr>
            <a:xfrm>
              <a:off x="-325223" y="40338"/>
              <a:ext cx="11688377" cy="6858000"/>
              <a:chOff x="0" y="0"/>
              <a:chExt cx="11688377" cy="6858000"/>
            </a:xfrm>
            <a:solidFill>
              <a:schemeClr val="accent2">
                <a:lumMod val="60000"/>
                <a:lumOff val="40000"/>
              </a:schemeClr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7" name="Rectangle 16"/>
              <p:cNvSpPr/>
              <p:nvPr/>
            </p:nvSpPr>
            <p:spPr>
              <a:xfrm>
                <a:off x="0" y="0"/>
                <a:ext cx="10920549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10904605" y="5217462"/>
                <a:ext cx="783772" cy="1008530"/>
                <a:chOff x="10904605" y="5217462"/>
                <a:chExt cx="783772" cy="1008530"/>
              </a:xfrm>
              <a:grpFill/>
            </p:grpSpPr>
            <p:sp>
              <p:nvSpPr>
                <p:cNvPr id="19" name="Round Same Side Corner Rectangle 18"/>
                <p:cNvSpPr/>
                <p:nvPr/>
              </p:nvSpPr>
              <p:spPr>
                <a:xfrm rot="5400000">
                  <a:off x="10792226" y="5329841"/>
                  <a:ext cx="1008530" cy="783772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1077303" y="5217462"/>
                  <a:ext cx="457200" cy="100853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5400" dirty="0" smtClean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AR DARLING" panose="02000000000000000000" pitchFamily="2" charset="0"/>
                    </a:rPr>
                    <a:t>B</a:t>
                  </a:r>
                  <a:endParaRPr lang="en-IN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AR DARLING" panose="02000000000000000000" pitchFamily="2" charset="0"/>
                  </a:endParaRPr>
                </a:p>
              </p:txBody>
            </p:sp>
          </p:grpSp>
        </p:grpSp>
        <p:sp>
          <p:nvSpPr>
            <p:cNvPr id="13" name="Rectangle 12"/>
            <p:cNvSpPr/>
            <p:nvPr/>
          </p:nvSpPr>
          <p:spPr>
            <a:xfrm>
              <a:off x="3354665" y="503741"/>
              <a:ext cx="5458265" cy="1378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8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73047" y="2389419"/>
              <a:ext cx="3221502" cy="7979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Ø"/>
              </a:pPr>
              <a:r>
                <a: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description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75348" y="3226147"/>
              <a:ext cx="1719605" cy="80247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Ø"/>
              </a:pPr>
              <a:r>
                <a: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odel</a:t>
              </a:r>
              <a:endParaRPr lang="en-I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73047" y="4042067"/>
              <a:ext cx="2574388" cy="10744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Ø"/>
              </a:pPr>
              <a:r>
                <a:rPr lang="en-I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IN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7685252" y="26892"/>
            <a:ext cx="11597719" cy="6858000"/>
            <a:chOff x="-7453515" y="147726"/>
            <a:chExt cx="11597719" cy="6858000"/>
          </a:xfrm>
        </p:grpSpPr>
        <p:grpSp>
          <p:nvGrpSpPr>
            <p:cNvPr id="22" name="Group 21"/>
            <p:cNvGrpSpPr/>
            <p:nvPr/>
          </p:nvGrpSpPr>
          <p:grpSpPr>
            <a:xfrm>
              <a:off x="-7453515" y="147726"/>
              <a:ext cx="11597719" cy="6858000"/>
              <a:chOff x="-6183595" y="107388"/>
              <a:chExt cx="11597719" cy="6858000"/>
            </a:xfrm>
            <a:solidFill>
              <a:srgbClr val="EE8944"/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25" name="Rectangle 24"/>
              <p:cNvSpPr/>
              <p:nvPr/>
            </p:nvSpPr>
            <p:spPr>
              <a:xfrm>
                <a:off x="-6183595" y="107388"/>
                <a:ext cx="10920549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4600193" y="4733749"/>
                <a:ext cx="813931" cy="1018906"/>
                <a:chOff x="4600193" y="4733749"/>
                <a:chExt cx="813931" cy="1018906"/>
              </a:xfrm>
              <a:grpFill/>
            </p:grpSpPr>
            <p:sp>
              <p:nvSpPr>
                <p:cNvPr id="27" name="Round Same Side Corner Rectangle 26"/>
                <p:cNvSpPr/>
                <p:nvPr/>
              </p:nvSpPr>
              <p:spPr>
                <a:xfrm rot="5400000">
                  <a:off x="4497707" y="4836238"/>
                  <a:ext cx="1018903" cy="813931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72891" y="4733749"/>
                  <a:ext cx="457200" cy="10189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7200" dirty="0">
                      <a:solidFill>
                        <a:schemeClr val="accent1">
                          <a:lumMod val="75000"/>
                        </a:schemeClr>
                      </a:solidFill>
                      <a:latin typeface="AR DARLING" panose="02000000000000000000" pitchFamily="2" charset="0"/>
                    </a:rPr>
                    <a:t>c</a:t>
                  </a:r>
                  <a:endParaRPr lang="en-IN" dirty="0">
                    <a:solidFill>
                      <a:schemeClr val="accent1">
                        <a:lumMod val="75000"/>
                      </a:schemeClr>
                    </a:solidFill>
                    <a:latin typeface="AR DARLING" panose="02000000000000000000" pitchFamily="2" charset="0"/>
                  </a:endParaRPr>
                </a:p>
              </p:txBody>
            </p:sp>
          </p:grpSp>
        </p:grpSp>
        <p:sp>
          <p:nvSpPr>
            <p:cNvPr id="23" name="Rectangle 22"/>
            <p:cNvSpPr/>
            <p:nvPr/>
          </p:nvSpPr>
          <p:spPr>
            <a:xfrm>
              <a:off x="-3574806" y="863019"/>
              <a:ext cx="5553398" cy="2807260"/>
            </a:xfrm>
            <a:prstGeom prst="rect">
              <a:avLst/>
            </a:prstGeom>
            <a:solidFill>
              <a:srgbClr val="EE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description</a:t>
              </a:r>
            </a:p>
            <a:p>
              <a:pPr algn="ctr"/>
              <a:endParaRPr lang="en-I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en-I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1,599 observations and 12 variables</a:t>
              </a:r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en-I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Contains data on </a:t>
              </a:r>
              <a:r>
                <a:rPr lang="en-I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I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</a:t>
              </a:r>
              <a:r>
                <a:rPr lang="en-I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wine</a:t>
              </a:r>
              <a:endPara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74635" y="3862969"/>
              <a:ext cx="7296750" cy="203863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9" name="Group 28"/>
          <p:cNvGrpSpPr/>
          <p:nvPr/>
        </p:nvGrpSpPr>
        <p:grpSpPr>
          <a:xfrm>
            <a:off x="-8460231" y="-14081"/>
            <a:ext cx="11534443" cy="7164367"/>
            <a:chOff x="-7370377" y="-590965"/>
            <a:chExt cx="11534443" cy="7164367"/>
          </a:xfrm>
        </p:grpSpPr>
        <p:grpSp>
          <p:nvGrpSpPr>
            <p:cNvPr id="30" name="Group 29"/>
            <p:cNvGrpSpPr/>
            <p:nvPr/>
          </p:nvGrpSpPr>
          <p:grpSpPr>
            <a:xfrm>
              <a:off x="-7370377" y="-590965"/>
              <a:ext cx="11534443" cy="7164367"/>
              <a:chOff x="-5249643" y="-642511"/>
              <a:chExt cx="11534443" cy="7164367"/>
            </a:xfrm>
            <a:solidFill>
              <a:srgbClr val="FF0000"/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33" name="Rectangle 32"/>
              <p:cNvSpPr/>
              <p:nvPr/>
            </p:nvSpPr>
            <p:spPr>
              <a:xfrm>
                <a:off x="-5249643" y="-642511"/>
                <a:ext cx="10803318" cy="71643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5490820" y="3789646"/>
                <a:ext cx="793980" cy="1215729"/>
                <a:chOff x="5490820" y="3789646"/>
                <a:chExt cx="793980" cy="1215729"/>
              </a:xfrm>
              <a:grpFill/>
            </p:grpSpPr>
            <p:sp>
              <p:nvSpPr>
                <p:cNvPr id="35" name="Round Same Side Corner Rectangle 34"/>
                <p:cNvSpPr/>
                <p:nvPr/>
              </p:nvSpPr>
              <p:spPr>
                <a:xfrm rot="5400000">
                  <a:off x="5279947" y="4000522"/>
                  <a:ext cx="1215726" cy="793980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683023" y="3789646"/>
                  <a:ext cx="452292" cy="121572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8800" dirty="0" smtClean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AR DARLING" panose="02000000000000000000" pitchFamily="2" charset="0"/>
                    </a:rPr>
                    <a:t>d</a:t>
                  </a:r>
                  <a:endParaRPr lang="en-IN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AR DARLING" panose="02000000000000000000" pitchFamily="2" charset="0"/>
                  </a:endParaRPr>
                </a:p>
              </p:txBody>
            </p:sp>
          </p:grpSp>
        </p:grpSp>
        <p:sp>
          <p:nvSpPr>
            <p:cNvPr id="31" name="Rectangle 30"/>
            <p:cNvSpPr/>
            <p:nvPr/>
          </p:nvSpPr>
          <p:spPr>
            <a:xfrm>
              <a:off x="-2720141" y="1645094"/>
              <a:ext cx="3831030" cy="47638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endPara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Fixed </a:t>
              </a:r>
              <a:r>
                <a:rPr lang="en-IN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acidiy</a:t>
              </a: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Volatile acidity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Citric acid 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Residual sugar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Chlorides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Free </a:t>
              </a:r>
              <a:r>
                <a:rPr lang="en-IN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sulfur</a:t>
              </a: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dioxide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</a:t>
              </a:r>
              <a:r>
                <a:rPr lang="en-IN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sulfur</a:t>
              </a: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dioxide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Sulphates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Alcohol</a:t>
              </a:r>
            </a:p>
            <a:p>
              <a:pPr algn="ctr"/>
              <a:endPara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-4742436" y="444206"/>
              <a:ext cx="5339813" cy="6529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attributes are as follows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-9450371" y="26892"/>
            <a:ext cx="11704321" cy="6858000"/>
            <a:chOff x="-2946171" y="40338"/>
            <a:chExt cx="11704321" cy="6858000"/>
          </a:xfrm>
        </p:grpSpPr>
        <p:grpSp>
          <p:nvGrpSpPr>
            <p:cNvPr id="38" name="Group 37"/>
            <p:cNvGrpSpPr/>
            <p:nvPr/>
          </p:nvGrpSpPr>
          <p:grpSpPr>
            <a:xfrm>
              <a:off x="-2946171" y="40338"/>
              <a:ext cx="11704321" cy="6858000"/>
              <a:chOff x="0" y="0"/>
              <a:chExt cx="11704321" cy="6858000"/>
            </a:xfrm>
            <a:solidFill>
              <a:srgbClr val="92D050"/>
            </a:solidFill>
          </p:grpSpPr>
          <p:sp>
            <p:nvSpPr>
              <p:cNvPr id="43" name="Rectangle 42"/>
              <p:cNvSpPr/>
              <p:nvPr/>
            </p:nvSpPr>
            <p:spPr>
              <a:xfrm>
                <a:off x="0" y="0"/>
                <a:ext cx="10920549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10920549" y="3683725"/>
                <a:ext cx="783772" cy="1050025"/>
                <a:chOff x="10920549" y="3683725"/>
                <a:chExt cx="783772" cy="1050025"/>
              </a:xfrm>
              <a:grpFill/>
            </p:grpSpPr>
            <p:sp>
              <p:nvSpPr>
                <p:cNvPr id="45" name="Round Same Side Corner Rectangle 44"/>
                <p:cNvSpPr/>
                <p:nvPr/>
              </p:nvSpPr>
              <p:spPr>
                <a:xfrm rot="5400000">
                  <a:off x="10787422" y="3816852"/>
                  <a:ext cx="1050025" cy="783772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1077303" y="3683725"/>
                  <a:ext cx="457200" cy="10500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7200" dirty="0" smtClean="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AR DARLING" panose="02000000000000000000" pitchFamily="2" charset="0"/>
                    </a:rPr>
                    <a:t>e</a:t>
                  </a:r>
                  <a:endParaRPr lang="en-IN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AR DARLING" panose="02000000000000000000" pitchFamily="2" charset="0"/>
                  </a:endParaRPr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173167" y="263889"/>
              <a:ext cx="7751298" cy="6607557"/>
              <a:chOff x="173167" y="263889"/>
              <a:chExt cx="7751298" cy="6607557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7399" y="3852021"/>
                <a:ext cx="6096000" cy="3019425"/>
              </a:xfrm>
              <a:prstGeom prst="rect">
                <a:avLst/>
              </a:prstGeom>
            </p:spPr>
          </p:pic>
          <p:sp>
            <p:nvSpPr>
              <p:cNvPr id="41" name="Rectangle 40"/>
              <p:cNvSpPr/>
              <p:nvPr/>
            </p:nvSpPr>
            <p:spPr>
              <a:xfrm>
                <a:off x="173167" y="263889"/>
                <a:ext cx="7751298" cy="271506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Model:</a:t>
                </a:r>
              </a:p>
              <a:p>
                <a:r>
                  <a:rPr lang="en-IN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we have used classification model to predict the quality of wine.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75014" y="3062275"/>
                <a:ext cx="6499625" cy="72571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4000" dirty="0" smtClean="0">
                    <a:latin typeface="AR DARLING" panose="02000000000000000000" pitchFamily="2" charset="0"/>
                  </a:rPr>
                  <a:t>“Random forest classifier”</a:t>
                </a:r>
                <a:endParaRPr lang="en-IN" dirty="0">
                  <a:latin typeface="AR DARLING" panose="02000000000000000000" pitchFamily="2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-10244475" y="64045"/>
            <a:ext cx="11690682" cy="6858000"/>
            <a:chOff x="-3679783" y="40338"/>
            <a:chExt cx="11690682" cy="6858000"/>
          </a:xfrm>
        </p:grpSpPr>
        <p:grpSp>
          <p:nvGrpSpPr>
            <p:cNvPr id="48" name="Group 47"/>
            <p:cNvGrpSpPr/>
            <p:nvPr/>
          </p:nvGrpSpPr>
          <p:grpSpPr>
            <a:xfrm>
              <a:off x="-3679783" y="40338"/>
              <a:ext cx="11690682" cy="6858000"/>
              <a:chOff x="0" y="0"/>
              <a:chExt cx="11690682" cy="6858000"/>
            </a:xfrm>
            <a:solidFill>
              <a:srgbClr val="6EB2AC"/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10920549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10906910" y="3120489"/>
                <a:ext cx="783772" cy="1018904"/>
                <a:chOff x="10906910" y="3120489"/>
                <a:chExt cx="783772" cy="1018904"/>
              </a:xfrm>
              <a:grpFill/>
            </p:grpSpPr>
            <p:sp>
              <p:nvSpPr>
                <p:cNvPr id="53" name="Round Same Side Corner Rectangle 52"/>
                <p:cNvSpPr/>
                <p:nvPr/>
              </p:nvSpPr>
              <p:spPr>
                <a:xfrm rot="5400000">
                  <a:off x="10789344" y="3238055"/>
                  <a:ext cx="1018903" cy="783772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1077303" y="3120489"/>
                  <a:ext cx="457200" cy="10189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7200" dirty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AR DARLING" panose="02000000000000000000" pitchFamily="2" charset="0"/>
                    </a:rPr>
                    <a:t>f</a:t>
                  </a:r>
                  <a:endParaRPr lang="en-IN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AR DARLING" panose="02000000000000000000" pitchFamily="2" charset="0"/>
                  </a:endParaRPr>
                </a:p>
              </p:txBody>
            </p:sp>
          </p:grpSp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9105" y="2241653"/>
              <a:ext cx="7423092" cy="4505873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-616290" y="203681"/>
              <a:ext cx="4986957" cy="1683639"/>
            </a:xfrm>
            <a:prstGeom prst="rect">
              <a:avLst/>
            </a:prstGeom>
            <a:solidFill>
              <a:srgbClr val="6EB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correlation matrix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-11010365" y="83918"/>
            <a:ext cx="11646717" cy="6851730"/>
            <a:chOff x="-4489810" y="29130"/>
            <a:chExt cx="11646717" cy="6851730"/>
          </a:xfrm>
        </p:grpSpPr>
        <p:grpSp>
          <p:nvGrpSpPr>
            <p:cNvPr id="58" name="Group 57"/>
            <p:cNvGrpSpPr/>
            <p:nvPr/>
          </p:nvGrpSpPr>
          <p:grpSpPr>
            <a:xfrm>
              <a:off x="-4489810" y="29130"/>
              <a:ext cx="11646717" cy="6851730"/>
              <a:chOff x="-4293319" y="36452"/>
              <a:chExt cx="11646918" cy="6697554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-4293319" y="36452"/>
                <a:ext cx="10920549" cy="6694037"/>
              </a:xfrm>
              <a:prstGeom prst="rect">
                <a:avLst/>
              </a:prstGeom>
              <a:solidFill>
                <a:srgbClr val="DF4541"/>
              </a:solidFill>
              <a:ln>
                <a:noFill/>
              </a:ln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Round Same Side Corner Rectangle 60"/>
              <p:cNvSpPr/>
              <p:nvPr/>
            </p:nvSpPr>
            <p:spPr>
              <a:xfrm rot="5400000">
                <a:off x="6384937" y="2759281"/>
                <a:ext cx="1153551" cy="783772"/>
              </a:xfrm>
              <a:prstGeom prst="round2SameRect">
                <a:avLst/>
              </a:prstGeom>
              <a:solidFill>
                <a:srgbClr val="DF4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-547762" y="183559"/>
                <a:ext cx="6970783" cy="6550447"/>
              </a:xfrm>
              <a:prstGeom prst="rect">
                <a:avLst/>
              </a:prstGeom>
              <a:solidFill>
                <a:srgbClr val="DF45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N" sz="2400" dirty="0" smtClean="0"/>
                  <a:t>INSIGHTS FROM ANALYSIS</a:t>
                </a:r>
              </a:p>
              <a:p>
                <a:endParaRPr lang="en-I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 smtClean="0"/>
                  <a:t>Characteristics</a:t>
                </a:r>
              </a:p>
              <a:p>
                <a:r>
                  <a:rPr lang="en-IN" sz="2400" dirty="0"/>
                  <a:t> </a:t>
                </a:r>
                <a:r>
                  <a:rPr lang="en-IN" sz="2400" dirty="0" smtClean="0"/>
                  <a:t>        -Red wine or White wine</a:t>
                </a:r>
              </a:p>
              <a:p>
                <a:r>
                  <a:rPr lang="en-IN" sz="2400" dirty="0"/>
                  <a:t> </a:t>
                </a:r>
                <a:r>
                  <a:rPr lang="en-IN" sz="2400" dirty="0" smtClean="0"/>
                  <a:t>        -High or low quality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400" dirty="0" smtClean="0"/>
                  <a:t>Quality</a:t>
                </a:r>
              </a:p>
              <a:p>
                <a:pPr algn="just"/>
                <a:r>
                  <a:rPr lang="en-IN" sz="2400" dirty="0" smtClean="0"/>
                  <a:t>         on a scale of 1 to 10</a:t>
                </a:r>
              </a:p>
              <a:p>
                <a:pPr algn="just"/>
                <a:r>
                  <a:rPr lang="en-IN" sz="2400" dirty="0"/>
                  <a:t> </a:t>
                </a:r>
                <a:r>
                  <a:rPr lang="en-IN" sz="2400" dirty="0" smtClean="0"/>
                  <a:t>             -if &gt;7 then Excellent, </a:t>
                </a:r>
              </a:p>
              <a:p>
                <a:pPr algn="just"/>
                <a:r>
                  <a:rPr lang="en-IN" sz="2400" dirty="0" smtClean="0"/>
                  <a:t>              -if in between 5&amp;7 then Good,</a:t>
                </a:r>
              </a:p>
              <a:p>
                <a:pPr algn="just"/>
                <a:r>
                  <a:rPr lang="en-IN" sz="2400" dirty="0" smtClean="0"/>
                  <a:t>              -if &lt;5 then it is Bad.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 smtClean="0"/>
                  <a:t>Ingredients which contribute more for type of the wine</a:t>
                </a:r>
              </a:p>
              <a:p>
                <a:pPr algn="ctr"/>
                <a:r>
                  <a:rPr lang="en-IN" sz="2400" dirty="0"/>
                  <a:t> </a:t>
                </a:r>
                <a:r>
                  <a:rPr lang="en-IN" sz="2400" dirty="0" smtClean="0"/>
                  <a:t>  - chlorides, sulphates, free </a:t>
                </a:r>
                <a:r>
                  <a:rPr lang="en-IN" sz="2400" dirty="0" err="1" smtClean="0"/>
                  <a:t>sulfur</a:t>
                </a:r>
                <a:r>
                  <a:rPr lang="en-IN" sz="2400" dirty="0" smtClean="0"/>
                  <a:t> dioxide, total           </a:t>
                </a:r>
                <a:r>
                  <a:rPr lang="en-IN" sz="2400" dirty="0" err="1" smtClean="0"/>
                  <a:t>sulfur</a:t>
                </a:r>
                <a:r>
                  <a:rPr lang="en-IN" sz="2400" dirty="0" smtClean="0"/>
                  <a:t> dioxide, volatile acidity.</a:t>
                </a:r>
              </a:p>
              <a:p>
                <a:pPr algn="just"/>
                <a:endParaRPr lang="en-IN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400" dirty="0" smtClean="0"/>
                  <a:t>Ingredients which contribute more for quality of the wine</a:t>
                </a:r>
              </a:p>
              <a:p>
                <a:pPr algn="just"/>
                <a:r>
                  <a:rPr lang="en-IN" sz="2400" dirty="0" smtClean="0"/>
                  <a:t>         - Alcohol(major), density.</a:t>
                </a:r>
              </a:p>
              <a:p>
                <a:pPr algn="just"/>
                <a:r>
                  <a:rPr lang="en-IN" sz="2400" dirty="0" smtClean="0"/>
                  <a:t>  </a:t>
                </a:r>
              </a:p>
              <a:p>
                <a:r>
                  <a:rPr lang="en-IN" dirty="0" smtClean="0"/>
                  <a:t> </a:t>
                </a:r>
                <a:endParaRPr lang="en-IN" dirty="0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6465152" y="2652279"/>
              <a:ext cx="612331" cy="1153319"/>
            </a:xfrm>
            <a:prstGeom prst="rect">
              <a:avLst/>
            </a:prstGeom>
            <a:solidFill>
              <a:srgbClr val="D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72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AR DARLING" panose="02000000000000000000" pitchFamily="2" charset="0"/>
                </a:rPr>
                <a:t>g</a:t>
              </a:r>
              <a:endPara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AR DARLING" panose="02000000000000000000" pitchFamily="2" charset="0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-9129601" y="1044224"/>
            <a:ext cx="7146388" cy="22234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800" dirty="0" smtClean="0"/>
              <a:t>                               CONCLUSION</a:t>
            </a:r>
          </a:p>
          <a:p>
            <a:endParaRPr lang="en-IN" sz="2800" dirty="0" smtClean="0"/>
          </a:p>
          <a:p>
            <a:r>
              <a:rPr lang="en-IN" sz="2800" dirty="0" smtClean="0"/>
              <a:t>Random forest gave us the accurate output of all classification models in this case.</a:t>
            </a:r>
            <a:endParaRPr lang="en-IN" sz="2800" dirty="0"/>
          </a:p>
          <a:p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59707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1.04167E-6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1.11111E-6 L 0.67331 -0.007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74323 -0.003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61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81093 -0.01644 " pathEditMode="relative" rAng="0" ptsTypes="AA">
                                      <p:cBhvr>
                                        <p:cTn id="18" dur="3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547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0.88125 -0.005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6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0.94284 -0.0039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3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1.00885 4.44444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4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375</Words>
  <Application>Microsoft Office PowerPoint</Application>
  <PresentationFormat>Widescreen</PresentationFormat>
  <Paragraphs>109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 BLANCA</vt:lpstr>
      <vt:lpstr>AR DARLING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37</cp:revision>
  <dcterms:created xsi:type="dcterms:W3CDTF">2019-07-16T04:27:04Z</dcterms:created>
  <dcterms:modified xsi:type="dcterms:W3CDTF">2019-07-17T02:05:04Z</dcterms:modified>
</cp:coreProperties>
</file>