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7" r:id="rId4"/>
    <p:sldId id="261" r:id="rId5"/>
    <p:sldId id="259" r:id="rId6"/>
    <p:sldId id="262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ya panapakam" initials="pp" lastIdx="1" clrIdx="0">
    <p:extLst>
      <p:ext uri="{19B8F6BF-5375-455C-9EA6-DF929625EA0E}">
        <p15:presenceInfo xmlns="" xmlns:p15="http://schemas.microsoft.com/office/powerpoint/2012/main" userId="b36ef5255951db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EC96E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9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59490-673F-4824-85CA-8323570E510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7CAD6D8-EE7D-426F-AC96-AF7DAA55B493}">
      <dgm:prSet/>
      <dgm:spPr/>
      <dgm:t>
        <a:bodyPr/>
        <a:lstStyle/>
        <a:p>
          <a:r>
            <a:rPr lang="en-US" dirty="0"/>
            <a:t>Supervised Learning</a:t>
          </a:r>
          <a:endParaRPr lang="en-IN" dirty="0"/>
        </a:p>
      </dgm:t>
    </dgm:pt>
    <dgm:pt modelId="{D9DAE037-A8DC-4308-88A3-801BE94EE609}" type="parTrans" cxnId="{DA9BBA48-831C-403C-80BC-33ED4228D65A}">
      <dgm:prSet/>
      <dgm:spPr/>
      <dgm:t>
        <a:bodyPr/>
        <a:lstStyle/>
        <a:p>
          <a:endParaRPr lang="en-IN"/>
        </a:p>
      </dgm:t>
    </dgm:pt>
    <dgm:pt modelId="{F7DB7EB9-599E-4084-90FA-C3789E97D76D}" type="sibTrans" cxnId="{DA9BBA48-831C-403C-80BC-33ED4228D65A}">
      <dgm:prSet/>
      <dgm:spPr/>
      <dgm:t>
        <a:bodyPr/>
        <a:lstStyle/>
        <a:p>
          <a:endParaRPr lang="en-IN"/>
        </a:p>
      </dgm:t>
    </dgm:pt>
    <dgm:pt modelId="{7AE4280E-F086-4C72-8F70-E0E7FB8CCB76}">
      <dgm:prSet/>
      <dgm:spPr/>
      <dgm:t>
        <a:bodyPr/>
        <a:lstStyle/>
        <a:p>
          <a:r>
            <a:rPr lang="en-US" dirty="0"/>
            <a:t>Unsupervised Learning</a:t>
          </a:r>
          <a:endParaRPr lang="en-IN" dirty="0"/>
        </a:p>
      </dgm:t>
    </dgm:pt>
    <dgm:pt modelId="{77D2E339-5195-4D7F-8FCF-B1DEFD4BACC5}" type="parTrans" cxnId="{D05A0501-8B67-4509-9E47-E834C458DEA2}">
      <dgm:prSet/>
      <dgm:spPr/>
      <dgm:t>
        <a:bodyPr/>
        <a:lstStyle/>
        <a:p>
          <a:endParaRPr lang="en-IN"/>
        </a:p>
      </dgm:t>
    </dgm:pt>
    <dgm:pt modelId="{CE841171-A173-4452-8EE7-CD38C587199C}" type="sibTrans" cxnId="{D05A0501-8B67-4509-9E47-E834C458DEA2}">
      <dgm:prSet/>
      <dgm:spPr/>
      <dgm:t>
        <a:bodyPr/>
        <a:lstStyle/>
        <a:p>
          <a:endParaRPr lang="en-IN"/>
        </a:p>
      </dgm:t>
    </dgm:pt>
    <dgm:pt modelId="{7F096080-023D-4031-B2D7-E59856C1960A}">
      <dgm:prSet/>
      <dgm:spPr/>
      <dgm:t>
        <a:bodyPr/>
        <a:lstStyle/>
        <a:p>
          <a:r>
            <a:rPr lang="en-US" dirty="0"/>
            <a:t>Reinforcement Learning</a:t>
          </a:r>
          <a:endParaRPr lang="en-IN" dirty="0"/>
        </a:p>
      </dgm:t>
    </dgm:pt>
    <dgm:pt modelId="{AC3791F5-8011-428B-8111-34E7ED6D45C9}" type="parTrans" cxnId="{479724DA-CD31-4F0F-B03F-089FF3401FA9}">
      <dgm:prSet/>
      <dgm:spPr/>
      <dgm:t>
        <a:bodyPr/>
        <a:lstStyle/>
        <a:p>
          <a:endParaRPr lang="en-IN"/>
        </a:p>
      </dgm:t>
    </dgm:pt>
    <dgm:pt modelId="{6AFC0E0E-E211-4A00-9FC9-653916312C1E}" type="sibTrans" cxnId="{479724DA-CD31-4F0F-B03F-089FF3401FA9}">
      <dgm:prSet/>
      <dgm:spPr/>
      <dgm:t>
        <a:bodyPr/>
        <a:lstStyle/>
        <a:p>
          <a:endParaRPr lang="en-IN"/>
        </a:p>
      </dgm:t>
    </dgm:pt>
    <dgm:pt modelId="{6CB750CA-8FAC-4115-94F6-A5FB600831D0}" type="pres">
      <dgm:prSet presAssocID="{EAC59490-673F-4824-85CA-8323570E5107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812172-4AB5-4868-B0D3-F8F5410F6C95}" type="pres">
      <dgm:prSet presAssocID="{B7CAD6D8-EE7D-426F-AC96-AF7DAA55B493}" presName="circ1" presStyleLbl="vennNode1" presStyleIdx="0" presStyleCnt="3"/>
      <dgm:spPr/>
      <dgm:t>
        <a:bodyPr/>
        <a:lstStyle/>
        <a:p>
          <a:endParaRPr lang="en-US"/>
        </a:p>
      </dgm:t>
    </dgm:pt>
    <dgm:pt modelId="{AA7D813F-12EA-46E5-801D-28DDF90E896A}" type="pres">
      <dgm:prSet presAssocID="{B7CAD6D8-EE7D-426F-AC96-AF7DAA55B49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BEB5E5-69CA-4984-B7BE-1E7303FD277F}" type="pres">
      <dgm:prSet presAssocID="{7AE4280E-F086-4C72-8F70-E0E7FB8CCB76}" presName="circ2" presStyleLbl="vennNode1" presStyleIdx="1" presStyleCnt="3"/>
      <dgm:spPr/>
      <dgm:t>
        <a:bodyPr/>
        <a:lstStyle/>
        <a:p>
          <a:endParaRPr lang="en-US"/>
        </a:p>
      </dgm:t>
    </dgm:pt>
    <dgm:pt modelId="{95286E3E-6A1C-4458-8002-5269FB8D9074}" type="pres">
      <dgm:prSet presAssocID="{7AE4280E-F086-4C72-8F70-E0E7FB8CCB7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EF0EF-4C6C-46C3-9B9F-ABEBBB74C132}" type="pres">
      <dgm:prSet presAssocID="{7F096080-023D-4031-B2D7-E59856C1960A}" presName="circ3" presStyleLbl="vennNode1" presStyleIdx="2" presStyleCnt="3"/>
      <dgm:spPr/>
      <dgm:t>
        <a:bodyPr/>
        <a:lstStyle/>
        <a:p>
          <a:endParaRPr lang="en-US"/>
        </a:p>
      </dgm:t>
    </dgm:pt>
    <dgm:pt modelId="{2F92F100-EE1B-4C9F-B087-DE774097B0D0}" type="pres">
      <dgm:prSet presAssocID="{7F096080-023D-4031-B2D7-E59856C1960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AC05E1-02BA-492F-A4F5-BC85DEEFEFF4}" type="presOf" srcId="{B7CAD6D8-EE7D-426F-AC96-AF7DAA55B493}" destId="{AA7D813F-12EA-46E5-801D-28DDF90E896A}" srcOrd="1" destOrd="0" presId="urn:microsoft.com/office/officeart/2005/8/layout/venn1"/>
    <dgm:cxn modelId="{D05A0501-8B67-4509-9E47-E834C458DEA2}" srcId="{EAC59490-673F-4824-85CA-8323570E5107}" destId="{7AE4280E-F086-4C72-8F70-E0E7FB8CCB76}" srcOrd="1" destOrd="0" parTransId="{77D2E339-5195-4D7F-8FCF-B1DEFD4BACC5}" sibTransId="{CE841171-A173-4452-8EE7-CD38C587199C}"/>
    <dgm:cxn modelId="{41EB6F0A-F12B-447E-81B5-4A5EB60C604A}" type="presOf" srcId="{7AE4280E-F086-4C72-8F70-E0E7FB8CCB76}" destId="{95286E3E-6A1C-4458-8002-5269FB8D9074}" srcOrd="1" destOrd="0" presId="urn:microsoft.com/office/officeart/2005/8/layout/venn1"/>
    <dgm:cxn modelId="{F6A4F51F-5955-4E9C-ADF8-9843C7126A34}" type="presOf" srcId="{7AE4280E-F086-4C72-8F70-E0E7FB8CCB76}" destId="{BCBEB5E5-69CA-4984-B7BE-1E7303FD277F}" srcOrd="0" destOrd="0" presId="urn:microsoft.com/office/officeart/2005/8/layout/venn1"/>
    <dgm:cxn modelId="{2749F4D1-5872-4E7E-9186-681EF6E1342C}" type="presOf" srcId="{7F096080-023D-4031-B2D7-E59856C1960A}" destId="{FEDEF0EF-4C6C-46C3-9B9F-ABEBBB74C132}" srcOrd="0" destOrd="0" presId="urn:microsoft.com/office/officeart/2005/8/layout/venn1"/>
    <dgm:cxn modelId="{7C3BCA93-7C13-464E-AC29-E5706BA78AE9}" type="presOf" srcId="{B7CAD6D8-EE7D-426F-AC96-AF7DAA55B493}" destId="{9C812172-4AB5-4868-B0D3-F8F5410F6C95}" srcOrd="0" destOrd="0" presId="urn:microsoft.com/office/officeart/2005/8/layout/venn1"/>
    <dgm:cxn modelId="{C1B11EF5-7429-4E51-9D49-862EFFC08B84}" type="presOf" srcId="{7F096080-023D-4031-B2D7-E59856C1960A}" destId="{2F92F100-EE1B-4C9F-B087-DE774097B0D0}" srcOrd="1" destOrd="0" presId="urn:microsoft.com/office/officeart/2005/8/layout/venn1"/>
    <dgm:cxn modelId="{33AA4D30-A362-47CB-A75E-DF42C97CE9B1}" type="presOf" srcId="{EAC59490-673F-4824-85CA-8323570E5107}" destId="{6CB750CA-8FAC-4115-94F6-A5FB600831D0}" srcOrd="0" destOrd="0" presId="urn:microsoft.com/office/officeart/2005/8/layout/venn1"/>
    <dgm:cxn modelId="{479724DA-CD31-4F0F-B03F-089FF3401FA9}" srcId="{EAC59490-673F-4824-85CA-8323570E5107}" destId="{7F096080-023D-4031-B2D7-E59856C1960A}" srcOrd="2" destOrd="0" parTransId="{AC3791F5-8011-428B-8111-34E7ED6D45C9}" sibTransId="{6AFC0E0E-E211-4A00-9FC9-653916312C1E}"/>
    <dgm:cxn modelId="{DA9BBA48-831C-403C-80BC-33ED4228D65A}" srcId="{EAC59490-673F-4824-85CA-8323570E5107}" destId="{B7CAD6D8-EE7D-426F-AC96-AF7DAA55B493}" srcOrd="0" destOrd="0" parTransId="{D9DAE037-A8DC-4308-88A3-801BE94EE609}" sibTransId="{F7DB7EB9-599E-4084-90FA-C3789E97D76D}"/>
    <dgm:cxn modelId="{51CD328C-4AFE-4282-B1F7-59FB7594FDA9}" type="presParOf" srcId="{6CB750CA-8FAC-4115-94F6-A5FB600831D0}" destId="{9C812172-4AB5-4868-B0D3-F8F5410F6C95}" srcOrd="0" destOrd="0" presId="urn:microsoft.com/office/officeart/2005/8/layout/venn1"/>
    <dgm:cxn modelId="{EEABAE8E-3FA7-474A-998D-CBF7A2F612B2}" type="presParOf" srcId="{6CB750CA-8FAC-4115-94F6-A5FB600831D0}" destId="{AA7D813F-12EA-46E5-801D-28DDF90E896A}" srcOrd="1" destOrd="0" presId="urn:microsoft.com/office/officeart/2005/8/layout/venn1"/>
    <dgm:cxn modelId="{DFDB973F-D8B2-4401-904C-0497B322B0AE}" type="presParOf" srcId="{6CB750CA-8FAC-4115-94F6-A5FB600831D0}" destId="{BCBEB5E5-69CA-4984-B7BE-1E7303FD277F}" srcOrd="2" destOrd="0" presId="urn:microsoft.com/office/officeart/2005/8/layout/venn1"/>
    <dgm:cxn modelId="{ABD85A2F-EBF1-4847-A377-415B7D862ADC}" type="presParOf" srcId="{6CB750CA-8FAC-4115-94F6-A5FB600831D0}" destId="{95286E3E-6A1C-4458-8002-5269FB8D9074}" srcOrd="3" destOrd="0" presId="urn:microsoft.com/office/officeart/2005/8/layout/venn1"/>
    <dgm:cxn modelId="{30FCA60C-DFA1-4A0C-9677-FDB101DEB9DF}" type="presParOf" srcId="{6CB750CA-8FAC-4115-94F6-A5FB600831D0}" destId="{FEDEF0EF-4C6C-46C3-9B9F-ABEBBB74C132}" srcOrd="4" destOrd="0" presId="urn:microsoft.com/office/officeart/2005/8/layout/venn1"/>
    <dgm:cxn modelId="{560C926D-C666-4BAD-B199-A90ADB2BBEC5}" type="presParOf" srcId="{6CB750CA-8FAC-4115-94F6-A5FB600831D0}" destId="{2F92F100-EE1B-4C9F-B087-DE774097B0D0}" srcOrd="5" destOrd="0" presId="urn:microsoft.com/office/officeart/2005/8/layout/venn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12172-4AB5-4868-B0D3-F8F5410F6C95}">
      <dsp:nvSpPr>
        <dsp:cNvPr id="0" name=""/>
        <dsp:cNvSpPr/>
      </dsp:nvSpPr>
      <dsp:spPr>
        <a:xfrm>
          <a:off x="1662787" y="38728"/>
          <a:ext cx="1858984" cy="185898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Supervised Learning</a:t>
          </a:r>
          <a:endParaRPr lang="en-IN" sz="1500" kern="1200" dirty="0"/>
        </a:p>
      </dsp:txBody>
      <dsp:txXfrm>
        <a:off x="1910651" y="364051"/>
        <a:ext cx="1363255" cy="836542"/>
      </dsp:txXfrm>
    </dsp:sp>
    <dsp:sp modelId="{BCBEB5E5-69CA-4984-B7BE-1E7303FD277F}">
      <dsp:nvSpPr>
        <dsp:cNvPr id="0" name=""/>
        <dsp:cNvSpPr/>
      </dsp:nvSpPr>
      <dsp:spPr>
        <a:xfrm>
          <a:off x="2333570" y="1200593"/>
          <a:ext cx="1858984" cy="185898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Unsupervised Learning</a:t>
          </a:r>
          <a:endParaRPr lang="en-IN" sz="1500" kern="1200" dirty="0"/>
        </a:p>
      </dsp:txBody>
      <dsp:txXfrm>
        <a:off x="2902110" y="1680831"/>
        <a:ext cx="1115390" cy="1022441"/>
      </dsp:txXfrm>
    </dsp:sp>
    <dsp:sp modelId="{FEDEF0EF-4C6C-46C3-9B9F-ABEBBB74C132}">
      <dsp:nvSpPr>
        <dsp:cNvPr id="0" name=""/>
        <dsp:cNvSpPr/>
      </dsp:nvSpPr>
      <dsp:spPr>
        <a:xfrm>
          <a:off x="992003" y="1200593"/>
          <a:ext cx="1858984" cy="185898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Reinforcement Learning</a:t>
          </a:r>
          <a:endParaRPr lang="en-IN" sz="1500" kern="1200" dirty="0"/>
        </a:p>
      </dsp:txBody>
      <dsp:txXfrm>
        <a:off x="1167058" y="1680831"/>
        <a:ext cx="1115390" cy="1022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2D9C39-679A-407D-9497-78559D907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dirty="0"/>
              <a:t>       </a:t>
            </a:r>
            <a:r>
              <a:rPr lang="en-IN" sz="6000" b="1" dirty="0">
                <a:solidFill>
                  <a:schemeClr val="bg2">
                    <a:lumMod val="50000"/>
                  </a:schemeClr>
                </a:solidFill>
              </a:rPr>
              <a:t>SMART BRIDGE</a:t>
            </a:r>
            <a:r>
              <a:rPr lang="en-IN" sz="6000" b="1" dirty="0"/>
              <a:t/>
            </a:r>
            <a:br>
              <a:rPr lang="en-IN" sz="6000" b="1" dirty="0"/>
            </a:br>
            <a:r>
              <a:rPr lang="en-IN" sz="6000" b="1" dirty="0"/>
              <a:t>         S</a:t>
            </a:r>
            <a:r>
              <a:rPr lang="en-IN" sz="6000" b="1" dirty="0">
                <a:solidFill>
                  <a:schemeClr val="accent4">
                    <a:lumMod val="75000"/>
                  </a:schemeClr>
                </a:solidFill>
              </a:rPr>
              <a:t>UMMER</a:t>
            </a:r>
            <a:r>
              <a:rPr lang="en-IN" sz="6000" b="1" dirty="0"/>
              <a:t/>
            </a:r>
            <a:br>
              <a:rPr lang="en-IN" sz="6000" b="1" dirty="0"/>
            </a:br>
            <a:r>
              <a:rPr lang="en-IN" sz="6000" b="1" dirty="0"/>
              <a:t>         I</a:t>
            </a:r>
            <a:r>
              <a:rPr lang="en-IN" sz="6000" b="1" dirty="0">
                <a:solidFill>
                  <a:schemeClr val="accent4">
                    <a:lumMod val="75000"/>
                  </a:schemeClr>
                </a:solidFill>
              </a:rPr>
              <a:t>NTERNSHIP</a:t>
            </a:r>
            <a:r>
              <a:rPr lang="en-IN" sz="6000" b="1" dirty="0"/>
              <a:t/>
            </a:r>
            <a:br>
              <a:rPr lang="en-IN" sz="6000" b="1" dirty="0"/>
            </a:br>
            <a:r>
              <a:rPr lang="en-IN" sz="6000" b="1" dirty="0"/>
              <a:t>         P</a:t>
            </a:r>
            <a:r>
              <a:rPr lang="en-IN" sz="6000" b="1" dirty="0">
                <a:solidFill>
                  <a:schemeClr val="accent4">
                    <a:lumMod val="75000"/>
                  </a:schemeClr>
                </a:solidFill>
              </a:rPr>
              <a:t>ROGRAM</a:t>
            </a:r>
            <a:r>
              <a:rPr lang="en-IN" sz="6000" b="1" dirty="0"/>
              <a:t> </a:t>
            </a:r>
            <a:r>
              <a:rPr lang="en-IN" sz="6000" i="1" dirty="0"/>
              <a:t>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7171F3D-A88D-4B1E-BEC4-FEBE16660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</a:rPr>
              <a:t> ASSERT FAILURE PREDICTION</a:t>
            </a:r>
          </a:p>
          <a:p>
            <a:r>
              <a:rPr lang="en-IN" sz="1600" dirty="0"/>
              <a:t>                                (</a:t>
            </a:r>
            <a:r>
              <a:rPr lang="en-IN" sz="1600" dirty="0" err="1"/>
              <a:t>annamacharya</a:t>
            </a:r>
            <a:r>
              <a:rPr lang="en-IN" sz="1600" dirty="0"/>
              <a:t> institute of technologies and  sciences, </a:t>
            </a:r>
            <a:r>
              <a:rPr lang="en-IN" sz="1600" dirty="0" err="1"/>
              <a:t>tirupathi</a:t>
            </a:r>
            <a:r>
              <a:rPr lang="en-IN" sz="1600" dirty="0"/>
              <a:t>)</a:t>
            </a:r>
          </a:p>
          <a:p>
            <a:endParaRPr lang="en-IN" sz="1600" dirty="0"/>
          </a:p>
          <a:p>
            <a:r>
              <a:rPr lang="en-IN" sz="2800" dirty="0">
                <a:solidFill>
                  <a:srgbClr val="002060"/>
                </a:solidFill>
              </a:rPr>
              <a:t>                                     By newbie  team</a:t>
            </a:r>
          </a:p>
        </p:txBody>
      </p:sp>
    </p:spTree>
    <p:extLst>
      <p:ext uri="{BB962C8B-B14F-4D97-AF65-F5344CB8AC3E}">
        <p14:creationId xmlns="" xmlns:p14="http://schemas.microsoft.com/office/powerpoint/2010/main" val="310300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FFE0C97B-D9CE-4447-BDFB-7698A6D5BAF7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3844692393"/>
              </p:ext>
            </p:extLst>
          </p:nvPr>
        </p:nvGraphicFramePr>
        <p:xfrm>
          <a:off x="2494626" y="3497802"/>
          <a:ext cx="5184559" cy="3098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1E26834-9115-4F22-AA59-835BCB5CCDD6}"/>
              </a:ext>
            </a:extLst>
          </p:cNvPr>
          <p:cNvSpPr/>
          <p:nvPr/>
        </p:nvSpPr>
        <p:spPr>
          <a:xfrm>
            <a:off x="1802167" y="586328"/>
            <a:ext cx="87178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    Machine learning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 (</a:t>
            </a:r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ML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) is a part of Artificial Intelligence.</a:t>
            </a:r>
          </a:p>
          <a:p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In 1959,Arthur Samuel defined Machine Learning as a “Field of study that gives computers the ability to learn without being explicitly programmed”.</a:t>
            </a: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     </a:t>
            </a:r>
            <a:r>
              <a:rPr lang="en-US" sz="2000" dirty="0">
                <a:latin typeface="Arial" panose="020B0604020202020204" pitchFamily="34" charset="0"/>
              </a:rPr>
              <a:t>Machine Learning is classified into three categories . They are: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57097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077E60-6FE5-46AD-B6DE-FA5F520E2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Types of supervised learning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</a:t>
            </a:r>
            <a:r>
              <a:rPr lang="en-US" sz="3200" dirty="0"/>
              <a:t>regression model </a:t>
            </a:r>
            <a:br>
              <a:rPr lang="en-US" sz="3200" dirty="0"/>
            </a:br>
            <a:r>
              <a:rPr lang="en-US" sz="3200" dirty="0"/>
              <a:t>       classification model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AE826B-F5E5-478B-B63D-8F8603FA6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>
                <a:solidFill>
                  <a:schemeClr val="bg1"/>
                </a:solidFill>
              </a:rPr>
              <a:t>Regression model </a:t>
            </a:r>
            <a:r>
              <a:rPr lang="en-US" dirty="0"/>
              <a:t>: </a:t>
            </a:r>
          </a:p>
          <a:p>
            <a:r>
              <a:rPr lang="en-US" dirty="0"/>
              <a:t>X and Y attributes have continuous values.</a:t>
            </a:r>
          </a:p>
          <a:p>
            <a:r>
              <a:rPr lang="en-US" dirty="0"/>
              <a:t>Predicting a quality. </a:t>
            </a:r>
          </a:p>
          <a:p>
            <a:r>
              <a:rPr lang="en-US" dirty="0"/>
              <a:t>Where X(input) is an Independent attribute and Y(output) is dependent attribute.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bg1"/>
                </a:solidFill>
              </a:rPr>
              <a:t>Classification model</a:t>
            </a:r>
            <a:r>
              <a:rPr lang="en-US" dirty="0"/>
              <a:t>:</a:t>
            </a:r>
          </a:p>
          <a:p>
            <a:r>
              <a:rPr lang="en-US" dirty="0"/>
              <a:t>X have continues values and Y have binary values(0 or 1).</a:t>
            </a:r>
          </a:p>
          <a:p>
            <a:r>
              <a:rPr lang="en-US" dirty="0"/>
              <a:t>Predicting a label.</a:t>
            </a:r>
          </a:p>
          <a:p>
            <a:r>
              <a:rPr lang="en-US" dirty="0"/>
              <a:t>Where X(input) is an Independent attribute and Y(output) is dependent attribute.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93764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44255BA-F1E9-49E3-AA8F-036478B194F7}"/>
              </a:ext>
            </a:extLst>
          </p:cNvPr>
          <p:cNvSpPr/>
          <p:nvPr/>
        </p:nvSpPr>
        <p:spPr>
          <a:xfrm>
            <a:off x="1256380" y="344386"/>
            <a:ext cx="944842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222222"/>
                </a:solidFill>
                <a:latin typeface="Arial" panose="020B0604020202020204" pitchFamily="34" charset="0"/>
              </a:rPr>
              <a:t>Assert Failure Prediction is to detect faults and predict failures </a:t>
            </a:r>
          </a:p>
          <a:p>
            <a:endParaRPr lang="en-IN" sz="2400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2443D10-C1CF-4603-82D1-A62ECFE41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561" y="1154097"/>
            <a:ext cx="6622742" cy="52644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789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231EF9-8C6E-441D-ACC9-BB70D116E4F3}"/>
              </a:ext>
            </a:extLst>
          </p:cNvPr>
          <p:cNvSpPr/>
          <p:nvPr/>
        </p:nvSpPr>
        <p:spPr>
          <a:xfrm>
            <a:off x="861135" y="311055"/>
            <a:ext cx="1069949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252525"/>
                </a:solidFill>
                <a:latin typeface="Arial" panose="020B0604020202020204" pitchFamily="34" charset="0"/>
              </a:rPr>
              <a:t>Model used: Random Forest Classifier.</a:t>
            </a:r>
          </a:p>
          <a:p>
            <a:endParaRPr lang="en-US" dirty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252525"/>
                </a:solidFill>
                <a:latin typeface="Arial" panose="020B0604020202020204" pitchFamily="34" charset="0"/>
              </a:rPr>
              <a:t> Random </a:t>
            </a:r>
            <a:r>
              <a:rPr lang="en-US" sz="2400" dirty="0">
                <a:solidFill>
                  <a:srgbClr val="252525"/>
                </a:solidFill>
                <a:latin typeface="Arial" panose="020B0604020202020204" pitchFamily="34" charset="0"/>
              </a:rPr>
              <a:t>Forest is an ensemble learning method for </a:t>
            </a:r>
            <a:r>
              <a:rPr lang="en-US" sz="2400" dirty="0" smtClean="0">
                <a:solidFill>
                  <a:srgbClr val="252525"/>
                </a:solidFill>
                <a:latin typeface="Arial" panose="020B0604020202020204" pitchFamily="34" charset="0"/>
              </a:rPr>
              <a:t>Classification </a:t>
            </a:r>
            <a:r>
              <a:rPr lang="en-US" sz="2400" dirty="0">
                <a:solidFill>
                  <a:srgbClr val="252525"/>
                </a:solidFill>
                <a:latin typeface="Arial" panose="020B0604020202020204" pitchFamily="34" charset="0"/>
              </a:rPr>
              <a:t>and </a:t>
            </a:r>
            <a:r>
              <a:rPr lang="en-US" sz="2400" dirty="0" smtClean="0">
                <a:solidFill>
                  <a:srgbClr val="252525"/>
                </a:solidFill>
                <a:latin typeface="Arial" panose="020B0604020202020204" pitchFamily="34" charset="0"/>
              </a:rPr>
              <a:t>      Regression</a:t>
            </a:r>
            <a:r>
              <a:rPr lang="en-US" sz="2400" dirty="0">
                <a:solidFill>
                  <a:srgbClr val="252525"/>
                </a:solidFill>
                <a:latin typeface="Arial" panose="020B0604020202020204" pitchFamily="34" charset="0"/>
              </a:rPr>
              <a:t>. </a:t>
            </a:r>
            <a:endParaRPr lang="en-US" sz="2400" dirty="0" smtClean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252525"/>
                </a:solidFill>
                <a:latin typeface="Arial" panose="020B0604020202020204" pitchFamily="34" charset="0"/>
              </a:rPr>
              <a:t>It </a:t>
            </a:r>
            <a:r>
              <a:rPr lang="en-US" sz="2400" dirty="0">
                <a:solidFill>
                  <a:srgbClr val="252525"/>
                </a:solidFill>
                <a:latin typeface="Arial" panose="020B0604020202020204" pitchFamily="34" charset="0"/>
              </a:rPr>
              <a:t>is a multitude of decision trees working together.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52525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1337" y="2429692"/>
            <a:ext cx="55778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Using Random Forest Classifier :   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</a:rPr>
              <a:t>  Import Library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</a:rPr>
              <a:t>  Create Model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</a:rPr>
              <a:t>  Train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</a:rPr>
              <a:t>  Predict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1026" name="Picture 2" descr="C:\Users\HP\Downloads\1_58f1CZ8M4il0OZYg2oRN4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7029" y="2429691"/>
            <a:ext cx="6335405" cy="42193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3245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50B7DE7-CDC5-4E82-8C6E-BCDC5463C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469" y="995678"/>
            <a:ext cx="5457825" cy="29908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49777CF-C91A-4A98-A8F5-FB6CC31B113D}"/>
              </a:ext>
            </a:extLst>
          </p:cNvPr>
          <p:cNvSpPr/>
          <p:nvPr/>
        </p:nvSpPr>
        <p:spPr>
          <a:xfrm>
            <a:off x="2659166" y="225926"/>
            <a:ext cx="2999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222222"/>
                </a:solidFill>
                <a:latin typeface="arial" panose="020B0604020202020204" pitchFamily="34" charset="0"/>
              </a:rPr>
              <a:t>Sample dataset </a:t>
            </a:r>
            <a:r>
              <a:rPr lang="en-IN" b="1" dirty="0">
                <a:solidFill>
                  <a:srgbClr val="222222"/>
                </a:solidFill>
                <a:latin typeface="arial" panose="020B0604020202020204" pitchFamily="34" charset="0"/>
              </a:rPr>
              <a:t>: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9E5F2E5-C449-4D32-BE72-177F3814C162}"/>
              </a:ext>
            </a:extLst>
          </p:cNvPr>
          <p:cNvSpPr/>
          <p:nvPr/>
        </p:nvSpPr>
        <p:spPr>
          <a:xfrm>
            <a:off x="2509935" y="4938992"/>
            <a:ext cx="796834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Method used</a:t>
            </a:r>
            <a:r>
              <a:rPr lang="en-IN" sz="2800" b="1" dirty="0">
                <a:solidFill>
                  <a:srgbClr val="222222"/>
                </a:solidFill>
                <a:latin typeface="arial" panose="020B0604020202020204" pitchFamily="34" charset="0"/>
              </a:rPr>
              <a:t>: </a:t>
            </a:r>
          </a:p>
          <a:p>
            <a:r>
              <a:rPr lang="en-IN" sz="2800" b="1" dirty="0">
                <a:solidFill>
                  <a:srgbClr val="222222"/>
                </a:solidFill>
                <a:latin typeface="arial" panose="020B0604020202020204" pitchFamily="34" charset="0"/>
              </a:rPr>
              <a:t>Label Encoder (which converts a string into       binary value) .</a:t>
            </a:r>
          </a:p>
          <a:p>
            <a:r>
              <a:rPr lang="en-IN" sz="2000" b="1" dirty="0">
                <a:solidFill>
                  <a:srgbClr val="222222"/>
                </a:solidFill>
                <a:latin typeface="arial" panose="020B0604020202020204" pitchFamily="34" charset="0"/>
              </a:rPr>
              <a:t>  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82795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2BDB83F-2F0D-411C-8C7E-4A0B3736E6A4}"/>
              </a:ext>
            </a:extLst>
          </p:cNvPr>
          <p:cNvSpPr/>
          <p:nvPr/>
        </p:nvSpPr>
        <p:spPr>
          <a:xfrm>
            <a:off x="4637426" y="438990"/>
            <a:ext cx="26084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u="sng" dirty="0">
                <a:solidFill>
                  <a:srgbClr val="252525"/>
                </a:solidFill>
                <a:latin typeface="Arial" panose="020B0604020202020204" pitchFamily="34" charset="0"/>
              </a:rPr>
              <a:t>conclusion</a:t>
            </a:r>
            <a:endParaRPr lang="en-IN" sz="4000" u="sng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273E628-F34D-460F-AF8B-8A98BDB4BF0D}"/>
              </a:ext>
            </a:extLst>
          </p:cNvPr>
          <p:cNvSpPr/>
          <p:nvPr/>
        </p:nvSpPr>
        <p:spPr>
          <a:xfrm>
            <a:off x="941033" y="1587754"/>
            <a:ext cx="1010278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Predicting the failure where it occurs in a machinery.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Based on the dataset we use the Random Forest Classifier </a:t>
            </a:r>
            <a:r>
              <a:rPr lang="en-US" sz="2800"/>
              <a:t>model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Because of the associated risk and cost failure, early detection and prediction of fault is very imp.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performance of a data driven methodology is dependent on the suitability of the data to the type of methodology to be applied.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However , for a model based methodology to work satisfactorily, the model must adequately describe system dynamics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4997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hought Bubble: Cloud 4">
            <a:extLst>
              <a:ext uri="{FF2B5EF4-FFF2-40B4-BE49-F238E27FC236}">
                <a16:creationId xmlns="" xmlns:a16="http://schemas.microsoft.com/office/drawing/2014/main" id="{04460414-BBF7-4A65-A2C8-9542EE4B79D0}"/>
              </a:ext>
            </a:extLst>
          </p:cNvPr>
          <p:cNvSpPr/>
          <p:nvPr/>
        </p:nvSpPr>
        <p:spPr>
          <a:xfrm>
            <a:off x="4893228" y="543620"/>
            <a:ext cx="3255896" cy="2189950"/>
          </a:xfrm>
          <a:prstGeom prst="cloudCallout">
            <a:avLst>
              <a:gd name="adj1" fmla="val -42006"/>
              <a:gd name="adj2" fmla="val 86105"/>
            </a:avLst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Thank you</a:t>
            </a:r>
            <a:endParaRPr lang="en-IN" sz="3600" dirty="0"/>
          </a:p>
        </p:txBody>
      </p:sp>
      <p:sp>
        <p:nvSpPr>
          <p:cNvPr id="6" name="Cloud 5">
            <a:extLst>
              <a:ext uri="{FF2B5EF4-FFF2-40B4-BE49-F238E27FC236}">
                <a16:creationId xmlns="" xmlns:a16="http://schemas.microsoft.com/office/drawing/2014/main" id="{7EA34E19-582A-4F66-8FF3-CAFE9FDD10AE}"/>
              </a:ext>
            </a:extLst>
          </p:cNvPr>
          <p:cNvSpPr/>
          <p:nvPr/>
        </p:nvSpPr>
        <p:spPr>
          <a:xfrm>
            <a:off x="2809250" y="3760536"/>
            <a:ext cx="3835153" cy="1633491"/>
          </a:xfrm>
          <a:prstGeom prst="cloud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By NEWBIE Team</a:t>
            </a:r>
            <a:endParaRPr lang="en-IN" sz="2400" b="1" dirty="0"/>
          </a:p>
        </p:txBody>
      </p:sp>
    </p:spTree>
    <p:extLst>
      <p:ext uri="{BB962C8B-B14F-4D97-AF65-F5344CB8AC3E}">
        <p14:creationId xmlns="" xmlns:p14="http://schemas.microsoft.com/office/powerpoint/2010/main" val="1109618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544</TotalTime>
  <Words>260</Words>
  <Application>Microsoft Office PowerPoint</Application>
  <PresentationFormat>Custom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Circuit</vt:lpstr>
      <vt:lpstr>       SMART BRIDGE          SUMMER          INTERNSHIP          PROGRAM 2019</vt:lpstr>
      <vt:lpstr>Slide 2</vt:lpstr>
      <vt:lpstr>Types of supervised learning:       regression model         classification model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BRIDGE SUMMER INTERNSHIP      PROGRAM 2019</dc:title>
  <dc:creator>HP Laptop</dc:creator>
  <cp:lastModifiedBy>Windows User</cp:lastModifiedBy>
  <cp:revision>42</cp:revision>
  <dcterms:created xsi:type="dcterms:W3CDTF">2019-07-15T12:31:42Z</dcterms:created>
  <dcterms:modified xsi:type="dcterms:W3CDTF">2019-07-17T04:18:46Z</dcterms:modified>
</cp:coreProperties>
</file>