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5" r:id="rId8"/>
    <p:sldId id="263" r:id="rId9"/>
    <p:sldId id="266" r:id="rId10"/>
    <p:sldId id="264"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1F0E-0B88-4E9F-B509-61D0A8B3AE0F}"/>
              </a:ext>
            </a:extLst>
          </p:cNvPr>
          <p:cNvSpPr>
            <a:spLocks noGrp="1"/>
          </p:cNvSpPr>
          <p:nvPr>
            <p:ph type="ctrTitle"/>
          </p:nvPr>
        </p:nvSpPr>
        <p:spPr>
          <a:xfrm>
            <a:off x="1440180" y="320041"/>
            <a:ext cx="9822179" cy="1325879"/>
          </a:xfrm>
        </p:spPr>
        <p:txBody>
          <a:bodyPr>
            <a:normAutofit/>
          </a:bodyPr>
          <a:lstStyle/>
          <a:p>
            <a:r>
              <a:rPr lang="en-IN" sz="3600" dirty="0"/>
              <a:t>	</a:t>
            </a:r>
            <a:r>
              <a:rPr lang="en-IN" sz="3600" b="1" dirty="0">
                <a:latin typeface="Times New Roman" panose="02020603050405020304" pitchFamily="18" charset="0"/>
                <a:cs typeface="Times New Roman" panose="02020603050405020304" pitchFamily="18" charset="0"/>
              </a:rPr>
              <a:t>ADULT CENSUS INCOME PREDICTION     					USING RANDOM FOREST </a:t>
            </a:r>
          </a:p>
        </p:txBody>
      </p:sp>
      <p:sp>
        <p:nvSpPr>
          <p:cNvPr id="3" name="Subtitle 2">
            <a:extLst>
              <a:ext uri="{FF2B5EF4-FFF2-40B4-BE49-F238E27FC236}">
                <a16:creationId xmlns:a16="http://schemas.microsoft.com/office/drawing/2014/main" id="{EE93CDBF-1BC3-4B20-A293-732BF052D34A}"/>
              </a:ext>
            </a:extLst>
          </p:cNvPr>
          <p:cNvSpPr>
            <a:spLocks noGrp="1"/>
          </p:cNvSpPr>
          <p:nvPr>
            <p:ph type="subTitle" idx="1"/>
          </p:nvPr>
        </p:nvSpPr>
        <p:spPr>
          <a:xfrm>
            <a:off x="9594339" y="4531388"/>
            <a:ext cx="2449925" cy="2080621"/>
          </a:xfr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a:glow rad="127000">
              <a:schemeClr val="tx2">
                <a:lumMod val="50000"/>
              </a:schemeClr>
            </a:glow>
          </a:effectLst>
        </p:spPr>
        <p:txBody>
          <a:bodyPr>
            <a:normAutofit fontScale="25000" lnSpcReduction="20000"/>
          </a:bodyPr>
          <a:lstStyle/>
          <a:p>
            <a:endParaRPr lang="en-IN" sz="8000" dirty="0"/>
          </a:p>
          <a:p>
            <a:r>
              <a:rPr lang="en-IN" sz="8000" dirty="0"/>
              <a:t>A Charan Sai</a:t>
            </a:r>
          </a:p>
          <a:p>
            <a:r>
              <a:rPr lang="en-IN" sz="8000" dirty="0"/>
              <a:t>K </a:t>
            </a:r>
            <a:r>
              <a:rPr lang="en-IN" sz="8000" dirty="0" err="1"/>
              <a:t>Venkateswara</a:t>
            </a:r>
            <a:endParaRPr lang="en-IN" sz="8000" dirty="0"/>
          </a:p>
          <a:p>
            <a:r>
              <a:rPr lang="en-IN" sz="8000" dirty="0"/>
              <a:t>VM Udhay Kumar</a:t>
            </a:r>
          </a:p>
          <a:p>
            <a:r>
              <a:rPr lang="en-IN" sz="8000" dirty="0"/>
              <a:t>K Vinay</a:t>
            </a:r>
          </a:p>
          <a:p>
            <a:r>
              <a:rPr lang="en-IN" sz="8000" dirty="0"/>
              <a:t>A Mahesh</a:t>
            </a:r>
          </a:p>
          <a:p>
            <a:endParaRPr lang="en-IN" dirty="0"/>
          </a:p>
        </p:txBody>
      </p:sp>
      <p:pic>
        <p:nvPicPr>
          <p:cNvPr id="5" name="Picture 4">
            <a:extLst>
              <a:ext uri="{FF2B5EF4-FFF2-40B4-BE49-F238E27FC236}">
                <a16:creationId xmlns:a16="http://schemas.microsoft.com/office/drawing/2014/main" id="{1D62EB72-5ABE-4575-9E1F-BDB596B28C45}"/>
              </a:ext>
            </a:extLst>
          </p:cNvPr>
          <p:cNvPicPr>
            <a:picLocks noChangeAspect="1"/>
          </p:cNvPicPr>
          <p:nvPr/>
        </p:nvPicPr>
        <p:blipFill>
          <a:blip r:embed="rId2"/>
          <a:stretch>
            <a:fillRect/>
          </a:stretch>
        </p:blipFill>
        <p:spPr>
          <a:xfrm>
            <a:off x="457932" y="217170"/>
            <a:ext cx="1428750" cy="1428750"/>
          </a:xfrm>
          <a:prstGeom prst="rect">
            <a:avLst/>
          </a:prstGeom>
          <a:effectLst>
            <a:outerShdw blurRad="50800" dist="50800" dir="5400000" algn="ctr" rotWithShape="0">
              <a:schemeClr val="tx1"/>
            </a:outerShdw>
          </a:effectLst>
        </p:spPr>
      </p:pic>
      <p:pic>
        <p:nvPicPr>
          <p:cNvPr id="7" name="Picture 6">
            <a:extLst>
              <a:ext uri="{FF2B5EF4-FFF2-40B4-BE49-F238E27FC236}">
                <a16:creationId xmlns:a16="http://schemas.microsoft.com/office/drawing/2014/main" id="{2332DE32-6806-4567-8C02-25C8F7F77332}"/>
              </a:ext>
            </a:extLst>
          </p:cNvPr>
          <p:cNvPicPr>
            <a:picLocks noChangeAspect="1"/>
          </p:cNvPicPr>
          <p:nvPr/>
        </p:nvPicPr>
        <p:blipFill>
          <a:blip r:embed="rId3"/>
          <a:stretch>
            <a:fillRect/>
          </a:stretch>
        </p:blipFill>
        <p:spPr>
          <a:xfrm>
            <a:off x="3262439" y="2599444"/>
            <a:ext cx="4841652" cy="3323053"/>
          </a:xfrm>
          <a:prstGeom prst="rect">
            <a:avLst/>
          </a:prstGeom>
        </p:spPr>
      </p:pic>
      <p:sp>
        <p:nvSpPr>
          <p:cNvPr id="4" name="Rectangle 3">
            <a:extLst>
              <a:ext uri="{FF2B5EF4-FFF2-40B4-BE49-F238E27FC236}">
                <a16:creationId xmlns:a16="http://schemas.microsoft.com/office/drawing/2014/main" id="{F2D96F4C-78AE-48A5-B14E-BCDC835E1529}"/>
              </a:ext>
            </a:extLst>
          </p:cNvPr>
          <p:cNvSpPr/>
          <p:nvPr/>
        </p:nvSpPr>
        <p:spPr>
          <a:xfrm>
            <a:off x="9612027" y="4613424"/>
            <a:ext cx="1922321" cy="374077"/>
          </a:xfrm>
          <a:prstGeom prst="rect">
            <a:avLst/>
          </a:prstGeom>
          <a:effectLst>
            <a:outerShdw dist="50800" dir="7020000" sx="79000" sy="79000" algn="ctr" rotWithShape="0">
              <a:srgbClr val="000000">
                <a:alpha val="43137"/>
              </a:srgbClr>
            </a:outerShdw>
          </a:effectLst>
        </p:spPr>
        <p:txBody>
          <a:bodyPr wrap="none">
            <a:spAutoFit/>
          </a:bodyPr>
          <a:lstStyle/>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TEAM LEGACY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5127E429-5626-407F-B25E-0DE4BD22014B}"/>
              </a:ext>
            </a:extLst>
          </p:cNvPr>
          <p:cNvPicPr>
            <a:picLocks noChangeAspect="1"/>
          </p:cNvPicPr>
          <p:nvPr/>
        </p:nvPicPr>
        <p:blipFill>
          <a:blip r:embed="rId4">
            <a:extLst>
              <a:ext uri="{BEBA8EAE-BF5A-486C-A8C5-ECC9F3942E4B}">
                <a14:imgProps xmlns:a14="http://schemas.microsoft.com/office/drawing/2010/main">
                  <a14:imgLayer r:embed="rId5">
                    <a14:imgEffect>
                      <a14:saturation sat="109000"/>
                    </a14:imgEffect>
                  </a14:imgLayer>
                </a14:imgProps>
              </a:ext>
            </a:extLst>
          </a:blip>
          <a:stretch>
            <a:fillRect/>
          </a:stretch>
        </p:blipFill>
        <p:spPr>
          <a:xfrm>
            <a:off x="10621896" y="179437"/>
            <a:ext cx="1570104" cy="1262363"/>
          </a:xfrm>
          <a:prstGeom prst="rect">
            <a:avLst/>
          </a:prstGeom>
          <a:effectLst>
            <a:outerShdw blurRad="101600" dist="50800" dir="14340000" algn="ctr" rotWithShape="0">
              <a:schemeClr val="tx1"/>
            </a:outerShdw>
          </a:effectLst>
        </p:spPr>
      </p:pic>
      <p:pic>
        <p:nvPicPr>
          <p:cNvPr id="8" name="Picture 7">
            <a:extLst>
              <a:ext uri="{FF2B5EF4-FFF2-40B4-BE49-F238E27FC236}">
                <a16:creationId xmlns:a16="http://schemas.microsoft.com/office/drawing/2014/main" id="{DD9008C3-2E6A-4F6D-8D6C-FA5AB98BF457}"/>
              </a:ext>
            </a:extLst>
          </p:cNvPr>
          <p:cNvPicPr>
            <a:picLocks noChangeAspect="1"/>
          </p:cNvPicPr>
          <p:nvPr/>
        </p:nvPicPr>
        <p:blipFill>
          <a:blip r:embed="rId6"/>
          <a:stretch>
            <a:fillRect/>
          </a:stretch>
        </p:blipFill>
        <p:spPr>
          <a:xfrm>
            <a:off x="11534348" y="4650769"/>
            <a:ext cx="516975" cy="415648"/>
          </a:xfrm>
          <a:prstGeom prst="rect">
            <a:avLst/>
          </a:prstGeom>
        </p:spPr>
      </p:pic>
    </p:spTree>
    <p:extLst>
      <p:ext uri="{BB962C8B-B14F-4D97-AF65-F5344CB8AC3E}">
        <p14:creationId xmlns:p14="http://schemas.microsoft.com/office/powerpoint/2010/main" val="224220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1C65-8C29-441D-88CD-4FCCEC4F211B}"/>
              </a:ext>
            </a:extLst>
          </p:cNvPr>
          <p:cNvSpPr>
            <a:spLocks noGrp="1"/>
          </p:cNvSpPr>
          <p:nvPr>
            <p:ph type="title"/>
          </p:nvPr>
        </p:nvSpPr>
        <p:spPr>
          <a:xfrm>
            <a:off x="1640156" y="504841"/>
            <a:ext cx="8911687" cy="1280890"/>
          </a:xfrm>
        </p:spPr>
        <p:txBody>
          <a:bodyPr>
            <a:normAutofit/>
          </a:bodyPr>
          <a:lstStyle/>
          <a:p>
            <a:r>
              <a:rPr lang="en-IN" sz="4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AAA46EE-6F0E-44C6-84E9-B2B2BDFA359A}"/>
              </a:ext>
            </a:extLst>
          </p:cNvPr>
          <p:cNvSpPr>
            <a:spLocks noGrp="1"/>
          </p:cNvSpPr>
          <p:nvPr>
            <p:ph idx="1"/>
          </p:nvPr>
        </p:nvSpPr>
        <p:spPr>
          <a:xfrm>
            <a:off x="2589212" y="2107096"/>
            <a:ext cx="8915400" cy="3777622"/>
          </a:xfrm>
        </p:spPr>
        <p:txBody>
          <a:bodyPr/>
          <a:lstStyle/>
          <a:p>
            <a:r>
              <a:rPr lang="en-IN" sz="3200" dirty="0"/>
              <a:t>As we conclude that we use Adult Census income Prediction for predicting annual gross income of individuals of that country which helps in knowing development of that country.</a:t>
            </a:r>
          </a:p>
          <a:p>
            <a:pPr marL="0" indent="0">
              <a:buNone/>
            </a:pPr>
            <a:endParaRPr lang="en-IN" dirty="0"/>
          </a:p>
        </p:txBody>
      </p:sp>
    </p:spTree>
    <p:extLst>
      <p:ext uri="{BB962C8B-B14F-4D97-AF65-F5344CB8AC3E}">
        <p14:creationId xmlns:p14="http://schemas.microsoft.com/office/powerpoint/2010/main" val="23285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2D0DA6-9C14-4F3A-9DF7-9EB838A0B408}"/>
              </a:ext>
            </a:extLst>
          </p:cNvPr>
          <p:cNvPicPr>
            <a:picLocks noChangeAspect="1"/>
          </p:cNvPicPr>
          <p:nvPr/>
        </p:nvPicPr>
        <p:blipFill>
          <a:blip r:embed="rId2"/>
          <a:stretch>
            <a:fillRect/>
          </a:stretch>
        </p:blipFill>
        <p:spPr>
          <a:xfrm>
            <a:off x="1923206" y="3886200"/>
            <a:ext cx="7362448" cy="3871364"/>
          </a:xfrm>
          <a:prstGeom prst="rect">
            <a:avLst/>
          </a:prstGeom>
        </p:spPr>
      </p:pic>
    </p:spTree>
    <p:extLst>
      <p:ext uri="{BB962C8B-B14F-4D97-AF65-F5344CB8AC3E}">
        <p14:creationId xmlns:p14="http://schemas.microsoft.com/office/powerpoint/2010/main" val="415705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3A91-E00F-40F0-97A0-6BE2AF37CBFB}"/>
              </a:ext>
            </a:extLst>
          </p:cNvPr>
          <p:cNvSpPr>
            <a:spLocks noGrp="1"/>
          </p:cNvSpPr>
          <p:nvPr>
            <p:ph type="title"/>
          </p:nvPr>
        </p:nvSpPr>
        <p:spPr>
          <a:xfrm>
            <a:off x="1563299" y="613559"/>
            <a:ext cx="8911687" cy="1280890"/>
          </a:xfrm>
        </p:spPr>
        <p:txBody>
          <a:bodyPr>
            <a:normAutofit/>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F83BF29-4BF9-4071-BCDB-7BA2BD92A925}"/>
              </a:ext>
            </a:extLst>
          </p:cNvPr>
          <p:cNvSpPr>
            <a:spLocks noGrp="1"/>
          </p:cNvSpPr>
          <p:nvPr>
            <p:ph idx="1"/>
          </p:nvPr>
        </p:nvSpPr>
        <p:spPr>
          <a:xfrm>
            <a:off x="2729887" y="1378855"/>
            <a:ext cx="9354259" cy="4100290"/>
          </a:xfrm>
        </p:spPr>
        <p:txBody>
          <a:bodyPr>
            <a:noAutofit/>
          </a:bodyPr>
          <a:lstStyle/>
          <a:p>
            <a:r>
              <a:rPr lang="en-IN" sz="2400" dirty="0">
                <a:latin typeface="Courier New" panose="02070309020205020404" pitchFamily="49" charset="0"/>
                <a:cs typeface="Courier New" panose="02070309020205020404" pitchFamily="49" charset="0"/>
              </a:rPr>
              <a:t>The prominent in equality of wealth and income is a huge concern especially in the United States. ... This study aims to show the usage of machine learning and data mining techniques in providing a solution to the income equality problem. The UCI Adult Dataset has been used for the purpose.</a:t>
            </a:r>
          </a:p>
          <a:p>
            <a:r>
              <a:rPr lang="en-IN" sz="2400" dirty="0">
                <a:latin typeface="Courier New" panose="02070309020205020404" pitchFamily="49" charset="0"/>
                <a:cs typeface="Courier New" panose="02070309020205020404" pitchFamily="49" charset="0"/>
              </a:rPr>
              <a:t>In this study Random Forest Classifier machine learning algorithm is applied to predict income levels of individuals based on attributes including age, education, marital status, gender, occupation, country and others. Income levels are defined as a binary variable  income &lt;=50K/year OR &gt;=50K/year</a:t>
            </a:r>
          </a:p>
        </p:txBody>
      </p:sp>
    </p:spTree>
    <p:extLst>
      <p:ext uri="{BB962C8B-B14F-4D97-AF65-F5344CB8AC3E}">
        <p14:creationId xmlns:p14="http://schemas.microsoft.com/office/powerpoint/2010/main" val="360196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7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D9D-88AE-4383-BF24-223D6D61936A}"/>
              </a:ext>
            </a:extLst>
          </p:cNvPr>
          <p:cNvSpPr>
            <a:spLocks noGrp="1"/>
          </p:cNvSpPr>
          <p:nvPr>
            <p:ph type="title"/>
          </p:nvPr>
        </p:nvSpPr>
        <p:spPr>
          <a:xfrm>
            <a:off x="4409861" y="287857"/>
            <a:ext cx="8911687" cy="657707"/>
          </a:xfrm>
        </p:spPr>
        <p:txBody>
          <a:bodyPr/>
          <a:lstStyle/>
          <a:p>
            <a:r>
              <a:rPr lang="en-IN" dirty="0">
                <a:solidFill>
                  <a:schemeClr val="tx1"/>
                </a:solidFill>
                <a:latin typeface="Algerian" panose="04020705040A02060702" pitchFamily="82" charset="0"/>
              </a:rPr>
              <a:t>M</a:t>
            </a:r>
            <a:r>
              <a:rPr lang="en-IN" b="1" dirty="0">
                <a:solidFill>
                  <a:schemeClr val="tx1"/>
                </a:solidFill>
              </a:rPr>
              <a:t>odel </a:t>
            </a:r>
            <a:r>
              <a:rPr lang="en-IN" b="1" dirty="0">
                <a:solidFill>
                  <a:schemeClr val="tx1"/>
                </a:solidFill>
                <a:latin typeface="Algerian" panose="04020705040A02060702" pitchFamily="82" charset="0"/>
              </a:rPr>
              <a:t>E</a:t>
            </a:r>
            <a:r>
              <a:rPr lang="en-IN" dirty="0">
                <a:solidFill>
                  <a:schemeClr val="tx1"/>
                </a:solidFill>
                <a:latin typeface="Times New Roman" panose="02020603050405020304" pitchFamily="18" charset="0"/>
                <a:cs typeface="Times New Roman" panose="02020603050405020304" pitchFamily="18" charset="0"/>
              </a:rPr>
              <a:t>xplanation</a:t>
            </a:r>
            <a:r>
              <a:rPr lang="en-IN" b="1" dirty="0">
                <a:solidFill>
                  <a:schemeClr val="tx1"/>
                </a:solidFill>
              </a:rPr>
              <a:t>:</a:t>
            </a:r>
          </a:p>
        </p:txBody>
      </p:sp>
      <p:sp>
        <p:nvSpPr>
          <p:cNvPr id="3" name="Content Placeholder 2">
            <a:extLst>
              <a:ext uri="{FF2B5EF4-FFF2-40B4-BE49-F238E27FC236}">
                <a16:creationId xmlns:a16="http://schemas.microsoft.com/office/drawing/2014/main" id="{9AC20640-94B9-4DB5-A942-F141A076272A}"/>
              </a:ext>
            </a:extLst>
          </p:cNvPr>
          <p:cNvSpPr>
            <a:spLocks noGrp="1"/>
          </p:cNvSpPr>
          <p:nvPr>
            <p:ph idx="1"/>
          </p:nvPr>
        </p:nvSpPr>
        <p:spPr>
          <a:xfrm>
            <a:off x="1640156" y="1131095"/>
            <a:ext cx="8915400" cy="823601"/>
          </a:xfrm>
        </p:spPr>
        <p:txBody>
          <a:bodyPr>
            <a:normAutofit/>
          </a:bodyPr>
          <a:lstStyle/>
          <a:p>
            <a:r>
              <a:rPr lang="en-IN" sz="3200" dirty="0">
                <a:latin typeface="Times New Roman" panose="02020603050405020304" pitchFamily="18" charset="0"/>
                <a:cs typeface="Times New Roman" panose="02020603050405020304" pitchFamily="18" charset="0"/>
              </a:rPr>
              <a:t>Random Forest Tree</a:t>
            </a:r>
          </a:p>
        </p:txBody>
      </p:sp>
      <p:pic>
        <p:nvPicPr>
          <p:cNvPr id="4" name="Picture 3">
            <a:extLst>
              <a:ext uri="{FF2B5EF4-FFF2-40B4-BE49-F238E27FC236}">
                <a16:creationId xmlns:a16="http://schemas.microsoft.com/office/drawing/2014/main" id="{1918F6EA-7A39-4D7A-8C52-FE27D041300D}"/>
              </a:ext>
            </a:extLst>
          </p:cNvPr>
          <p:cNvPicPr/>
          <p:nvPr/>
        </p:nvPicPr>
        <p:blipFill>
          <a:blip r:embed="rId2">
            <a:extLst>
              <a:ext uri="{28A0092B-C50C-407E-A947-70E740481C1C}">
                <a14:useLocalDpi xmlns:a14="http://schemas.microsoft.com/office/drawing/2010/main" val="0"/>
              </a:ext>
            </a:extLst>
          </a:blip>
          <a:stretch>
            <a:fillRect/>
          </a:stretch>
        </p:blipFill>
        <p:spPr>
          <a:xfrm>
            <a:off x="3866349" y="1954696"/>
            <a:ext cx="5731510" cy="4903304"/>
          </a:xfrm>
          <a:prstGeom prst="rect">
            <a:avLst/>
          </a:prstGeom>
        </p:spPr>
      </p:pic>
    </p:spTree>
    <p:extLst>
      <p:ext uri="{BB962C8B-B14F-4D97-AF65-F5344CB8AC3E}">
        <p14:creationId xmlns:p14="http://schemas.microsoft.com/office/powerpoint/2010/main" val="41727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3">
                                            <p:txEl>
                                              <p:pRg st="0" end="0"/>
                                            </p:txEl>
                                          </p:spTgt>
                                        </p:tgtEl>
                                      </p:cBhvr>
                                    </p:animEffect>
                                    <p:animScale>
                                      <p:cBhvr>
                                        <p:cTn id="7" dur="50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FD0567-C5C3-4ECB-8994-3BAEC8CF191D}"/>
              </a:ext>
            </a:extLst>
          </p:cNvPr>
          <p:cNvPicPr/>
          <p:nvPr/>
        </p:nvPicPr>
        <p:blipFill rotWithShape="1">
          <a:blip r:embed="rId2">
            <a:extLst>
              <a:ext uri="{28A0092B-C50C-407E-A947-70E740481C1C}">
                <a14:useLocalDpi xmlns:a14="http://schemas.microsoft.com/office/drawing/2010/main" val="0"/>
              </a:ext>
            </a:extLst>
          </a:blip>
          <a:srcRect l="2431" t="6609" r="151" b="854"/>
          <a:stretch/>
        </p:blipFill>
        <p:spPr>
          <a:xfrm>
            <a:off x="2633896" y="1683026"/>
            <a:ext cx="9558104" cy="5174974"/>
          </a:xfrm>
          <a:prstGeom prst="rect">
            <a:avLst/>
          </a:prstGeom>
        </p:spPr>
      </p:pic>
      <p:sp>
        <p:nvSpPr>
          <p:cNvPr id="5" name="Rectangle 4">
            <a:extLst>
              <a:ext uri="{FF2B5EF4-FFF2-40B4-BE49-F238E27FC236}">
                <a16:creationId xmlns:a16="http://schemas.microsoft.com/office/drawing/2014/main" id="{4F1E3874-71FB-40A0-9962-E80835243799}"/>
              </a:ext>
            </a:extLst>
          </p:cNvPr>
          <p:cNvSpPr/>
          <p:nvPr/>
        </p:nvSpPr>
        <p:spPr>
          <a:xfrm>
            <a:off x="1656521" y="673412"/>
            <a:ext cx="2862469" cy="523220"/>
          </a:xfrm>
          <a:prstGeom prst="rect">
            <a:avLst/>
          </a:prstGeom>
        </p:spPr>
        <p:txBody>
          <a:bodyPr wrap="square">
            <a:spAutoFit/>
          </a:bodyPr>
          <a:lstStyle/>
          <a:p>
            <a:r>
              <a:rPr lang="en-IN" sz="2800" b="1" dirty="0">
                <a:solidFill>
                  <a:srgbClr val="333333"/>
                </a:solidFill>
                <a:latin typeface="Baskerville Old Face" panose="02020602080505020303" pitchFamily="18" charset="0"/>
                <a:ea typeface="Times New Roman" panose="02020603050405020304" pitchFamily="18" charset="0"/>
                <a:cs typeface="Times New Roman" panose="02020603050405020304" pitchFamily="18" charset="0"/>
              </a:rPr>
              <a:t>Data </a:t>
            </a:r>
            <a:r>
              <a:rPr lang="en-IN" sz="2800" b="1" dirty="0">
                <a:solidFill>
                  <a:srgbClr val="333333"/>
                </a:solidFill>
                <a:latin typeface="Algerian" panose="04020705040A02060702" pitchFamily="82" charset="0"/>
                <a:ea typeface="Times New Roman" panose="02020603050405020304" pitchFamily="18" charset="0"/>
                <a:cs typeface="Times New Roman" panose="02020603050405020304" pitchFamily="18" charset="0"/>
              </a:rPr>
              <a:t>E</a:t>
            </a:r>
            <a:r>
              <a:rPr lang="en-IN" sz="2800" b="1" dirty="0">
                <a:solidFill>
                  <a:srgbClr val="333333"/>
                </a:solidFill>
                <a:latin typeface="Baskerville Old Face" panose="02020602080505020303" pitchFamily="18" charset="0"/>
                <a:ea typeface="Times New Roman" panose="02020603050405020304" pitchFamily="18" charset="0"/>
                <a:cs typeface="Times New Roman" panose="02020603050405020304" pitchFamily="18" charset="0"/>
              </a:rPr>
              <a:t>xplanation</a:t>
            </a:r>
            <a:endParaRPr lang="en-IN" sz="2800" b="1" dirty="0">
              <a:latin typeface="Baskerville Old Face" panose="02020602080505020303" pitchFamily="18" charset="0"/>
            </a:endParaRPr>
          </a:p>
        </p:txBody>
      </p:sp>
    </p:spTree>
    <p:extLst>
      <p:ext uri="{BB962C8B-B14F-4D97-AF65-F5344CB8AC3E}">
        <p14:creationId xmlns:p14="http://schemas.microsoft.com/office/powerpoint/2010/main" val="270240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CFC01-B846-42C7-B69C-8047E21A77DC}"/>
              </a:ext>
            </a:extLst>
          </p:cNvPr>
          <p:cNvSpPr>
            <a:spLocks noGrp="1"/>
          </p:cNvSpPr>
          <p:nvPr>
            <p:ph idx="1"/>
          </p:nvPr>
        </p:nvSpPr>
        <p:spPr>
          <a:xfrm>
            <a:off x="1737361" y="624110"/>
            <a:ext cx="9739022" cy="4000899"/>
          </a:xfrm>
        </p:spPr>
        <p:txBody>
          <a:bodyPr>
            <a:normAutofit/>
          </a:bodyPr>
          <a:lstStyle/>
          <a:p>
            <a:r>
              <a:rPr lang="en-IN" dirty="0"/>
              <a:t>Converting categorical (text) values into dummy variables: most of the variables are categorical (text) except capital gain, capital loss, hours per </a:t>
            </a:r>
          </a:p>
          <a:p>
            <a:pPr lvl="0"/>
            <a:r>
              <a:rPr lang="en-IN" dirty="0"/>
              <a:t>week, and years of education which are numeric. The categorical variables are transformed into dummy variables.</a:t>
            </a:r>
          </a:p>
          <a:p>
            <a:pPr lvl="0"/>
            <a:r>
              <a:rPr lang="en-IN" dirty="0"/>
              <a:t>Dropping unnecessary columns: a variable containing information on the sample weight of the individuals is dropped from since it is not required for the analysis like work class, education, Occupation, race, native country.</a:t>
            </a:r>
          </a:p>
          <a:p>
            <a:pPr lvl="0"/>
            <a:r>
              <a:rPr lang="en-IN" dirty="0"/>
              <a:t>Checking for null values and preparing separate features and target data frames: After doing all the above data cleaning steps, separates data frames for the feature and target data are generated. </a:t>
            </a:r>
          </a:p>
          <a:p>
            <a:endParaRPr lang="en-IN" dirty="0"/>
          </a:p>
        </p:txBody>
      </p:sp>
      <p:pic>
        <p:nvPicPr>
          <p:cNvPr id="6" name="Picture 5">
            <a:extLst>
              <a:ext uri="{FF2B5EF4-FFF2-40B4-BE49-F238E27FC236}">
                <a16:creationId xmlns:a16="http://schemas.microsoft.com/office/drawing/2014/main" id="{5D7D4128-514B-4023-8CBE-AD33B3D4D664}"/>
              </a:ext>
            </a:extLst>
          </p:cNvPr>
          <p:cNvPicPr/>
          <p:nvPr/>
        </p:nvPicPr>
        <p:blipFill>
          <a:blip r:embed="rId2">
            <a:extLst>
              <a:ext uri="{28A0092B-C50C-407E-A947-70E740481C1C}">
                <a14:useLocalDpi xmlns:a14="http://schemas.microsoft.com/office/drawing/2010/main" val="0"/>
              </a:ext>
            </a:extLst>
          </a:blip>
          <a:stretch>
            <a:fillRect/>
          </a:stretch>
        </p:blipFill>
        <p:spPr>
          <a:xfrm>
            <a:off x="1598957" y="3909391"/>
            <a:ext cx="9739022" cy="2948609"/>
          </a:xfrm>
          <a:prstGeom prst="rect">
            <a:avLst/>
          </a:prstGeom>
        </p:spPr>
      </p:pic>
    </p:spTree>
    <p:extLst>
      <p:ext uri="{BB962C8B-B14F-4D97-AF65-F5344CB8AC3E}">
        <p14:creationId xmlns:p14="http://schemas.microsoft.com/office/powerpoint/2010/main" val="307226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AB5EE6-CEAB-4A04-95E7-F852A6C06420}"/>
              </a:ext>
            </a:extLst>
          </p:cNvPr>
          <p:cNvSpPr/>
          <p:nvPr/>
        </p:nvSpPr>
        <p:spPr>
          <a:xfrm>
            <a:off x="1592580" y="478274"/>
            <a:ext cx="4503420" cy="830997"/>
          </a:xfrm>
          <a:prstGeom prst="rect">
            <a:avLst/>
          </a:prstGeom>
        </p:spPr>
        <p:txBody>
          <a:bodyPr wrap="square">
            <a:spAutoFit/>
          </a:bodyPr>
          <a:lstStyle/>
          <a:p>
            <a:r>
              <a:rPr lang="en-IN" sz="4800" b="1" dirty="0">
                <a:solidFill>
                  <a:schemeClr val="tx1">
                    <a:lumMod val="95000"/>
                    <a:lumOff val="5000"/>
                  </a:schemeClr>
                </a:solidFill>
                <a:latin typeface="Times New Roman" panose="02020603050405020304" pitchFamily="18" charset="0"/>
                <a:cs typeface="Times New Roman" panose="02020603050405020304" pitchFamily="18" charset="0"/>
              </a:rPr>
              <a:t>Step</a:t>
            </a:r>
            <a:r>
              <a:rPr lang="en-IN" sz="4000" b="1" dirty="0">
                <a:latin typeface="Times New Roman" panose="02020603050405020304" pitchFamily="18" charset="0"/>
                <a:cs typeface="Times New Roman" panose="02020603050405020304" pitchFamily="18" charset="0"/>
              </a:rPr>
              <a:t>s:</a:t>
            </a:r>
            <a:endParaRPr lang="en-IN" sz="4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8D9E601-B7F8-427C-A32D-09AD584DCAC2}"/>
              </a:ext>
            </a:extLst>
          </p:cNvPr>
          <p:cNvSpPr/>
          <p:nvPr/>
        </p:nvSpPr>
        <p:spPr>
          <a:xfrm>
            <a:off x="3048000" y="1377474"/>
            <a:ext cx="6096000" cy="338554"/>
          </a:xfrm>
          <a:prstGeom prst="rect">
            <a:avLst/>
          </a:prstGeom>
        </p:spPr>
        <p:txBody>
          <a:bodyPr>
            <a:spAutoFit/>
          </a:bodyPr>
          <a:lstStyle/>
          <a:p>
            <a:pPr marL="342900" lvl="0" indent="-342900" algn="just">
              <a:spcAft>
                <a:spcPts val="750"/>
              </a:spcAft>
              <a:buFont typeface="Wingdings" panose="05000000000000000000" pitchFamily="2" charset="2"/>
              <a:buChar char=""/>
            </a:pPr>
            <a:endParaRPr lang="en-IN"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482CDFAF-8A05-4A48-B2A1-AFFC32B306D0}"/>
              </a:ext>
            </a:extLst>
          </p:cNvPr>
          <p:cNvSpPr/>
          <p:nvPr/>
        </p:nvSpPr>
        <p:spPr>
          <a:xfrm>
            <a:off x="2941982" y="1716028"/>
            <a:ext cx="6096000" cy="3046988"/>
          </a:xfrm>
          <a:prstGeom prst="rect">
            <a:avLst/>
          </a:prstGeom>
        </p:spPr>
        <p:txBody>
          <a:bodyPr>
            <a:spAutoFit/>
          </a:bodyPr>
          <a:lstStyle/>
          <a:p>
            <a:pPr marL="342900" lvl="0" indent="-342900">
              <a:buFont typeface="Wingdings" panose="05000000000000000000" pitchFamily="2" charset="2"/>
              <a:buChar char=""/>
            </a:pPr>
            <a:r>
              <a:rPr lang="en-IN" sz="3200" dirty="0">
                <a:solidFill>
                  <a:srgbClr val="333333"/>
                </a:solidFill>
                <a:latin typeface="Times New Roman" panose="02020603050405020304" pitchFamily="18" charset="0"/>
                <a:ea typeface="Times New Roman" panose="02020603050405020304" pitchFamily="18" charset="0"/>
              </a:rPr>
              <a:t>Collecting Data</a:t>
            </a:r>
            <a:endParaRPr lang="en-IN" sz="3200" dirty="0">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3200" dirty="0">
                <a:solidFill>
                  <a:srgbClr val="333333"/>
                </a:solidFill>
                <a:latin typeface="Times New Roman" panose="02020603050405020304" pitchFamily="18" charset="0"/>
                <a:ea typeface="Times New Roman" panose="02020603050405020304" pitchFamily="18" charset="0"/>
              </a:rPr>
              <a:t>Data Wrangling</a:t>
            </a:r>
            <a:endParaRPr lang="en-IN" sz="3200" dirty="0">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3200" dirty="0">
                <a:solidFill>
                  <a:srgbClr val="333333"/>
                </a:solidFill>
                <a:latin typeface="Times New Roman" panose="02020603050405020304" pitchFamily="18" charset="0"/>
                <a:ea typeface="Times New Roman" panose="02020603050405020304" pitchFamily="18" charset="0"/>
              </a:rPr>
              <a:t>Analysing Data</a:t>
            </a:r>
            <a:endParaRPr lang="en-IN" sz="3200" dirty="0">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3200" dirty="0">
                <a:solidFill>
                  <a:srgbClr val="333333"/>
                </a:solidFill>
                <a:latin typeface="Times New Roman" panose="02020603050405020304" pitchFamily="18" charset="0"/>
                <a:ea typeface="Times New Roman" panose="02020603050405020304" pitchFamily="18" charset="0"/>
              </a:rPr>
              <a:t>Train Algorithm</a:t>
            </a:r>
            <a:endParaRPr lang="en-IN" sz="3200" dirty="0">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3200" dirty="0">
                <a:solidFill>
                  <a:srgbClr val="333333"/>
                </a:solidFill>
                <a:latin typeface="Times New Roman" panose="02020603050405020304" pitchFamily="18" charset="0"/>
                <a:ea typeface="Times New Roman" panose="02020603050405020304" pitchFamily="18" charset="0"/>
              </a:rPr>
              <a:t>Test   Algorithm</a:t>
            </a:r>
            <a:endParaRPr lang="en-IN" sz="3200" dirty="0">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3200" dirty="0">
                <a:solidFill>
                  <a:srgbClr val="333333"/>
                </a:solidFill>
                <a:latin typeface="Times New Roman" panose="02020603050405020304" pitchFamily="18" charset="0"/>
                <a:ea typeface="Times New Roman" panose="02020603050405020304" pitchFamily="18" charset="0"/>
              </a:rPr>
              <a:t>Deployment</a:t>
            </a:r>
            <a:endParaRPr lang="en-IN" sz="32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DB7A24E8-14C0-4213-B4D7-DCB31BEFD304}"/>
              </a:ext>
            </a:extLst>
          </p:cNvPr>
          <p:cNvPicPr>
            <a:picLocks noChangeAspect="1"/>
          </p:cNvPicPr>
          <p:nvPr/>
        </p:nvPicPr>
        <p:blipFill>
          <a:blip r:embed="rId2"/>
          <a:stretch>
            <a:fillRect/>
          </a:stretch>
        </p:blipFill>
        <p:spPr>
          <a:xfrm>
            <a:off x="7182678" y="1794170"/>
            <a:ext cx="4017479" cy="3928988"/>
          </a:xfrm>
          <a:prstGeom prst="rect">
            <a:avLst/>
          </a:prstGeom>
        </p:spPr>
      </p:pic>
    </p:spTree>
    <p:extLst>
      <p:ext uri="{BB962C8B-B14F-4D97-AF65-F5344CB8AC3E}">
        <p14:creationId xmlns:p14="http://schemas.microsoft.com/office/powerpoint/2010/main" val="326007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p:cTn id="20"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p:cTn id="28"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0"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31" dur="1000"/>
                                        <p:tgtEl>
                                          <p:spTgt spid="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 calcmode="lin" valueType="num">
                                      <p:cBhvr>
                                        <p:cTn id="36"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7"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38" dur="1000" fill="hold"/>
                                        <p:tgtEl>
                                          <p:spTgt spid="7">
                                            <p:txEl>
                                              <p:pRg st="2" end="2"/>
                                            </p:txEl>
                                          </p:spTgt>
                                        </p:tgtEl>
                                        <p:attrNameLst>
                                          <p:attrName>style.rotation</p:attrName>
                                        </p:attrNameLst>
                                      </p:cBhvr>
                                      <p:tavLst>
                                        <p:tav tm="0">
                                          <p:val>
                                            <p:fltVal val="90"/>
                                          </p:val>
                                        </p:tav>
                                        <p:tav tm="100000">
                                          <p:val>
                                            <p:fltVal val="0"/>
                                          </p:val>
                                        </p:tav>
                                      </p:tavLst>
                                    </p:anim>
                                    <p:animEffect transition="in" filter="fade">
                                      <p:cBhvr>
                                        <p:cTn id="39" dur="1000"/>
                                        <p:tgtEl>
                                          <p:spTgt spid="7">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7">
                                            <p:txEl>
                                              <p:pRg st="3" end="3"/>
                                            </p:txEl>
                                          </p:spTgt>
                                        </p:tgtEl>
                                        <p:attrNameLst>
                                          <p:attrName>style.visibility</p:attrName>
                                        </p:attrNameLst>
                                      </p:cBhvr>
                                      <p:to>
                                        <p:strVal val="visible"/>
                                      </p:to>
                                    </p:set>
                                    <p:anim calcmode="lin" valueType="num">
                                      <p:cBhvr>
                                        <p:cTn id="44"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45"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46" dur="1000" fill="hold"/>
                                        <p:tgtEl>
                                          <p:spTgt spid="7">
                                            <p:txEl>
                                              <p:pRg st="3" end="3"/>
                                            </p:txEl>
                                          </p:spTgt>
                                        </p:tgtEl>
                                        <p:attrNameLst>
                                          <p:attrName>style.rotation</p:attrName>
                                        </p:attrNameLst>
                                      </p:cBhvr>
                                      <p:tavLst>
                                        <p:tav tm="0">
                                          <p:val>
                                            <p:fltVal val="90"/>
                                          </p:val>
                                        </p:tav>
                                        <p:tav tm="100000">
                                          <p:val>
                                            <p:fltVal val="0"/>
                                          </p:val>
                                        </p:tav>
                                      </p:tavLst>
                                    </p:anim>
                                    <p:animEffect transition="in" filter="fade">
                                      <p:cBhvr>
                                        <p:cTn id="47" dur="1000"/>
                                        <p:tgtEl>
                                          <p:spTgt spid="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7">
                                            <p:txEl>
                                              <p:pRg st="4" end="4"/>
                                            </p:txEl>
                                          </p:spTgt>
                                        </p:tgtEl>
                                        <p:attrNameLst>
                                          <p:attrName>style.visibility</p:attrName>
                                        </p:attrNameLst>
                                      </p:cBhvr>
                                      <p:to>
                                        <p:strVal val="visible"/>
                                      </p:to>
                                    </p:set>
                                    <p:anim calcmode="lin" valueType="num">
                                      <p:cBhvr>
                                        <p:cTn id="52"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53"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54" dur="1000" fill="hold"/>
                                        <p:tgtEl>
                                          <p:spTgt spid="7">
                                            <p:txEl>
                                              <p:pRg st="4" end="4"/>
                                            </p:txEl>
                                          </p:spTgt>
                                        </p:tgtEl>
                                        <p:attrNameLst>
                                          <p:attrName>style.rotation</p:attrName>
                                        </p:attrNameLst>
                                      </p:cBhvr>
                                      <p:tavLst>
                                        <p:tav tm="0">
                                          <p:val>
                                            <p:fltVal val="90"/>
                                          </p:val>
                                        </p:tav>
                                        <p:tav tm="100000">
                                          <p:val>
                                            <p:fltVal val="0"/>
                                          </p:val>
                                        </p:tav>
                                      </p:tavLst>
                                    </p:anim>
                                    <p:animEffect transition="in" filter="fade">
                                      <p:cBhvr>
                                        <p:cTn id="55" dur="1000"/>
                                        <p:tgtEl>
                                          <p:spTgt spid="7">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7">
                                            <p:txEl>
                                              <p:pRg st="5" end="5"/>
                                            </p:txEl>
                                          </p:spTgt>
                                        </p:tgtEl>
                                        <p:attrNameLst>
                                          <p:attrName>style.visibility</p:attrName>
                                        </p:attrNameLst>
                                      </p:cBhvr>
                                      <p:to>
                                        <p:strVal val="visible"/>
                                      </p:to>
                                    </p:set>
                                    <p:anim calcmode="lin" valueType="num">
                                      <p:cBhvr>
                                        <p:cTn id="60"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61"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62" dur="1000" fill="hold"/>
                                        <p:tgtEl>
                                          <p:spTgt spid="7">
                                            <p:txEl>
                                              <p:pRg st="5" end="5"/>
                                            </p:txEl>
                                          </p:spTgt>
                                        </p:tgtEl>
                                        <p:attrNameLst>
                                          <p:attrName>style.rotation</p:attrName>
                                        </p:attrNameLst>
                                      </p:cBhvr>
                                      <p:tavLst>
                                        <p:tav tm="0">
                                          <p:val>
                                            <p:fltVal val="90"/>
                                          </p:val>
                                        </p:tav>
                                        <p:tav tm="100000">
                                          <p:val>
                                            <p:fltVal val="0"/>
                                          </p:val>
                                        </p:tav>
                                      </p:tavLst>
                                    </p:anim>
                                    <p:animEffect transition="in" filter="fade">
                                      <p:cBhvr>
                                        <p:cTn id="63" dur="1000"/>
                                        <p:tgtEl>
                                          <p:spTgt spid="7">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heel(1)">
                                      <p:cBhvr>
                                        <p:cTn id="6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CAC51-CAF7-4246-ACB2-B77034A6EE0D}"/>
              </a:ext>
            </a:extLst>
          </p:cNvPr>
          <p:cNvPicPr>
            <a:picLocks noChangeAspect="1"/>
          </p:cNvPicPr>
          <p:nvPr/>
        </p:nvPicPr>
        <p:blipFill>
          <a:blip r:embed="rId2"/>
          <a:stretch>
            <a:fillRect/>
          </a:stretch>
        </p:blipFill>
        <p:spPr>
          <a:xfrm>
            <a:off x="3405601" y="1223651"/>
            <a:ext cx="6411426" cy="4686819"/>
          </a:xfrm>
          <a:prstGeom prst="rect">
            <a:avLst/>
          </a:prstGeom>
        </p:spPr>
      </p:pic>
      <p:sp>
        <p:nvSpPr>
          <p:cNvPr id="6" name="Rectangle 5">
            <a:extLst>
              <a:ext uri="{FF2B5EF4-FFF2-40B4-BE49-F238E27FC236}">
                <a16:creationId xmlns:a16="http://schemas.microsoft.com/office/drawing/2014/main" id="{39E9407C-A72B-4AC6-8DCC-6A962E4F560C}"/>
              </a:ext>
            </a:extLst>
          </p:cNvPr>
          <p:cNvSpPr/>
          <p:nvPr/>
        </p:nvSpPr>
        <p:spPr>
          <a:xfrm>
            <a:off x="4237038" y="5910470"/>
            <a:ext cx="3214341" cy="369332"/>
          </a:xfrm>
          <a:prstGeom prst="rect">
            <a:avLst/>
          </a:prstGeom>
        </p:spPr>
        <p:txBody>
          <a:bodyPr wrap="none">
            <a:spAutoFit/>
          </a:bodyPr>
          <a:lstStyle/>
          <a:p>
            <a:pPr marL="1489075" algn="just">
              <a:spcAft>
                <a:spcPts val="750"/>
              </a:spcAft>
            </a:pPr>
            <a:r>
              <a:rPr lang="en-IN" dirty="0">
                <a:solidFill>
                  <a:srgbClr val="333333"/>
                </a:solidFill>
                <a:latin typeface="Times New Roman" panose="02020603050405020304" pitchFamily="18" charset="0"/>
                <a:ea typeface="Times New Roman" panose="02020603050405020304" pitchFamily="18" charset="0"/>
              </a:rPr>
              <a:t>Fig: ROC Curve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596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D8C6-CE53-4148-9E7A-2E31D1AF0035}"/>
              </a:ext>
            </a:extLst>
          </p:cNvPr>
          <p:cNvSpPr>
            <a:spLocks noGrp="1"/>
          </p:cNvSpPr>
          <p:nvPr>
            <p:ph type="title"/>
          </p:nvPr>
        </p:nvSpPr>
        <p:spPr>
          <a:xfrm>
            <a:off x="1640156" y="584354"/>
            <a:ext cx="8911687" cy="1280890"/>
          </a:xfrm>
        </p:spPr>
        <p:txBody>
          <a:bodyPr/>
          <a:lstStyle/>
          <a:p>
            <a:r>
              <a:rPr lang="en-IN" dirty="0">
                <a:latin typeface="Times New Roman" panose="02020603050405020304" pitchFamily="18" charset="0"/>
                <a:cs typeface="Times New Roman" panose="02020603050405020304" pitchFamily="18" charset="0"/>
              </a:rPr>
              <a:t>Example Prediction</a:t>
            </a:r>
            <a:r>
              <a:rPr lang="en-IN" dirty="0"/>
              <a:t>:</a:t>
            </a:r>
          </a:p>
        </p:txBody>
      </p:sp>
      <p:sp>
        <p:nvSpPr>
          <p:cNvPr id="3" name="Content Placeholder 2">
            <a:extLst>
              <a:ext uri="{FF2B5EF4-FFF2-40B4-BE49-F238E27FC236}">
                <a16:creationId xmlns:a16="http://schemas.microsoft.com/office/drawing/2014/main" id="{23DEF7F5-7CE5-411A-B552-583AF657E360}"/>
              </a:ext>
            </a:extLst>
          </p:cNvPr>
          <p:cNvSpPr>
            <a:spLocks noGrp="1"/>
          </p:cNvSpPr>
          <p:nvPr>
            <p:ph idx="1"/>
          </p:nvPr>
        </p:nvSpPr>
        <p:spPr>
          <a:xfrm>
            <a:off x="1636443" y="1391479"/>
            <a:ext cx="8915400" cy="3777622"/>
          </a:xfrm>
        </p:spPr>
        <p:txBody>
          <a:bodyPr/>
          <a:lstStyle/>
          <a:p>
            <a:r>
              <a:rPr lang="en-IN" dirty="0"/>
              <a:t>The Example prediction value of Adult census Income using Random Forest is as shown Below:</a:t>
            </a:r>
          </a:p>
        </p:txBody>
      </p:sp>
      <p:pic>
        <p:nvPicPr>
          <p:cNvPr id="10" name="Picture 9">
            <a:extLst>
              <a:ext uri="{FF2B5EF4-FFF2-40B4-BE49-F238E27FC236}">
                <a16:creationId xmlns:a16="http://schemas.microsoft.com/office/drawing/2014/main" id="{2FC40F46-102E-44B4-91E0-10A579674020}"/>
              </a:ext>
            </a:extLst>
          </p:cNvPr>
          <p:cNvPicPr>
            <a:picLocks noChangeAspect="1"/>
          </p:cNvPicPr>
          <p:nvPr/>
        </p:nvPicPr>
        <p:blipFill rotWithShape="1">
          <a:blip r:embed="rId2"/>
          <a:srcRect b="6442"/>
          <a:stretch/>
        </p:blipFill>
        <p:spPr>
          <a:xfrm>
            <a:off x="4393081" y="2131996"/>
            <a:ext cx="2724150" cy="4294516"/>
          </a:xfrm>
          <a:prstGeom prst="rect">
            <a:avLst/>
          </a:prstGeom>
        </p:spPr>
      </p:pic>
      <p:pic>
        <p:nvPicPr>
          <p:cNvPr id="12" name="Picture 11">
            <a:extLst>
              <a:ext uri="{FF2B5EF4-FFF2-40B4-BE49-F238E27FC236}">
                <a16:creationId xmlns:a16="http://schemas.microsoft.com/office/drawing/2014/main" id="{4EDA1E8C-ECDD-4A56-9461-6ACE42500F58}"/>
              </a:ext>
            </a:extLst>
          </p:cNvPr>
          <p:cNvPicPr>
            <a:picLocks noChangeAspect="1"/>
          </p:cNvPicPr>
          <p:nvPr/>
        </p:nvPicPr>
        <p:blipFill rotWithShape="1">
          <a:blip r:embed="rId3"/>
          <a:srcRect l="38370" t="8442" r="39287" b="4449"/>
          <a:stretch/>
        </p:blipFill>
        <p:spPr>
          <a:xfrm>
            <a:off x="7659756" y="1865244"/>
            <a:ext cx="2724150" cy="4518164"/>
          </a:xfrm>
          <a:prstGeom prst="rect">
            <a:avLst/>
          </a:prstGeom>
        </p:spPr>
      </p:pic>
      <p:sp>
        <p:nvSpPr>
          <p:cNvPr id="13" name="Rectangle 12">
            <a:extLst>
              <a:ext uri="{FF2B5EF4-FFF2-40B4-BE49-F238E27FC236}">
                <a16:creationId xmlns:a16="http://schemas.microsoft.com/office/drawing/2014/main" id="{81E32504-1CB6-43D8-B967-1D5655411776}"/>
              </a:ext>
            </a:extLst>
          </p:cNvPr>
          <p:cNvSpPr/>
          <p:nvPr/>
        </p:nvSpPr>
        <p:spPr>
          <a:xfrm>
            <a:off x="4875985" y="6426512"/>
            <a:ext cx="1989455" cy="369332"/>
          </a:xfrm>
          <a:prstGeom prst="rect">
            <a:avLst/>
          </a:prstGeom>
        </p:spPr>
        <p:txBody>
          <a:bodyPr wrap="none">
            <a:spAutoFit/>
          </a:bodyPr>
          <a:lstStyle/>
          <a:p>
            <a:r>
              <a:rPr lang="en-IN"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Fig: Without values</a:t>
            </a:r>
            <a:endParaRPr lang="en-IN" dirty="0"/>
          </a:p>
        </p:txBody>
      </p:sp>
      <p:sp>
        <p:nvSpPr>
          <p:cNvPr id="14" name="Rectangle 13">
            <a:extLst>
              <a:ext uri="{FF2B5EF4-FFF2-40B4-BE49-F238E27FC236}">
                <a16:creationId xmlns:a16="http://schemas.microsoft.com/office/drawing/2014/main" id="{6A2C5192-EC35-4D69-82BB-4032D7868203}"/>
              </a:ext>
            </a:extLst>
          </p:cNvPr>
          <p:cNvSpPr/>
          <p:nvPr/>
        </p:nvSpPr>
        <p:spPr>
          <a:xfrm>
            <a:off x="8027103" y="6446767"/>
            <a:ext cx="1668855" cy="369332"/>
          </a:xfrm>
          <a:prstGeom prst="rect">
            <a:avLst/>
          </a:prstGeom>
        </p:spPr>
        <p:txBody>
          <a:bodyPr wrap="none">
            <a:spAutoFit/>
          </a:bodyPr>
          <a:lstStyle/>
          <a:p>
            <a:r>
              <a:rPr lang="en-IN" dirty="0">
                <a:solidFill>
                  <a:srgbClr val="333333"/>
                </a:solidFill>
                <a:latin typeface="Calibri" panose="020F0502020204030204" pitchFamily="34" charset="0"/>
                <a:ea typeface="Times New Roman" panose="02020603050405020304" pitchFamily="18" charset="0"/>
                <a:cs typeface="Times New Roman" panose="02020603050405020304" pitchFamily="18" charset="0"/>
              </a:rPr>
              <a:t>Fig: With values</a:t>
            </a:r>
            <a:endParaRPr lang="en-IN" dirty="0"/>
          </a:p>
        </p:txBody>
      </p:sp>
    </p:spTree>
    <p:extLst>
      <p:ext uri="{BB962C8B-B14F-4D97-AF65-F5344CB8AC3E}">
        <p14:creationId xmlns:p14="http://schemas.microsoft.com/office/powerpoint/2010/main" val="8969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0" end="0"/>
                                            </p:txEl>
                                          </p:spTgt>
                                        </p:tgtEl>
                                        <p:attrNameLst>
                                          <p:attrName>style.color</p:attrName>
                                        </p:attrNameLst>
                                      </p:cBhvr>
                                      <p:to>
                                        <a:schemeClr val="accent2"/>
                                      </p:to>
                                    </p:animClr>
                                    <p:animClr clrSpc="rgb" dir="cw">
                                      <p:cBhvr>
                                        <p:cTn id="19" dur="500" fill="hold"/>
                                        <p:tgtEl>
                                          <p:spTgt spid="3">
                                            <p:txEl>
                                              <p:pRg st="0" end="0"/>
                                            </p:txEl>
                                          </p:spTgt>
                                        </p:tgtEl>
                                        <p:attrNameLst>
                                          <p:attrName>fillcolor</p:attrName>
                                        </p:attrNameLst>
                                      </p:cBhvr>
                                      <p:to>
                                        <a:schemeClr val="accent2"/>
                                      </p:to>
                                    </p:animClr>
                                    <p:set>
                                      <p:cBhvr>
                                        <p:cTn id="20" dur="500" fill="hold"/>
                                        <p:tgtEl>
                                          <p:spTgt spid="3">
                                            <p:txEl>
                                              <p:pRg st="0" end="0"/>
                                            </p:txEl>
                                          </p:spTgt>
                                        </p:tgtEl>
                                        <p:attrNameLst>
                                          <p:attrName>fill.type</p:attrName>
                                        </p:attrNameLst>
                                      </p:cBhvr>
                                      <p:to>
                                        <p:strVal val="solid"/>
                                      </p:to>
                                    </p:set>
                                    <p:set>
                                      <p:cBhvr>
                                        <p:cTn id="21"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D3987E-3A54-4C49-AC96-48FC25F2A95E}"/>
              </a:ext>
            </a:extLst>
          </p:cNvPr>
          <p:cNvSpPr/>
          <p:nvPr/>
        </p:nvSpPr>
        <p:spPr>
          <a:xfrm>
            <a:off x="4706203" y="444863"/>
            <a:ext cx="3888116" cy="584775"/>
          </a:xfrm>
          <a:prstGeom prst="rect">
            <a:avLst/>
          </a:prstGeom>
        </p:spPr>
        <p:txBody>
          <a:bodyPr wrap="none">
            <a:spAutoFit/>
          </a:bodyPr>
          <a:lstStyle/>
          <a:p>
            <a:r>
              <a:rPr lang="en-US" sz="3200" b="1" dirty="0">
                <a:solidFill>
                  <a:schemeClr val="accent3">
                    <a:lumMod val="50000"/>
                  </a:schemeClr>
                </a:solidFill>
                <a:latin typeface="Times New Roman" panose="02020603050405020304" pitchFamily="18" charset="0"/>
                <a:cs typeface="Times New Roman" panose="02020603050405020304" pitchFamily="18" charset="0"/>
              </a:rPr>
              <a:t>Tools &amp; Technologies</a:t>
            </a:r>
            <a:endParaRPr lang="en-IN" sz="3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0B9EFAF-F9BE-4A8F-9FB7-BA37904442CC}"/>
              </a:ext>
            </a:extLst>
          </p:cNvPr>
          <p:cNvSpPr/>
          <p:nvPr/>
        </p:nvSpPr>
        <p:spPr>
          <a:xfrm>
            <a:off x="840116" y="1715311"/>
            <a:ext cx="6096000" cy="923330"/>
          </a:xfrm>
          <a:prstGeom prst="rect">
            <a:avLst/>
          </a:prstGeom>
        </p:spPr>
        <p:txBody>
          <a:bodyPr>
            <a:spAutoFit/>
          </a:bodyPr>
          <a:lstStyle/>
          <a:p>
            <a:pPr marL="342900" indent="-342900">
              <a:buFont typeface="Wingdings" pitchFamily="34" charset="0"/>
              <a:buChar char="q"/>
            </a:pPr>
            <a:r>
              <a:rPr lang="en-US" dirty="0">
                <a:solidFill>
                  <a:schemeClr val="tx2"/>
                </a:solidFill>
                <a:ea typeface="+mn-lt"/>
                <a:cs typeface="+mn-lt"/>
              </a:rPr>
              <a:t>Anaconda Navigator:</a:t>
            </a:r>
          </a:p>
          <a:p>
            <a:pPr marL="342900" indent="-342900">
              <a:buFont typeface="Wingdings" pitchFamily="34" charset="0"/>
              <a:buChar char="q"/>
            </a:pPr>
            <a:r>
              <a:rPr lang="en-US" dirty="0"/>
              <a:t> is a desktop graphical user interface (GUI) included in </a:t>
            </a:r>
            <a:r>
              <a:rPr lang="en-US" b="1" dirty="0"/>
              <a:t>Anaconda</a:t>
            </a:r>
            <a:r>
              <a:rPr lang="en-US" dirty="0"/>
              <a:t> distribution.</a:t>
            </a:r>
          </a:p>
        </p:txBody>
      </p:sp>
      <p:pic>
        <p:nvPicPr>
          <p:cNvPr id="6" name="Picture 5" descr="C:\Users\Prathap\Pictures\Anaconda_Logo.png">
            <a:extLst>
              <a:ext uri="{FF2B5EF4-FFF2-40B4-BE49-F238E27FC236}">
                <a16:creationId xmlns:a16="http://schemas.microsoft.com/office/drawing/2014/main" id="{F3D32A90-53D1-41C8-B7F6-5E8FCC6B3C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9354" y="1419953"/>
            <a:ext cx="1182806" cy="5907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4D7D43B-E7D3-410F-B3F9-092417A53729}"/>
              </a:ext>
            </a:extLst>
          </p:cNvPr>
          <p:cNvSpPr/>
          <p:nvPr/>
        </p:nvSpPr>
        <p:spPr>
          <a:xfrm>
            <a:off x="554261" y="4476850"/>
            <a:ext cx="6096000" cy="1200329"/>
          </a:xfrm>
          <a:prstGeom prst="rect">
            <a:avLst/>
          </a:prstGeom>
        </p:spPr>
        <p:txBody>
          <a:bodyPr>
            <a:spAutoFit/>
          </a:bodyPr>
          <a:lstStyle/>
          <a:p>
            <a:pPr marL="285750" indent="-285750">
              <a:buFont typeface="Wingdings" panose="05000000000000000000" pitchFamily="2" charset="2"/>
              <a:buChar char="q"/>
            </a:pPr>
            <a:r>
              <a:rPr lang="en-US" dirty="0"/>
              <a:t>The</a:t>
            </a:r>
            <a:r>
              <a:rPr lang="en-US" dirty="0">
                <a:solidFill>
                  <a:schemeClr val="accent4">
                    <a:lumMod val="60000"/>
                    <a:lumOff val="40000"/>
                  </a:schemeClr>
                </a:solidFill>
              </a:rPr>
              <a:t> </a:t>
            </a:r>
            <a:r>
              <a:rPr lang="en-US" b="1" dirty="0" err="1">
                <a:solidFill>
                  <a:schemeClr val="accent4">
                    <a:lumMod val="60000"/>
                    <a:lumOff val="40000"/>
                  </a:schemeClr>
                </a:solidFill>
              </a:rPr>
              <a:t>Jupyter</a:t>
            </a:r>
            <a:r>
              <a:rPr lang="en-US" b="1" dirty="0">
                <a:solidFill>
                  <a:schemeClr val="accent4">
                    <a:lumMod val="60000"/>
                    <a:lumOff val="40000"/>
                  </a:schemeClr>
                </a:solidFill>
              </a:rPr>
              <a:t> Notebook</a:t>
            </a:r>
            <a:r>
              <a:rPr lang="en-US" dirty="0"/>
              <a:t> is an open-source web application that allows you to create and share documents that contain live code, equations, visualizations and narrative text. </a:t>
            </a:r>
            <a:endParaRPr lang="en-US" dirty="0">
              <a:solidFill>
                <a:schemeClr val="accent4">
                  <a:lumMod val="75000"/>
                </a:schemeClr>
              </a:solidFill>
            </a:endParaRPr>
          </a:p>
        </p:txBody>
      </p:sp>
      <p:pic>
        <p:nvPicPr>
          <p:cNvPr id="8" name="Picture 7" descr="C:\Users\Prathap\Pictures\Jupyter-1024x688.jpg">
            <a:extLst>
              <a:ext uri="{FF2B5EF4-FFF2-40B4-BE49-F238E27FC236}">
                <a16:creationId xmlns:a16="http://schemas.microsoft.com/office/drawing/2014/main" id="{639DDD76-91D5-4738-85C6-88DA85EC8C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7717" y="5616076"/>
            <a:ext cx="1048783" cy="7046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Prathap\Pictures\ibm-watson.png">
            <a:extLst>
              <a:ext uri="{FF2B5EF4-FFF2-40B4-BE49-F238E27FC236}">
                <a16:creationId xmlns:a16="http://schemas.microsoft.com/office/drawing/2014/main" id="{CFC232C2-44D8-49AB-A10D-C56A007FEB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108" y="2784989"/>
            <a:ext cx="1456982" cy="144433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D398231-7A40-4BE9-8717-406A10803D5C}"/>
              </a:ext>
            </a:extLst>
          </p:cNvPr>
          <p:cNvSpPr/>
          <p:nvPr/>
        </p:nvSpPr>
        <p:spPr>
          <a:xfrm>
            <a:off x="6096000" y="1664721"/>
            <a:ext cx="6096000" cy="923330"/>
          </a:xfrm>
          <a:prstGeom prst="rect">
            <a:avLst/>
          </a:prstGeom>
        </p:spPr>
        <p:txBody>
          <a:bodyPr>
            <a:spAutoFit/>
          </a:bodyPr>
          <a:lstStyle/>
          <a:p>
            <a:pPr marL="742950" lvl="1" indent="-285750">
              <a:buFont typeface="Wingdings" panose="05000000000000000000" pitchFamily="2" charset="2"/>
              <a:buChar char="q"/>
            </a:pPr>
            <a:r>
              <a:rPr lang="en-US" dirty="0">
                <a:solidFill>
                  <a:schemeClr val="accent4"/>
                </a:solidFill>
              </a:rPr>
              <a:t>Python</a:t>
            </a:r>
            <a:r>
              <a:rPr lang="en-US" dirty="0"/>
              <a:t> is an interpreted, high-level, general-purpose programming language. Created by Guido van Rossum and first released in 1991.</a:t>
            </a:r>
          </a:p>
        </p:txBody>
      </p:sp>
      <p:pic>
        <p:nvPicPr>
          <p:cNvPr id="11" name="Picture 10" descr="C:\Users\Prathap\Pictures\python-logo.png">
            <a:extLst>
              <a:ext uri="{FF2B5EF4-FFF2-40B4-BE49-F238E27FC236}">
                <a16:creationId xmlns:a16="http://schemas.microsoft.com/office/drawing/2014/main" id="{8343D3EF-C703-493C-B760-82F449E8A3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49296" y="2570811"/>
            <a:ext cx="909606" cy="61593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9F8E2DD-F5E6-439E-98A5-A58E506F57CC}"/>
              </a:ext>
            </a:extLst>
          </p:cNvPr>
          <p:cNvSpPr/>
          <p:nvPr/>
        </p:nvSpPr>
        <p:spPr>
          <a:xfrm>
            <a:off x="6936116" y="4704513"/>
            <a:ext cx="6096000" cy="923330"/>
          </a:xfrm>
          <a:prstGeom prst="rect">
            <a:avLst/>
          </a:prstGeom>
        </p:spPr>
        <p:txBody>
          <a:bodyPr>
            <a:spAutoFit/>
          </a:bodyPr>
          <a:lstStyle/>
          <a:p>
            <a:r>
              <a:rPr lang="en-US" dirty="0">
                <a:solidFill>
                  <a:schemeClr val="accent6">
                    <a:lumMod val="60000"/>
                    <a:lumOff val="40000"/>
                  </a:schemeClr>
                </a:solidFill>
              </a:rPr>
              <a:t>Node-RED</a:t>
            </a:r>
            <a:r>
              <a:rPr lang="en-US" dirty="0"/>
              <a:t> provides a web browser-based flow editor, which can be used to create JavaScript function</a:t>
            </a:r>
            <a:endParaRPr lang="en-IN" dirty="0"/>
          </a:p>
        </p:txBody>
      </p:sp>
      <p:pic>
        <p:nvPicPr>
          <p:cNvPr id="13" name="Picture 12" descr="C:\Users\Prathap\Pictures\Node-RED.jpg">
            <a:extLst>
              <a:ext uri="{FF2B5EF4-FFF2-40B4-BE49-F238E27FC236}">
                <a16:creationId xmlns:a16="http://schemas.microsoft.com/office/drawing/2014/main" id="{685E8526-24C3-421B-9154-D7010A440E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08735" y="5453202"/>
            <a:ext cx="996832" cy="906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5"/>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8" presetClass="emph" presetSubtype="0" fill="hold" grpId="0" nodeType="clickEffect">
                                  <p:stCondLst>
                                    <p:cond delay="0"/>
                                  </p:stCondLst>
                                  <p:iterate type="lt">
                                    <p:tmPct val="4000"/>
                                  </p:iterate>
                                  <p:childTnLst>
                                    <p:set>
                                      <p:cBhvr override="childStyle">
                                        <p:cTn id="15" dur="500" fill="hold"/>
                                        <p:tgtEl>
                                          <p:spTgt spid="10"/>
                                        </p:tgtEl>
                                        <p:attrNameLst>
                                          <p:attrName>style.textDecorationUnderline</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grpId="0" nodeType="clickEffect">
                                  <p:stCondLst>
                                    <p:cond delay="0"/>
                                  </p:stCondLst>
                                  <p:iterate type="lt">
                                    <p:tmPct val="4000"/>
                                  </p:iterate>
                                  <p:childTnLst>
                                    <p:set>
                                      <p:cBhvr override="childStyle">
                                        <p:cTn id="19" dur="500" fill="hold"/>
                                        <p:tgtEl>
                                          <p:spTgt spid="7"/>
                                        </p:tgtEl>
                                        <p:attrNameLst>
                                          <p:attrName>style.textDecorationUnderline</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8" presetClass="emph" presetSubtype="0" fill="hold" grpId="0" nodeType="clickEffect">
                                  <p:stCondLst>
                                    <p:cond delay="0"/>
                                  </p:stCondLst>
                                  <p:iterate type="lt">
                                    <p:tmPct val="4000"/>
                                  </p:iterate>
                                  <p:childTnLst>
                                    <p:set>
                                      <p:cBhvr override="childStyle">
                                        <p:cTn id="23" dur="500" fill="hold"/>
                                        <p:tgtEl>
                                          <p:spTgt spid="1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0" grpId="0"/>
      <p:bldP spid="1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140</TotalTime>
  <Words>271</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Baskerville Old Face</vt:lpstr>
      <vt:lpstr>Calibri</vt:lpstr>
      <vt:lpstr>Century Gothic</vt:lpstr>
      <vt:lpstr>Courier New</vt:lpstr>
      <vt:lpstr>Times New Roman</vt:lpstr>
      <vt:lpstr>Wingdings</vt:lpstr>
      <vt:lpstr>Wingdings 3</vt:lpstr>
      <vt:lpstr>Wisp</vt:lpstr>
      <vt:lpstr> ADULT CENSUS INCOME PREDICTION          USING RANDOM FOREST </vt:lpstr>
      <vt:lpstr>ABSTRACT:-</vt:lpstr>
      <vt:lpstr>Model Explanation:</vt:lpstr>
      <vt:lpstr>PowerPoint Presentation</vt:lpstr>
      <vt:lpstr>PowerPoint Presentation</vt:lpstr>
      <vt:lpstr>PowerPoint Presentation</vt:lpstr>
      <vt:lpstr>PowerPoint Presentation</vt:lpstr>
      <vt:lpstr>Example Prediction: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CENSUS INCOME PREDICTION          USING RANDOM FOREST</dc:title>
  <dc:creator>Charan Sai</dc:creator>
  <cp:lastModifiedBy>Charan Sai</cp:lastModifiedBy>
  <cp:revision>18</cp:revision>
  <dcterms:created xsi:type="dcterms:W3CDTF">2019-07-16T13:20:19Z</dcterms:created>
  <dcterms:modified xsi:type="dcterms:W3CDTF">2019-07-16T17:11:34Z</dcterms:modified>
</cp:coreProperties>
</file>