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9"/>
  </p:notesMasterIdLst>
  <p:sldIdLst>
    <p:sldId id="256" r:id="rId2"/>
    <p:sldId id="282" r:id="rId3"/>
    <p:sldId id="273" r:id="rId4"/>
    <p:sldId id="277" r:id="rId5"/>
    <p:sldId id="261" r:id="rId6"/>
    <p:sldId id="262" r:id="rId7"/>
    <p:sldId id="274" r:id="rId8"/>
    <p:sldId id="272" r:id="rId9"/>
    <p:sldId id="280" r:id="rId10"/>
    <p:sldId id="278" r:id="rId11"/>
    <p:sldId id="267" r:id="rId12"/>
    <p:sldId id="268" r:id="rId13"/>
    <p:sldId id="269" r:id="rId14"/>
    <p:sldId id="270" r:id="rId15"/>
    <p:sldId id="279" r:id="rId16"/>
    <p:sldId id="283" r:id="rId17"/>
    <p:sldId id="28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6BF22-78F3-4BD6-8DBB-89D939F026B2}" type="datetimeFigureOut">
              <a:rPr lang="en-US" smtClean="0"/>
              <a:pPr/>
              <a:t>6/22/2019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2231A-61F8-4E68-B0D5-8826CF4854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4292FDF-B43C-4F08-B56B-B7D5356FBD2F}" type="datetimeFigureOut">
              <a:rPr lang="en-US" smtClean="0"/>
              <a:pPr/>
              <a:t>6/22/2019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9514ED8-A53D-42C9-9A0C-5981182BDD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92FDF-B43C-4F08-B56B-B7D5356FBD2F}"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14ED8-A53D-42C9-9A0C-5981182BDD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92FDF-B43C-4F08-B56B-B7D5356FBD2F}"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14ED8-A53D-42C9-9A0C-5981182BDD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4292FDF-B43C-4F08-B56B-B7D5356FBD2F}" type="datetimeFigureOut">
              <a:rPr lang="en-US" smtClean="0"/>
              <a:pPr/>
              <a:t>6/22/2019</a:t>
            </a:fld>
            <a:endParaRPr lang="en-US"/>
          </a:p>
        </p:txBody>
      </p:sp>
      <p:sp>
        <p:nvSpPr>
          <p:cNvPr id="9" name="Slide Number Placeholder 8"/>
          <p:cNvSpPr>
            <a:spLocks noGrp="1"/>
          </p:cNvSpPr>
          <p:nvPr>
            <p:ph type="sldNum" sz="quarter" idx="15"/>
          </p:nvPr>
        </p:nvSpPr>
        <p:spPr/>
        <p:txBody>
          <a:bodyPr rtlCol="0"/>
          <a:lstStyle/>
          <a:p>
            <a:fld id="{E9514ED8-A53D-42C9-9A0C-5981182BDD5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4292FDF-B43C-4F08-B56B-B7D5356FBD2F}" type="datetimeFigureOut">
              <a:rPr lang="en-US" smtClean="0"/>
              <a:pPr/>
              <a:t>6/22/2019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9514ED8-A53D-42C9-9A0C-5981182BDD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292FDF-B43C-4F08-B56B-B7D5356FBD2F}"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14ED8-A53D-42C9-9A0C-5981182BDD5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4292FDF-B43C-4F08-B56B-B7D5356FBD2F}"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14ED8-A53D-42C9-9A0C-5981182BDD5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4292FDF-B43C-4F08-B56B-B7D5356FBD2F}" type="datetimeFigureOut">
              <a:rPr lang="en-US" smtClean="0"/>
              <a:pPr/>
              <a:t>6/22/2019</a:t>
            </a:fld>
            <a:endParaRPr lang="en-US"/>
          </a:p>
        </p:txBody>
      </p:sp>
      <p:sp>
        <p:nvSpPr>
          <p:cNvPr id="7" name="Slide Number Placeholder 6"/>
          <p:cNvSpPr>
            <a:spLocks noGrp="1"/>
          </p:cNvSpPr>
          <p:nvPr>
            <p:ph type="sldNum" sz="quarter" idx="11"/>
          </p:nvPr>
        </p:nvSpPr>
        <p:spPr/>
        <p:txBody>
          <a:bodyPr rtlCol="0"/>
          <a:lstStyle/>
          <a:p>
            <a:fld id="{E9514ED8-A53D-42C9-9A0C-5981182BDD5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92FDF-B43C-4F08-B56B-B7D5356FBD2F}"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14ED8-A53D-42C9-9A0C-5981182BDD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4292FDF-B43C-4F08-B56B-B7D5356FBD2F}" type="datetimeFigureOut">
              <a:rPr lang="en-US" smtClean="0"/>
              <a:pPr/>
              <a:t>6/22/2019</a:t>
            </a:fld>
            <a:endParaRPr lang="en-US"/>
          </a:p>
        </p:txBody>
      </p:sp>
      <p:sp>
        <p:nvSpPr>
          <p:cNvPr id="22" name="Slide Number Placeholder 21"/>
          <p:cNvSpPr>
            <a:spLocks noGrp="1"/>
          </p:cNvSpPr>
          <p:nvPr>
            <p:ph type="sldNum" sz="quarter" idx="15"/>
          </p:nvPr>
        </p:nvSpPr>
        <p:spPr/>
        <p:txBody>
          <a:bodyPr rtlCol="0"/>
          <a:lstStyle/>
          <a:p>
            <a:fld id="{E9514ED8-A53D-42C9-9A0C-5981182BDD5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4292FDF-B43C-4F08-B56B-B7D5356FBD2F}" type="datetimeFigureOut">
              <a:rPr lang="en-US" smtClean="0"/>
              <a:pPr/>
              <a:t>6/22/2019</a:t>
            </a:fld>
            <a:endParaRPr lang="en-US"/>
          </a:p>
        </p:txBody>
      </p:sp>
      <p:sp>
        <p:nvSpPr>
          <p:cNvPr id="18" name="Slide Number Placeholder 17"/>
          <p:cNvSpPr>
            <a:spLocks noGrp="1"/>
          </p:cNvSpPr>
          <p:nvPr>
            <p:ph type="sldNum" sz="quarter" idx="11"/>
          </p:nvPr>
        </p:nvSpPr>
        <p:spPr/>
        <p:txBody>
          <a:bodyPr rtlCol="0"/>
          <a:lstStyle/>
          <a:p>
            <a:fld id="{E9514ED8-A53D-42C9-9A0C-5981182BDD5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4292FDF-B43C-4F08-B56B-B7D5356FBD2F}" type="datetimeFigureOut">
              <a:rPr lang="en-US" smtClean="0"/>
              <a:pPr/>
              <a:t>6/22/2019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9514ED8-A53D-42C9-9A0C-5981182BDD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world/" TargetMode="External"/><Relationship Id="rId2" Type="http://schemas.openxmlformats.org/officeDocument/2006/relationships/hyperlink" Target="https://www.kaggle.com/"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1357298"/>
            <a:ext cx="6958018" cy="1894362"/>
          </a:xfrm>
        </p:spPr>
        <p:txBody>
          <a:bodyPr>
            <a:noAutofit/>
          </a:bodyPr>
          <a:lstStyle/>
          <a:p>
            <a:pPr algn="r"/>
            <a:r>
              <a:rPr lang="en-IN" sz="4800" b="1" dirty="0" smtClean="0">
                <a:solidFill>
                  <a:schemeClr val="accent1">
                    <a:lumMod val="75000"/>
                  </a:schemeClr>
                </a:solidFill>
                <a:latin typeface="Times New Roman" pitchFamily="18" charset="0"/>
                <a:cs typeface="Times New Roman" pitchFamily="18" charset="0"/>
              </a:rPr>
              <a:t>Automatic Challan Generation</a:t>
            </a:r>
            <a:br>
              <a:rPr lang="en-IN" sz="4800" b="1" dirty="0" smtClean="0">
                <a:solidFill>
                  <a:schemeClr val="accent1">
                    <a:lumMod val="75000"/>
                  </a:schemeClr>
                </a:solidFill>
                <a:latin typeface="Times New Roman" pitchFamily="18" charset="0"/>
                <a:cs typeface="Times New Roman" pitchFamily="18" charset="0"/>
              </a:rPr>
            </a:br>
            <a:r>
              <a:rPr lang="en-IN" sz="4800" dirty="0" smtClean="0">
                <a:solidFill>
                  <a:schemeClr val="accent1">
                    <a:lumMod val="75000"/>
                  </a:schemeClr>
                </a:solidFill>
                <a:latin typeface="Times New Roman" pitchFamily="18" charset="0"/>
                <a:cs typeface="Times New Roman" pitchFamily="18" charset="0"/>
              </a:rPr>
              <a:t>(Using AI)</a:t>
            </a:r>
            <a:endParaRPr lang="en-US" sz="4800" dirty="0">
              <a:solidFill>
                <a:schemeClr val="accent1">
                  <a:lumMod val="7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357290" y="4214818"/>
            <a:ext cx="7429520" cy="2160104"/>
          </a:xfrm>
        </p:spPr>
        <p:txBody>
          <a:bodyPr>
            <a:normAutofit/>
          </a:bodyPr>
          <a:lstStyle/>
          <a:p>
            <a:r>
              <a:rPr lang="en-IN" dirty="0" smtClean="0"/>
              <a:t>                                                          </a:t>
            </a:r>
            <a:r>
              <a:rPr lang="en-IN" dirty="0" smtClean="0">
                <a:latin typeface="Times New Roman" pitchFamily="18" charset="0"/>
                <a:cs typeface="Times New Roman" pitchFamily="18" charset="0"/>
              </a:rPr>
              <a:t>By:</a:t>
            </a:r>
          </a:p>
          <a:p>
            <a:r>
              <a:rPr lang="en-IN" dirty="0" smtClean="0">
                <a:latin typeface="Times New Roman" pitchFamily="18" charset="0"/>
                <a:cs typeface="Times New Roman" pitchFamily="18" charset="0"/>
              </a:rPr>
              <a:t>                                     D. Naga </a:t>
            </a:r>
            <a:r>
              <a:rPr lang="en-IN" dirty="0" err="1" smtClean="0">
                <a:latin typeface="Times New Roman" pitchFamily="18" charset="0"/>
                <a:cs typeface="Times New Roman" pitchFamily="18" charset="0"/>
              </a:rPr>
              <a:t>Maheswari</a:t>
            </a:r>
            <a:r>
              <a:rPr lang="en-IN" dirty="0" smtClean="0">
                <a:latin typeface="Times New Roman" pitchFamily="18" charset="0"/>
                <a:cs typeface="Times New Roman" pitchFamily="18" charset="0"/>
              </a:rPr>
              <a:t>  (16701A1218-AITSR)</a:t>
            </a:r>
          </a:p>
          <a:p>
            <a:r>
              <a:rPr lang="en-IN" dirty="0" smtClean="0">
                <a:latin typeface="Times New Roman" pitchFamily="18" charset="0"/>
                <a:cs typeface="Times New Roman" pitchFamily="18" charset="0"/>
              </a:rPr>
              <a:t>                                     K. </a:t>
            </a:r>
            <a:r>
              <a:rPr lang="en-IN" dirty="0" err="1" smtClean="0">
                <a:latin typeface="Times New Roman" pitchFamily="18" charset="0"/>
                <a:cs typeface="Times New Roman" pitchFamily="18" charset="0"/>
              </a:rPr>
              <a:t>Narasimhulu</a:t>
            </a:r>
            <a:r>
              <a:rPr lang="en-IN" dirty="0" smtClean="0">
                <a:latin typeface="Times New Roman" pitchFamily="18" charset="0"/>
                <a:cs typeface="Times New Roman" pitchFamily="18" charset="0"/>
              </a:rPr>
              <a:t>  (16701A1219-AITSR)</a:t>
            </a:r>
          </a:p>
          <a:p>
            <a:r>
              <a:rPr lang="en-IN" dirty="0" smtClean="0">
                <a:latin typeface="Times New Roman" pitchFamily="18" charset="0"/>
                <a:cs typeface="Times New Roman" pitchFamily="18" charset="0"/>
              </a:rPr>
              <a:t>                                     C. B. </a:t>
            </a:r>
            <a:r>
              <a:rPr lang="en-IN" dirty="0" err="1" smtClean="0">
                <a:latin typeface="Times New Roman" pitchFamily="18" charset="0"/>
                <a:cs typeface="Times New Roman" pitchFamily="18" charset="0"/>
              </a:rPr>
              <a:t>Sujitha</a:t>
            </a:r>
            <a:r>
              <a:rPr lang="en-IN" dirty="0" smtClean="0">
                <a:latin typeface="Times New Roman" pitchFamily="18" charset="0"/>
                <a:cs typeface="Times New Roman" pitchFamily="18" charset="0"/>
              </a:rPr>
              <a:t>  (16701A1237-AITSR)</a:t>
            </a:r>
          </a:p>
          <a:p>
            <a:r>
              <a:rPr lang="en-IN" dirty="0" smtClean="0">
                <a:latin typeface="Times New Roman" pitchFamily="18" charset="0"/>
                <a:cs typeface="Times New Roman" pitchFamily="18" charset="0"/>
              </a:rPr>
              <a:t>                                     S. V. P. </a:t>
            </a:r>
            <a:r>
              <a:rPr lang="en-IN" dirty="0" err="1" smtClean="0">
                <a:latin typeface="Times New Roman" pitchFamily="18" charset="0"/>
                <a:cs typeface="Times New Roman" pitchFamily="18" charset="0"/>
              </a:rPr>
              <a:t>Sruthi</a:t>
            </a:r>
            <a:r>
              <a:rPr lang="en-IN" dirty="0" smtClean="0">
                <a:latin typeface="Times New Roman" pitchFamily="18" charset="0"/>
                <a:cs typeface="Times New Roman" pitchFamily="18" charset="0"/>
              </a:rPr>
              <a:t>  (16701A1241-AITSR)</a:t>
            </a:r>
          </a:p>
          <a:p>
            <a:r>
              <a:rPr lang="en-IN" dirty="0" smtClean="0">
                <a:latin typeface="Times New Roman" pitchFamily="18" charset="0"/>
                <a:cs typeface="Times New Roman" pitchFamily="18" charset="0"/>
              </a:rPr>
              <a:t>                                                          (Hybrid-IT)</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428604"/>
            <a:ext cx="4572000" cy="1446550"/>
          </a:xfrm>
          <a:prstGeom prst="rect">
            <a:avLst/>
          </a:prstGeom>
        </p:spPr>
        <p:txBody>
          <a:bodyPr>
            <a:spAutoFit/>
          </a:bodyPr>
          <a:lstStyle/>
          <a:p>
            <a:r>
              <a:rPr lang="en-US" sz="4400" b="1" dirty="0" smtClean="0">
                <a:latin typeface="Times New Roman" pitchFamily="18" charset="0"/>
                <a:cs typeface="Times New Roman" pitchFamily="18" charset="0"/>
              </a:rPr>
              <a:t>Data Collection</a:t>
            </a:r>
            <a:br>
              <a:rPr lang="en-US" sz="4400" b="1" dirty="0" smtClean="0">
                <a:latin typeface="Times New Roman" pitchFamily="18" charset="0"/>
                <a:cs typeface="Times New Roman" pitchFamily="18" charset="0"/>
              </a:rPr>
            </a:br>
            <a:endParaRPr lang="en-US" sz="4400" b="1" dirty="0"/>
          </a:p>
        </p:txBody>
      </p:sp>
      <p:sp>
        <p:nvSpPr>
          <p:cNvPr id="4" name="Rectangle 3"/>
          <p:cNvSpPr/>
          <p:nvPr/>
        </p:nvSpPr>
        <p:spPr>
          <a:xfrm>
            <a:off x="500034" y="1285860"/>
            <a:ext cx="8001056" cy="3170099"/>
          </a:xfrm>
          <a:prstGeom prst="rect">
            <a:avLst/>
          </a:prstGeom>
        </p:spPr>
        <p:txBody>
          <a:bodyPr wrap="square">
            <a:spAutoFit/>
          </a:bodyPr>
          <a:lstStyle/>
          <a:p>
            <a:pPr algn="just"/>
            <a:r>
              <a:rPr lang="en-US" sz="2000" dirty="0" smtClean="0">
                <a:latin typeface="Times New Roman" pitchFamily="18" charset="0"/>
                <a:cs typeface="Times New Roman" pitchFamily="18" charset="0"/>
              </a:rPr>
              <a:t>The data all we need here are images to train the model. We use CNN(convolution neural networks) model to develop a system which can predict if the person is wearing helmet or not. So for this we need images of persons wearing helmet and also not wearing helmet. We searched for datasets at different websites like </a:t>
            </a:r>
            <a:r>
              <a:rPr lang="en-US" sz="2000" u="sng" dirty="0" smtClean="0">
                <a:latin typeface="Times New Roman" pitchFamily="18" charset="0"/>
                <a:cs typeface="Times New Roman" pitchFamily="18" charset="0"/>
                <a:hlinkClick r:id="rId2"/>
              </a:rPr>
              <a:t>https://www.kaggle.com/</a:t>
            </a:r>
            <a:r>
              <a:rPr lang="en-US" sz="2000" dirty="0" smtClean="0">
                <a:latin typeface="Times New Roman" pitchFamily="18" charset="0"/>
                <a:cs typeface="Times New Roman" pitchFamily="18" charset="0"/>
              </a:rPr>
              <a:t> and </a:t>
            </a:r>
            <a:r>
              <a:rPr lang="en-US" sz="2000" u="sng" dirty="0" smtClean="0">
                <a:latin typeface="Times New Roman" pitchFamily="18" charset="0"/>
                <a:cs typeface="Times New Roman" pitchFamily="18" charset="0"/>
                <a:hlinkClick r:id="rId3"/>
              </a:rPr>
              <a:t>https://data.world/</a:t>
            </a:r>
            <a:r>
              <a:rPr lang="en-US" sz="2000" dirty="0" smtClean="0">
                <a:latin typeface="Times New Roman" pitchFamily="18" charset="0"/>
                <a:cs typeface="Times New Roman" pitchFamily="18" charset="0"/>
              </a:rPr>
              <a:t>. We prepared dataset by downloading pictures from </a:t>
            </a:r>
            <a:r>
              <a:rPr lang="en-US" sz="2000" dirty="0" err="1" smtClean="0">
                <a:latin typeface="Times New Roman" pitchFamily="18" charset="0"/>
                <a:cs typeface="Times New Roman" pitchFamily="18" charset="0"/>
              </a:rPr>
              <a:t>google</a:t>
            </a:r>
            <a:r>
              <a:rPr lang="en-US" sz="2000" dirty="0" smtClean="0">
                <a:latin typeface="Times New Roman" pitchFamily="18" charset="0"/>
                <a:cs typeface="Times New Roman" pitchFamily="18" charset="0"/>
              </a:rPr>
              <a:t> .We downloaded almost 400 images and made a </a:t>
            </a:r>
            <a:r>
              <a:rPr lang="en-US" sz="2000" dirty="0" err="1" smtClean="0">
                <a:latin typeface="Times New Roman" pitchFamily="18" charset="0"/>
                <a:cs typeface="Times New Roman" pitchFamily="18" charset="0"/>
              </a:rPr>
              <a:t>dateset</a:t>
            </a:r>
            <a:r>
              <a:rPr lang="en-US" sz="2000" dirty="0" smtClean="0">
                <a:latin typeface="Times New Roman" pitchFamily="18" charset="0"/>
                <a:cs typeface="Times New Roman" pitchFamily="18" charset="0"/>
              </a:rPr>
              <a:t> with train and test data sets.</a:t>
            </a:r>
          </a:p>
          <a:p>
            <a:pPr algn="just"/>
            <a:endParaRPr lang="en-US" sz="2000" dirty="0" smtClean="0">
              <a:latin typeface="Times New Roman" pitchFamily="18" charset="0"/>
              <a:cs typeface="Times New Roman" pitchFamily="18" charset="0"/>
            </a:endParaRPr>
          </a:p>
          <a:p>
            <a:endParaRPr lang="en-US" sz="2000" dirty="0"/>
          </a:p>
        </p:txBody>
      </p:sp>
      <p:pic>
        <p:nvPicPr>
          <p:cNvPr id="5" name="Content Placeholder 4"/>
          <p:cNvPicPr>
            <a:picLocks/>
          </p:cNvPicPr>
          <p:nvPr/>
        </p:nvPicPr>
        <p:blipFill>
          <a:blip r:embed="rId4" cstate="print"/>
          <a:stretch>
            <a:fillRect/>
          </a:stretch>
        </p:blipFill>
        <p:spPr bwMode="auto">
          <a:xfrm>
            <a:off x="1428728" y="3786190"/>
            <a:ext cx="6469896" cy="274333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7643866" cy="3046988"/>
          </a:xfrm>
          <a:prstGeom prst="rect">
            <a:avLst/>
          </a:prstGeom>
          <a:noFill/>
        </p:spPr>
        <p:txBody>
          <a:bodyPr wrap="square" rtlCol="0">
            <a:spAutoFit/>
          </a:bodyPr>
          <a:lstStyle/>
          <a:p>
            <a:r>
              <a:rPr lang="en-US" sz="3600" b="1" dirty="0">
                <a:latin typeface="Times New Roman" pitchFamily="18" charset="0"/>
                <a:cs typeface="Times New Roman" pitchFamily="18" charset="0"/>
              </a:rPr>
              <a:t>Step1:Convolution </a:t>
            </a:r>
          </a:p>
          <a:p>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output of this step is featured map where the image is converted into a matrix form and featured map is the output of this particular layer. We used a sequential model and conv2D to break and convert given </a:t>
            </a:r>
            <a:r>
              <a:rPr lang="en-US" sz="2400" dirty="0" smtClean="0">
                <a:latin typeface="Times New Roman" pitchFamily="18" charset="0"/>
                <a:cs typeface="Times New Roman" pitchFamily="18" charset="0"/>
              </a:rPr>
              <a:t>image </a:t>
            </a:r>
            <a:r>
              <a:rPr lang="en-US" sz="2400" dirty="0">
                <a:latin typeface="Times New Roman" pitchFamily="18" charset="0"/>
                <a:cs typeface="Times New Roman" pitchFamily="18" charset="0"/>
              </a:rPr>
              <a:t>into a matrix which gives featured map as output.</a:t>
            </a: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500042"/>
            <a:ext cx="8358246" cy="2862322"/>
          </a:xfrm>
          <a:prstGeom prst="rect">
            <a:avLst/>
          </a:prstGeom>
          <a:noFill/>
        </p:spPr>
        <p:txBody>
          <a:bodyPr wrap="square" rtlCol="0">
            <a:spAutoFit/>
          </a:bodyPr>
          <a:lstStyle/>
          <a:p>
            <a:r>
              <a:rPr lang="en-US" sz="3600" b="1" dirty="0">
                <a:latin typeface="Times New Roman" pitchFamily="18" charset="0"/>
                <a:cs typeface="Times New Roman" pitchFamily="18" charset="0"/>
              </a:rPr>
              <a:t>Step 2:Maxpolling</a:t>
            </a:r>
          </a:p>
          <a:p>
            <a:pPr algn="just"/>
            <a:r>
              <a:rPr lang="en-US" dirty="0" smtClean="0"/>
              <a:t>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maxpooling featured map is </a:t>
            </a:r>
            <a:r>
              <a:rPr lang="en-US" sz="2400" dirty="0" smtClean="0">
                <a:latin typeface="Times New Roman" pitchFamily="18" charset="0"/>
                <a:cs typeface="Times New Roman" pitchFamily="18" charset="0"/>
              </a:rPr>
              <a:t>converted </a:t>
            </a:r>
            <a:r>
              <a:rPr lang="en-US" sz="2400" dirty="0">
                <a:latin typeface="Times New Roman" pitchFamily="18" charset="0"/>
                <a:cs typeface="Times New Roman" pitchFamily="18" charset="0"/>
              </a:rPr>
              <a:t>to pooled featured map by collecting major features from the image in other sense we can say eliminating background of the </a:t>
            </a:r>
            <a:r>
              <a:rPr lang="en-US" sz="2400" dirty="0" smtClean="0">
                <a:latin typeface="Times New Roman" pitchFamily="18" charset="0"/>
                <a:cs typeface="Times New Roman" pitchFamily="18" charset="0"/>
              </a:rPr>
              <a:t>image . This </a:t>
            </a:r>
            <a:r>
              <a:rPr lang="en-US" sz="2400" dirty="0">
                <a:latin typeface="Times New Roman" pitchFamily="18" charset="0"/>
                <a:cs typeface="Times New Roman" pitchFamily="18" charset="0"/>
              </a:rPr>
              <a:t>process is done by taking maximum values or repetitive values from the featured map. The featured map is always of size 2x2.</a:t>
            </a:r>
          </a:p>
          <a:p>
            <a:endParaRPr lang="en-US" sz="2400" dirty="0">
              <a:latin typeface="Times New Roman" pitchFamily="18" charset="0"/>
              <a:cs typeface="Times New Roman" pitchFamily="18" charset="0"/>
            </a:endParaRPr>
          </a:p>
        </p:txBody>
      </p:sp>
      <p:sp>
        <p:nvSpPr>
          <p:cNvPr id="5" name="object 5"/>
          <p:cNvSpPr/>
          <p:nvPr/>
        </p:nvSpPr>
        <p:spPr>
          <a:xfrm>
            <a:off x="1428728" y="3357562"/>
            <a:ext cx="5813298" cy="3140964"/>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7" y="785794"/>
            <a:ext cx="8286807" cy="4555093"/>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Step3: Flattening</a:t>
            </a:r>
          </a:p>
          <a:p>
            <a:r>
              <a:rPr lang="en-US" dirty="0" smtClean="0"/>
              <a:t>	</a:t>
            </a:r>
            <a:r>
              <a:rPr lang="en-US" sz="2000" dirty="0" smtClean="0">
                <a:latin typeface="Times New Roman" pitchFamily="18" charset="0"/>
                <a:cs typeface="Times New Roman" pitchFamily="18" charset="0"/>
              </a:rPr>
              <a:t>Although we use CNN model in the last we need to covert it to ANN model. By using CNN we convert images into inputs which are to be given to the ANN model. Here we create input and hidden and output layers using dense function . There can be n number of hidden layers which increases the accuracy of the prediction.</a:t>
            </a:r>
          </a:p>
          <a:p>
            <a:endParaRPr lang="en-US"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Step4:Full Connected </a:t>
            </a:r>
          </a:p>
          <a:p>
            <a:pPr algn="just"/>
            <a:r>
              <a:rPr lang="en-US" dirty="0" smtClean="0"/>
              <a:t>	</a:t>
            </a:r>
            <a:r>
              <a:rPr lang="en-US" sz="2000" dirty="0" smtClean="0">
                <a:latin typeface="Times New Roman" pitchFamily="18" charset="0"/>
                <a:cs typeface="Times New Roman" pitchFamily="18" charset="0"/>
              </a:rPr>
              <a:t>Here ANN model is used to predict the values by taking the given inputs. In we ANN have one input layer and n number of hidden layers. In ANN we have many iterations we can run n number of epochs which increases the accuracy of the model. The below figure illustrates the deep learning process that is used in </a:t>
            </a:r>
            <a:r>
              <a:rPr lang="en-US" sz="2000" dirty="0" err="1" smtClean="0">
                <a:latin typeface="Times New Roman" pitchFamily="18" charset="0"/>
                <a:cs typeface="Times New Roman" pitchFamily="18" charset="0"/>
              </a:rPr>
              <a:t>cnn</a:t>
            </a:r>
            <a:r>
              <a:rPr lang="en-US" sz="2000" dirty="0" smtClean="0">
                <a:latin typeface="Times New Roman" pitchFamily="18" charset="0"/>
                <a:cs typeface="Times New Roman" pitchFamily="18" charset="0"/>
              </a:rPr>
              <a:t> to analyze data and predict output.</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357166"/>
            <a:ext cx="7858148" cy="1508105"/>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GUI</a:t>
            </a:r>
          </a:p>
          <a:p>
            <a:r>
              <a:rPr lang="en-IN" sz="2400" dirty="0" smtClean="0">
                <a:latin typeface="Times New Roman" pitchFamily="18" charset="0"/>
                <a:cs typeface="Times New Roman" pitchFamily="18" charset="0"/>
              </a:rPr>
              <a:t>We used tkinter package from python to fetch the given image (as we giving  input as image)  and predict the output.</a:t>
            </a:r>
            <a:endParaRPr lang="en-US" sz="24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357290" y="2214554"/>
            <a:ext cx="5943600" cy="35744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9" y="714356"/>
            <a:ext cx="8001055" cy="3631763"/>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this model we take a traffic picture as input and then using </a:t>
            </a:r>
            <a:r>
              <a:rPr lang="en-US" sz="2400" dirty="0" err="1" smtClean="0">
                <a:latin typeface="Times New Roman" pitchFamily="18" charset="0"/>
                <a:cs typeface="Times New Roman" pitchFamily="18" charset="0"/>
              </a:rPr>
              <a:t>cnn</a:t>
            </a:r>
            <a:r>
              <a:rPr lang="en-US" sz="2400" dirty="0" smtClean="0">
                <a:latin typeface="Times New Roman" pitchFamily="18" charset="0"/>
                <a:cs typeface="Times New Roman" pitchFamily="18" charset="0"/>
              </a:rPr>
              <a:t> model we predicted if particular vehicle violated rules by not wearing helmet. This model will be helpful in traffic management but it cameras must be automated to use this model and many developments must be done to improve the accuracy rate of this model. In future there may be chance of improvements in this model to make model more accurate. </a:t>
            </a:r>
          </a:p>
          <a:p>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2071678"/>
            <a:ext cx="6386685" cy="1569660"/>
          </a:xfrm>
          <a:prstGeom prst="rect">
            <a:avLst/>
          </a:prstGeom>
          <a:noFill/>
        </p:spPr>
        <p:txBody>
          <a:bodyPr wrap="none" rtlCol="0">
            <a:spAutoFit/>
          </a:bodyPr>
          <a:lstStyle/>
          <a:p>
            <a:pPr algn="ctr"/>
            <a:r>
              <a:rPr lang="en-IN" sz="4800" b="1" dirty="0" smtClean="0">
                <a:solidFill>
                  <a:schemeClr val="accent1">
                    <a:lumMod val="75000"/>
                  </a:schemeClr>
                </a:solidFill>
              </a:rPr>
              <a:t>Safety is gainful.</a:t>
            </a:r>
          </a:p>
          <a:p>
            <a:pPr algn="ctr"/>
            <a:r>
              <a:rPr lang="en-IN" sz="4800" b="1" dirty="0" smtClean="0">
                <a:solidFill>
                  <a:schemeClr val="accent1">
                    <a:lumMod val="75000"/>
                  </a:schemeClr>
                </a:solidFill>
              </a:rPr>
              <a:t>Accident is painful.</a:t>
            </a:r>
            <a:endParaRPr lang="en-US" sz="4800" b="1" dirty="0">
              <a:solidFill>
                <a:schemeClr val="accent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2428868"/>
            <a:ext cx="4238661" cy="1200329"/>
          </a:xfrm>
          <a:prstGeom prst="rect">
            <a:avLst/>
          </a:prstGeom>
          <a:noFill/>
        </p:spPr>
        <p:txBody>
          <a:bodyPr wrap="none" rtlCol="0">
            <a:spAutoFit/>
          </a:bodyPr>
          <a:lstStyle/>
          <a:p>
            <a:r>
              <a:rPr lang="en-IN" sz="7200" dirty="0" smtClean="0">
                <a:solidFill>
                  <a:schemeClr val="accent1">
                    <a:lumMod val="75000"/>
                  </a:schemeClr>
                </a:solidFill>
                <a:latin typeface="Times New Roman" pitchFamily="18" charset="0"/>
                <a:cs typeface="Times New Roman" pitchFamily="18" charset="0"/>
              </a:rPr>
              <a:t>Thank You</a:t>
            </a:r>
            <a:endParaRPr lang="en-US" sz="72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857232"/>
            <a:ext cx="6540573" cy="3262432"/>
          </a:xfrm>
          <a:prstGeom prst="rect">
            <a:avLst/>
          </a:prstGeom>
          <a:noFill/>
        </p:spPr>
        <p:txBody>
          <a:bodyPr wrap="none" rtlCol="0">
            <a:spAutoFit/>
          </a:bodyPr>
          <a:lstStyle/>
          <a:p>
            <a:r>
              <a:rPr lang="en-IN" sz="4400" b="1" smtClean="0">
                <a:latin typeface="Times New Roman" pitchFamily="18" charset="0"/>
                <a:cs typeface="Times New Roman" pitchFamily="18" charset="0"/>
              </a:rPr>
              <a:t>Contents</a:t>
            </a:r>
            <a:endParaRPr lang="en-IN" sz="4400" b="1" dirty="0" smtClean="0">
              <a:latin typeface="Times New Roman" pitchFamily="18" charset="0"/>
              <a:cs typeface="Times New Roman" pitchFamily="18" charset="0"/>
            </a:endParaRPr>
          </a:p>
          <a:p>
            <a:pPr>
              <a:buFont typeface="Wingdings" pitchFamily="2" charset="2"/>
              <a:buChar char="Ø"/>
            </a:pPr>
            <a:r>
              <a:rPr lang="en-IN" sz="3600" dirty="0" smtClean="0">
                <a:latin typeface="Times New Roman" pitchFamily="18" charset="0"/>
                <a:cs typeface="Times New Roman" pitchFamily="18" charset="0"/>
              </a:rPr>
              <a:t>Introduction</a:t>
            </a:r>
          </a:p>
          <a:p>
            <a:pPr>
              <a:buFont typeface="Wingdings" pitchFamily="2" charset="2"/>
              <a:buChar char="Ø"/>
            </a:pPr>
            <a:r>
              <a:rPr lang="en-IN" sz="3600" dirty="0" smtClean="0">
                <a:latin typeface="Times New Roman" pitchFamily="18" charset="0"/>
                <a:cs typeface="Times New Roman" pitchFamily="18" charset="0"/>
              </a:rPr>
              <a:t>Problem Statement and Solution</a:t>
            </a:r>
          </a:p>
          <a:p>
            <a:pPr>
              <a:buFont typeface="Wingdings" pitchFamily="2" charset="2"/>
              <a:buChar char="Ø"/>
            </a:pPr>
            <a:r>
              <a:rPr lang="en-IN" sz="3600" dirty="0" smtClean="0">
                <a:latin typeface="Times New Roman" pitchFamily="18" charset="0"/>
                <a:cs typeface="Times New Roman" pitchFamily="18" charset="0"/>
              </a:rPr>
              <a:t>GUI Integration</a:t>
            </a:r>
          </a:p>
          <a:p>
            <a:pPr>
              <a:buFont typeface="Wingdings" pitchFamily="2" charset="2"/>
              <a:buChar char="Ø"/>
            </a:pPr>
            <a:r>
              <a:rPr lang="en-IN" sz="3600" dirty="0" smtClean="0">
                <a:latin typeface="Times New Roman" pitchFamily="18" charset="0"/>
                <a:cs typeface="Times New Roman" pitchFamily="18" charset="0"/>
              </a:rPr>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5.jpeg"/>
          <p:cNvPicPr/>
          <p:nvPr/>
        </p:nvPicPr>
        <p:blipFill>
          <a:blip r:embed="rId2" cstate="print"/>
          <a:stretch>
            <a:fillRect/>
          </a:stretch>
        </p:blipFill>
        <p:spPr>
          <a:xfrm>
            <a:off x="1500166" y="2643182"/>
            <a:ext cx="6149740" cy="2951214"/>
          </a:xfrm>
          <a:prstGeom prst="rect">
            <a:avLst/>
          </a:prstGeom>
        </p:spPr>
      </p:pic>
      <p:sp>
        <p:nvSpPr>
          <p:cNvPr id="3" name="TextBox 2"/>
          <p:cNvSpPr txBox="1"/>
          <p:nvPr/>
        </p:nvSpPr>
        <p:spPr>
          <a:xfrm>
            <a:off x="154038" y="357166"/>
            <a:ext cx="8550739" cy="707886"/>
          </a:xfrm>
          <a:prstGeom prst="rect">
            <a:avLst/>
          </a:prstGeom>
          <a:noFill/>
        </p:spPr>
        <p:txBody>
          <a:bodyPr wrap="none" rtlCol="0">
            <a:spAutoFit/>
          </a:bodyPr>
          <a:lstStyle/>
          <a:p>
            <a:r>
              <a:rPr lang="en-US" sz="4000" b="1" dirty="0">
                <a:latin typeface="Times New Roman" pitchFamily="18" charset="0"/>
                <a:cs typeface="Times New Roman" pitchFamily="18" charset="0"/>
              </a:rPr>
              <a:t>Convolutional Neural Network </a:t>
            </a:r>
            <a:r>
              <a:rPr lang="en-US" sz="4000" b="1" dirty="0" smtClean="0">
                <a:latin typeface="Times New Roman" pitchFamily="18" charset="0"/>
                <a:cs typeface="Times New Roman" pitchFamily="18" charset="0"/>
              </a:rPr>
              <a:t>(CNN)</a:t>
            </a:r>
            <a:endParaRPr lang="en-US" sz="4000" b="1" dirty="0">
              <a:latin typeface="Times New Roman" pitchFamily="18" charset="0"/>
              <a:cs typeface="Times New Roman" pitchFamily="18" charset="0"/>
            </a:endParaRPr>
          </a:p>
        </p:txBody>
      </p:sp>
      <p:sp>
        <p:nvSpPr>
          <p:cNvPr id="4" name="TextBox 3"/>
          <p:cNvSpPr txBox="1"/>
          <p:nvPr/>
        </p:nvSpPr>
        <p:spPr>
          <a:xfrm>
            <a:off x="428596" y="1428736"/>
            <a:ext cx="8143932" cy="101566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A convolutional neural network (</a:t>
            </a:r>
            <a:r>
              <a:rPr lang="en-US" sz="2000" b="1" dirty="0">
                <a:latin typeface="Times New Roman" pitchFamily="18" charset="0"/>
                <a:cs typeface="Times New Roman" pitchFamily="18" charset="0"/>
              </a:rPr>
              <a:t>CNN</a:t>
            </a:r>
            <a:r>
              <a:rPr lang="en-US" sz="2000" dirty="0">
                <a:latin typeface="Times New Roman" pitchFamily="18" charset="0"/>
                <a:cs typeface="Times New Roman" pitchFamily="18" charset="0"/>
              </a:rPr>
              <a:t>) is a specific type of artificial neural network that uses </a:t>
            </a:r>
            <a:r>
              <a:rPr lang="en-US" sz="2000" dirty="0" smtClean="0">
                <a:latin typeface="Times New Roman" pitchFamily="18" charset="0"/>
                <a:cs typeface="Times New Roman" pitchFamily="18" charset="0"/>
              </a:rPr>
              <a:t>perceptions, </a:t>
            </a:r>
            <a:r>
              <a:rPr lang="en-US" sz="2000" dirty="0">
                <a:latin typeface="Times New Roman" pitchFamily="18" charset="0"/>
                <a:cs typeface="Times New Roman" pitchFamily="18" charset="0"/>
              </a:rPr>
              <a:t>a machine learning unit algorithm, for supervised learning, to analyze data</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428604"/>
            <a:ext cx="7874015" cy="769441"/>
          </a:xfrm>
          <a:prstGeom prst="rect">
            <a:avLst/>
          </a:prstGeom>
        </p:spPr>
        <p:txBody>
          <a:bodyPr wrap="none">
            <a:spAutoFit/>
          </a:bodyPr>
          <a:lstStyle/>
          <a:p>
            <a:pPr marL="12700">
              <a:lnSpc>
                <a:spcPct val="100000"/>
              </a:lnSpc>
              <a:spcBef>
                <a:spcPts val="105"/>
              </a:spcBef>
            </a:pPr>
            <a:r>
              <a:rPr lang="en-US" sz="4400" b="1" spc="-15" dirty="0" err="1" smtClean="0">
                <a:latin typeface="Times New Roman" pitchFamily="18" charset="0"/>
                <a:cs typeface="Times New Roman" pitchFamily="18" charset="0"/>
              </a:rPr>
              <a:t>Convolutional</a:t>
            </a:r>
            <a:r>
              <a:rPr lang="en-US" sz="4400" b="1" spc="-15" dirty="0" smtClean="0">
                <a:latin typeface="Times New Roman" pitchFamily="18" charset="0"/>
                <a:cs typeface="Times New Roman" pitchFamily="18" charset="0"/>
              </a:rPr>
              <a:t> </a:t>
            </a:r>
            <a:r>
              <a:rPr lang="en-US" sz="4400" b="1" spc="-25" dirty="0" smtClean="0">
                <a:latin typeface="Times New Roman" pitchFamily="18" charset="0"/>
                <a:cs typeface="Times New Roman" pitchFamily="18" charset="0"/>
              </a:rPr>
              <a:t>Layer </a:t>
            </a:r>
            <a:r>
              <a:rPr lang="en-US" sz="4400" b="1" dirty="0" smtClean="0">
                <a:latin typeface="Times New Roman" pitchFamily="18" charset="0"/>
                <a:cs typeface="Times New Roman" pitchFamily="18" charset="0"/>
              </a:rPr>
              <a:t>–</a:t>
            </a:r>
            <a:r>
              <a:rPr lang="en-US" sz="4400" b="1" spc="25"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Function</a:t>
            </a:r>
            <a:endParaRPr lang="en-US" sz="4400" b="1" dirty="0">
              <a:latin typeface="Times New Roman" pitchFamily="18" charset="0"/>
              <a:cs typeface="Times New Roman" pitchFamily="18" charset="0"/>
            </a:endParaRPr>
          </a:p>
        </p:txBody>
      </p:sp>
      <p:sp>
        <p:nvSpPr>
          <p:cNvPr id="3" name="Rectangle 2"/>
          <p:cNvSpPr/>
          <p:nvPr/>
        </p:nvSpPr>
        <p:spPr>
          <a:xfrm>
            <a:off x="785786" y="1357298"/>
            <a:ext cx="6271460" cy="584775"/>
          </a:xfrm>
          <a:prstGeom prst="rect">
            <a:avLst/>
          </a:prstGeom>
        </p:spPr>
        <p:txBody>
          <a:bodyPr wrap="none">
            <a:spAutoFit/>
          </a:bodyPr>
          <a:lstStyle/>
          <a:p>
            <a:pPr marL="12700">
              <a:lnSpc>
                <a:spcPct val="100000"/>
              </a:lnSpc>
              <a:spcBef>
                <a:spcPts val="100"/>
              </a:spcBef>
            </a:pPr>
            <a:r>
              <a:rPr lang="en-US" sz="3200" spc="-20" dirty="0" smtClean="0">
                <a:latin typeface="Times New Roman" pitchFamily="18" charset="0"/>
                <a:cs typeface="Times New Roman" pitchFamily="18" charset="0"/>
              </a:rPr>
              <a:t>Extract </a:t>
            </a:r>
            <a:r>
              <a:rPr lang="en-US" sz="3200" spc="-35" dirty="0" smtClean="0">
                <a:latin typeface="Times New Roman" pitchFamily="18" charset="0"/>
                <a:cs typeface="Times New Roman" pitchFamily="18" charset="0"/>
              </a:rPr>
              <a:t>features </a:t>
            </a:r>
            <a:r>
              <a:rPr lang="en-US" sz="3200" spc="-25" dirty="0" smtClean="0">
                <a:latin typeface="Times New Roman" pitchFamily="18" charset="0"/>
                <a:cs typeface="Times New Roman" pitchFamily="18" charset="0"/>
              </a:rPr>
              <a:t>from </a:t>
            </a:r>
            <a:r>
              <a:rPr lang="en-US" sz="3200" dirty="0" smtClean="0">
                <a:latin typeface="Times New Roman" pitchFamily="18" charset="0"/>
                <a:cs typeface="Times New Roman" pitchFamily="18" charset="0"/>
              </a:rPr>
              <a:t>the input</a:t>
            </a:r>
            <a:r>
              <a:rPr lang="en-US" sz="3200" spc="114" dirty="0" smtClean="0">
                <a:latin typeface="Times New Roman" pitchFamily="18" charset="0"/>
                <a:cs typeface="Times New Roman" pitchFamily="18" charset="0"/>
              </a:rPr>
              <a:t> </a:t>
            </a:r>
            <a:r>
              <a:rPr lang="en-US" sz="3200" spc="-10" dirty="0" smtClean="0">
                <a:latin typeface="Times New Roman" pitchFamily="18" charset="0"/>
                <a:cs typeface="Times New Roman" pitchFamily="18" charset="0"/>
              </a:rPr>
              <a:t>image</a:t>
            </a:r>
            <a:endParaRPr lang="en-US" sz="3200" dirty="0">
              <a:latin typeface="Times New Roman" pitchFamily="18" charset="0"/>
              <a:cs typeface="Times New Roman" pitchFamily="18" charset="0"/>
            </a:endParaRPr>
          </a:p>
        </p:txBody>
      </p:sp>
      <p:sp>
        <p:nvSpPr>
          <p:cNvPr id="4" name="object 5"/>
          <p:cNvSpPr/>
          <p:nvPr/>
        </p:nvSpPr>
        <p:spPr>
          <a:xfrm>
            <a:off x="1857356" y="2143116"/>
            <a:ext cx="5282376" cy="37055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609982"/>
            <a:ext cx="7241882" cy="690574"/>
          </a:xfrm>
          <a:prstGeom prst="rect">
            <a:avLst/>
          </a:prstGeom>
        </p:spPr>
        <p:txBody>
          <a:bodyPr vert="horz" wrap="square" lIns="0" tIns="13335" rIns="0" bIns="0" rtlCol="0">
            <a:spAutoFit/>
          </a:bodyPr>
          <a:lstStyle/>
          <a:p>
            <a:pPr marL="12700" algn="l">
              <a:lnSpc>
                <a:spcPct val="100000"/>
              </a:lnSpc>
              <a:spcBef>
                <a:spcPts val="105"/>
              </a:spcBef>
            </a:pPr>
            <a:r>
              <a:rPr sz="4400" b="1" spc="-20" dirty="0">
                <a:solidFill>
                  <a:schemeClr val="tx1"/>
                </a:solidFill>
                <a:latin typeface="Times New Roman" pitchFamily="18" charset="0"/>
                <a:cs typeface="Times New Roman" pitchFamily="18" charset="0"/>
              </a:rPr>
              <a:t>Pooling </a:t>
            </a:r>
            <a:r>
              <a:rPr sz="4400" b="1" spc="-25" dirty="0">
                <a:solidFill>
                  <a:schemeClr val="tx1"/>
                </a:solidFill>
                <a:latin typeface="Times New Roman" pitchFamily="18" charset="0"/>
                <a:cs typeface="Times New Roman" pitchFamily="18" charset="0"/>
              </a:rPr>
              <a:t>Layer </a:t>
            </a:r>
            <a:r>
              <a:rPr sz="4400" b="1" dirty="0">
                <a:solidFill>
                  <a:schemeClr val="tx1"/>
                </a:solidFill>
                <a:latin typeface="Times New Roman" pitchFamily="18" charset="0"/>
                <a:cs typeface="Times New Roman" pitchFamily="18" charset="0"/>
              </a:rPr>
              <a:t>–</a:t>
            </a:r>
            <a:r>
              <a:rPr sz="4400" b="1" spc="-5" dirty="0">
                <a:solidFill>
                  <a:schemeClr val="tx1"/>
                </a:solidFill>
                <a:latin typeface="Times New Roman" pitchFamily="18" charset="0"/>
                <a:cs typeface="Times New Roman" pitchFamily="18" charset="0"/>
              </a:rPr>
              <a:t> </a:t>
            </a:r>
            <a:r>
              <a:rPr sz="4400" b="1" dirty="0">
                <a:solidFill>
                  <a:schemeClr val="tx1"/>
                </a:solidFill>
                <a:latin typeface="Times New Roman" pitchFamily="18" charset="0"/>
                <a:cs typeface="Times New Roman" pitchFamily="18" charset="0"/>
              </a:rPr>
              <a:t>Function</a:t>
            </a:r>
            <a:endParaRPr sz="4400" b="1">
              <a:solidFill>
                <a:schemeClr val="tx1"/>
              </a:solidFill>
              <a:latin typeface="Times New Roman" pitchFamily="18" charset="0"/>
              <a:cs typeface="Times New Roman" pitchFamily="18" charset="0"/>
            </a:endParaRPr>
          </a:p>
        </p:txBody>
      </p:sp>
      <p:sp>
        <p:nvSpPr>
          <p:cNvPr id="3" name="object 3"/>
          <p:cNvSpPr txBox="1"/>
          <p:nvPr/>
        </p:nvSpPr>
        <p:spPr>
          <a:xfrm>
            <a:off x="687705" y="1357298"/>
            <a:ext cx="7468076" cy="1141851"/>
          </a:xfrm>
          <a:prstGeom prst="rect">
            <a:avLst/>
          </a:prstGeom>
        </p:spPr>
        <p:txBody>
          <a:bodyPr vert="horz" wrap="square" lIns="0" tIns="81280" rIns="0" bIns="0" rtlCol="0">
            <a:spAutoFit/>
          </a:bodyPr>
          <a:lstStyle/>
          <a:p>
            <a:pPr marL="12700" marR="5080" algn="just">
              <a:lnSpc>
                <a:spcPts val="4320"/>
              </a:lnSpc>
              <a:spcBef>
                <a:spcPts val="640"/>
              </a:spcBef>
            </a:pPr>
            <a:r>
              <a:rPr sz="2800" spc="-15" dirty="0">
                <a:latin typeface="Times New Roman" pitchFamily="18" charset="0"/>
                <a:cs typeface="Times New Roman" pitchFamily="18" charset="0"/>
              </a:rPr>
              <a:t>Reduces </a:t>
            </a:r>
            <a:r>
              <a:rPr sz="2800" spc="-5" dirty="0">
                <a:latin typeface="Times New Roman" pitchFamily="18" charset="0"/>
                <a:cs typeface="Times New Roman" pitchFamily="18" charset="0"/>
              </a:rPr>
              <a:t>the </a:t>
            </a:r>
            <a:r>
              <a:rPr sz="2800" spc="-10" dirty="0">
                <a:latin typeface="Times New Roman" pitchFamily="18" charset="0"/>
                <a:cs typeface="Times New Roman" pitchFamily="18" charset="0"/>
              </a:rPr>
              <a:t>dimensionality </a:t>
            </a:r>
            <a:r>
              <a:rPr sz="2800" spc="-5" dirty="0">
                <a:latin typeface="Times New Roman" pitchFamily="18" charset="0"/>
                <a:cs typeface="Times New Roman" pitchFamily="18" charset="0"/>
              </a:rPr>
              <a:t>of </a:t>
            </a:r>
            <a:r>
              <a:rPr sz="2800" dirty="0">
                <a:latin typeface="Times New Roman" pitchFamily="18" charset="0"/>
                <a:cs typeface="Times New Roman" pitchFamily="18" charset="0"/>
              </a:rPr>
              <a:t>each </a:t>
            </a:r>
            <a:r>
              <a:rPr sz="2800" spc="-30" dirty="0">
                <a:latin typeface="Times New Roman" pitchFamily="18" charset="0"/>
                <a:cs typeface="Times New Roman" pitchFamily="18" charset="0"/>
              </a:rPr>
              <a:t>feature </a:t>
            </a:r>
            <a:r>
              <a:rPr sz="2800" spc="-5" dirty="0">
                <a:latin typeface="Times New Roman" pitchFamily="18" charset="0"/>
                <a:cs typeface="Times New Roman" pitchFamily="18" charset="0"/>
              </a:rPr>
              <a:t>map  but </a:t>
            </a:r>
            <a:r>
              <a:rPr sz="2800" spc="-20" dirty="0">
                <a:latin typeface="Times New Roman" pitchFamily="18" charset="0"/>
                <a:cs typeface="Times New Roman" pitchFamily="18" charset="0"/>
              </a:rPr>
              <a:t>retains </a:t>
            </a:r>
            <a:r>
              <a:rPr sz="2800" spc="-5" dirty="0">
                <a:latin typeface="Times New Roman" pitchFamily="18" charset="0"/>
                <a:cs typeface="Times New Roman" pitchFamily="18" charset="0"/>
              </a:rPr>
              <a:t>the </a:t>
            </a:r>
            <a:r>
              <a:rPr sz="2800" spc="-20" dirty="0">
                <a:latin typeface="Times New Roman" pitchFamily="18" charset="0"/>
                <a:cs typeface="Times New Roman" pitchFamily="18" charset="0"/>
              </a:rPr>
              <a:t>most </a:t>
            </a:r>
            <a:r>
              <a:rPr sz="2800" spc="-15" dirty="0">
                <a:latin typeface="Times New Roman" pitchFamily="18" charset="0"/>
                <a:cs typeface="Times New Roman" pitchFamily="18" charset="0"/>
              </a:rPr>
              <a:t>important</a:t>
            </a:r>
            <a:r>
              <a:rPr sz="2800" spc="25" dirty="0">
                <a:latin typeface="Times New Roman" pitchFamily="18" charset="0"/>
                <a:cs typeface="Times New Roman" pitchFamily="18" charset="0"/>
              </a:rPr>
              <a:t> </a:t>
            </a:r>
            <a:r>
              <a:rPr sz="2800" spc="-20" dirty="0">
                <a:latin typeface="Times New Roman" pitchFamily="18" charset="0"/>
                <a:cs typeface="Times New Roman" pitchFamily="18" charset="0"/>
              </a:rPr>
              <a:t>information</a:t>
            </a:r>
            <a:endParaRPr sz="2800">
              <a:latin typeface="Times New Roman" pitchFamily="18" charset="0"/>
              <a:cs typeface="Times New Roman" pitchFamily="18" charset="0"/>
            </a:endParaRPr>
          </a:p>
        </p:txBody>
      </p:sp>
      <p:sp>
        <p:nvSpPr>
          <p:cNvPr id="5" name="object 5"/>
          <p:cNvSpPr/>
          <p:nvPr/>
        </p:nvSpPr>
        <p:spPr>
          <a:xfrm>
            <a:off x="1714480" y="3214686"/>
            <a:ext cx="5813298" cy="31409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158" y="357166"/>
            <a:ext cx="8456296" cy="690574"/>
          </a:xfrm>
          <a:prstGeom prst="rect">
            <a:avLst/>
          </a:prstGeom>
        </p:spPr>
        <p:txBody>
          <a:bodyPr vert="horz" wrap="square" lIns="0" tIns="13335" rIns="0" bIns="0" rtlCol="0">
            <a:spAutoFit/>
          </a:bodyPr>
          <a:lstStyle/>
          <a:p>
            <a:pPr marL="12700">
              <a:lnSpc>
                <a:spcPct val="100000"/>
              </a:lnSpc>
              <a:spcBef>
                <a:spcPts val="105"/>
              </a:spcBef>
            </a:pPr>
            <a:r>
              <a:rPr sz="4400" b="1" spc="-20" dirty="0">
                <a:solidFill>
                  <a:schemeClr val="tx1"/>
                </a:solidFill>
                <a:latin typeface="Times New Roman" pitchFamily="18" charset="0"/>
                <a:cs typeface="Times New Roman" pitchFamily="18" charset="0"/>
              </a:rPr>
              <a:t>Pooling </a:t>
            </a:r>
            <a:r>
              <a:rPr sz="4400" b="1" spc="-25" dirty="0">
                <a:solidFill>
                  <a:schemeClr val="tx1"/>
                </a:solidFill>
                <a:latin typeface="Times New Roman" pitchFamily="18" charset="0"/>
                <a:cs typeface="Times New Roman" pitchFamily="18" charset="0"/>
              </a:rPr>
              <a:t>Layer </a:t>
            </a:r>
            <a:r>
              <a:rPr sz="4400" b="1" dirty="0">
                <a:solidFill>
                  <a:schemeClr val="tx1"/>
                </a:solidFill>
                <a:latin typeface="Times New Roman" pitchFamily="18" charset="0"/>
                <a:cs typeface="Times New Roman" pitchFamily="18" charset="0"/>
              </a:rPr>
              <a:t>– </a:t>
            </a:r>
            <a:r>
              <a:rPr sz="4400" b="1" spc="-15" dirty="0">
                <a:solidFill>
                  <a:schemeClr val="tx1"/>
                </a:solidFill>
                <a:latin typeface="Times New Roman" pitchFamily="18" charset="0"/>
                <a:cs typeface="Times New Roman" pitchFamily="18" charset="0"/>
              </a:rPr>
              <a:t>Max</a:t>
            </a:r>
            <a:r>
              <a:rPr sz="4400" b="1" spc="-5" dirty="0">
                <a:solidFill>
                  <a:schemeClr val="tx1"/>
                </a:solidFill>
                <a:latin typeface="Times New Roman" pitchFamily="18" charset="0"/>
                <a:cs typeface="Times New Roman" pitchFamily="18" charset="0"/>
              </a:rPr>
              <a:t> </a:t>
            </a:r>
            <a:r>
              <a:rPr sz="4400" b="1" spc="-20" dirty="0">
                <a:solidFill>
                  <a:schemeClr val="tx1"/>
                </a:solidFill>
                <a:latin typeface="Times New Roman" pitchFamily="18" charset="0"/>
                <a:cs typeface="Times New Roman" pitchFamily="18" charset="0"/>
              </a:rPr>
              <a:t>Pooling</a:t>
            </a:r>
            <a:endParaRPr sz="4400" b="1">
              <a:solidFill>
                <a:schemeClr val="tx1"/>
              </a:solidFill>
              <a:latin typeface="Times New Roman" pitchFamily="18" charset="0"/>
              <a:cs typeface="Times New Roman" pitchFamily="18" charset="0"/>
            </a:endParaRPr>
          </a:p>
        </p:txBody>
      </p:sp>
      <p:sp>
        <p:nvSpPr>
          <p:cNvPr id="3" name="object 3"/>
          <p:cNvSpPr/>
          <p:nvPr/>
        </p:nvSpPr>
        <p:spPr>
          <a:xfrm>
            <a:off x="1000100" y="1928802"/>
            <a:ext cx="6961421" cy="43525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143932" cy="261610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Flattening</a:t>
            </a:r>
          </a:p>
          <a:p>
            <a:pPr algn="just"/>
            <a:r>
              <a:rPr lang="en-US" sz="2400" dirty="0" smtClean="0">
                <a:latin typeface="Times New Roman" pitchFamily="18" charset="0"/>
                <a:cs typeface="Times New Roman" pitchFamily="18" charset="0"/>
              </a:rPr>
              <a:t>	Flattening</a:t>
            </a:r>
            <a:r>
              <a:rPr lang="en-US" sz="2400" dirty="0">
                <a:latin typeface="Times New Roman" pitchFamily="18" charset="0"/>
                <a:cs typeface="Times New Roman" pitchFamily="18" charset="0"/>
              </a:rPr>
              <a:t> is converting the data into a 1-dimensional array for inputting it to the next layer. We flatten the output of the convolutional layers to create a single long feature vector. And it is connected to the final classification model, which is called a fully-connected layer.</a:t>
            </a:r>
          </a:p>
        </p:txBody>
      </p:sp>
      <p:pic>
        <p:nvPicPr>
          <p:cNvPr id="1026" name="Picture 2" descr="Image result for flattening in cnn"/>
          <p:cNvPicPr>
            <a:picLocks noChangeAspect="1" noChangeArrowheads="1"/>
          </p:cNvPicPr>
          <p:nvPr/>
        </p:nvPicPr>
        <p:blipFill>
          <a:blip r:embed="rId2"/>
          <a:srcRect/>
          <a:stretch>
            <a:fillRect/>
          </a:stretch>
        </p:blipFill>
        <p:spPr bwMode="auto">
          <a:xfrm>
            <a:off x="357158" y="3486154"/>
            <a:ext cx="8248650" cy="337184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072494" cy="4370427"/>
          </a:xfrm>
          <a:prstGeom prst="rect">
            <a:avLst/>
          </a:prstGeom>
          <a:noFill/>
        </p:spPr>
        <p:txBody>
          <a:bodyPr wrap="square" rtlCol="0">
            <a:spAutoFit/>
          </a:bodyPr>
          <a:lstStyle/>
          <a:p>
            <a:r>
              <a:rPr lang="en-US" sz="2800" b="1" dirty="0">
                <a:latin typeface="Times New Roman" pitchFamily="18" charset="0"/>
                <a:cs typeface="Times New Roman" pitchFamily="18" charset="0"/>
              </a:rPr>
              <a:t> </a:t>
            </a:r>
            <a:r>
              <a:rPr lang="en-US" sz="4400" b="1" dirty="0">
                <a:latin typeface="Times New Roman" pitchFamily="18" charset="0"/>
                <a:cs typeface="Times New Roman" pitchFamily="18" charset="0"/>
              </a:rPr>
              <a:t>Full </a:t>
            </a:r>
            <a:r>
              <a:rPr lang="en-US" sz="4400" b="1" dirty="0" smtClean="0">
                <a:latin typeface="Times New Roman" pitchFamily="18" charset="0"/>
                <a:cs typeface="Times New Roman" pitchFamily="18" charset="0"/>
              </a:rPr>
              <a:t>Connected </a:t>
            </a:r>
          </a:p>
          <a:p>
            <a:r>
              <a:rPr lang="en-US" sz="2400" dirty="0" smtClean="0">
                <a:latin typeface="Times New Roman" pitchFamily="18" charset="0"/>
                <a:cs typeface="Times New Roman" pitchFamily="18" charset="0"/>
              </a:rPr>
              <a:t>           Here's </a:t>
            </a:r>
            <a:r>
              <a:rPr lang="en-US" sz="2400" dirty="0">
                <a:latin typeface="Times New Roman" pitchFamily="18" charset="0"/>
                <a:cs typeface="Times New Roman" pitchFamily="18" charset="0"/>
              </a:rPr>
              <a:t>where artificial neural networks and convolutional neural networks collide as we add the former to our latter. It's here that the process of creating a convolutional neural network begins to take a more complex and sophisticated turn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As </a:t>
            </a:r>
            <a:r>
              <a:rPr lang="en-US" sz="2400" dirty="0">
                <a:latin typeface="Times New Roman" pitchFamily="18" charset="0"/>
                <a:cs typeface="Times New Roman" pitchFamily="18" charset="0"/>
              </a:rPr>
              <a:t>you see from the image below, we have three layers in the full connection step:</a:t>
            </a:r>
          </a:p>
          <a:p>
            <a:pPr>
              <a:buFont typeface="Wingdings" pitchFamily="2" charset="2"/>
              <a:buChar char="Ø"/>
            </a:pPr>
            <a:r>
              <a:rPr lang="en-US" sz="2400" dirty="0" smtClean="0">
                <a:latin typeface="Times New Roman" pitchFamily="18" charset="0"/>
                <a:cs typeface="Times New Roman" pitchFamily="18" charset="0"/>
              </a:rPr>
              <a:t>Input layer</a:t>
            </a:r>
          </a:p>
          <a:p>
            <a:pPr>
              <a:buFont typeface="Wingdings" pitchFamily="2" charset="2"/>
              <a:buChar char="Ø"/>
            </a:pPr>
            <a:r>
              <a:rPr lang="en-US" sz="2400" dirty="0" smtClean="0">
                <a:latin typeface="Times New Roman" pitchFamily="18" charset="0"/>
                <a:cs typeface="Times New Roman" pitchFamily="18" charset="0"/>
              </a:rPr>
              <a:t>Fully-connected layer</a:t>
            </a:r>
          </a:p>
          <a:p>
            <a:pPr>
              <a:buFont typeface="Wingdings" pitchFamily="2" charset="2"/>
              <a:buChar char="Ø"/>
            </a:pPr>
            <a:r>
              <a:rPr lang="en-US" sz="2400" dirty="0" smtClean="0">
                <a:latin typeface="Times New Roman" pitchFamily="18" charset="0"/>
                <a:cs typeface="Times New Roman" pitchFamily="18" charset="0"/>
              </a:rPr>
              <a:t>Output </a:t>
            </a:r>
            <a:r>
              <a:rPr lang="en-US" sz="2400" dirty="0">
                <a:latin typeface="Times New Roman" pitchFamily="18" charset="0"/>
                <a:cs typeface="Times New Roman" pitchFamily="18" charset="0"/>
              </a:rPr>
              <a:t>layer</a:t>
            </a:r>
          </a:p>
          <a:p>
            <a:endParaRPr lang="en-US" dirty="0"/>
          </a:p>
        </p:txBody>
      </p:sp>
      <p:pic>
        <p:nvPicPr>
          <p:cNvPr id="3074" name="Picture 2" descr="https://sds-platform-private.s3-us-east-2.amazonaws.com/uploads/74_blog_image_1.png"/>
          <p:cNvPicPr>
            <a:picLocks noChangeAspect="1" noChangeArrowheads="1"/>
          </p:cNvPicPr>
          <p:nvPr/>
        </p:nvPicPr>
        <p:blipFill>
          <a:blip r:embed="rId2"/>
          <a:srcRect/>
          <a:stretch>
            <a:fillRect/>
          </a:stretch>
        </p:blipFill>
        <p:spPr bwMode="auto">
          <a:xfrm>
            <a:off x="2000232" y="4607790"/>
            <a:ext cx="6572296" cy="225021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7" y="428604"/>
            <a:ext cx="8001055" cy="2985433"/>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Problem Statement</a:t>
            </a:r>
          </a:p>
          <a:p>
            <a:r>
              <a:rPr lang="en-IN" sz="44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Automatic Challan Generation using CNN model for detecting if a person is wearing helmet </a:t>
            </a:r>
            <a:r>
              <a:rPr lang="en-US" sz="2800" smtClean="0">
                <a:latin typeface="Times New Roman" pitchFamily="18" charset="0"/>
                <a:cs typeface="Times New Roman" pitchFamily="18" charset="0"/>
              </a:rPr>
              <a:t>or </a:t>
            </a:r>
            <a:r>
              <a:rPr lang="en-US" sz="2800" smtClean="0">
                <a:latin typeface="Times New Roman" pitchFamily="18" charset="0"/>
                <a:cs typeface="Times New Roman" pitchFamily="18" charset="0"/>
              </a:rPr>
              <a:t>not.</a:t>
            </a:r>
            <a:endParaRPr lang="en-US" sz="2800" dirty="0" smtClean="0">
              <a:latin typeface="Times New Roman" pitchFamily="18" charset="0"/>
              <a:cs typeface="Times New Roman" pitchFamily="18" charset="0"/>
            </a:endParaRPr>
          </a:p>
          <a:p>
            <a:endParaRPr lang="en-US" sz="4400"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428</TotalTime>
  <Words>364</Words>
  <Application>Microsoft Office PowerPoint</Application>
  <PresentationFormat>On-screen Show (4:3)</PresentationFormat>
  <Paragraphs>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Automatic Challan Generation (Using AI)</vt:lpstr>
      <vt:lpstr>Slide 2</vt:lpstr>
      <vt:lpstr>Slide 3</vt:lpstr>
      <vt:lpstr>Slide 4</vt:lpstr>
      <vt:lpstr>Pooling Layer – Function</vt:lpstr>
      <vt:lpstr>Pooling Layer – Max Pooling</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Challan Generation</dc:title>
  <dc:creator>Windows User</dc:creator>
  <cp:lastModifiedBy>Windows User</cp:lastModifiedBy>
  <cp:revision>41</cp:revision>
  <dcterms:created xsi:type="dcterms:W3CDTF">2019-06-20T05:35:42Z</dcterms:created>
  <dcterms:modified xsi:type="dcterms:W3CDTF">2019-06-22T05:34:46Z</dcterms:modified>
</cp:coreProperties>
</file>