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2" r:id="rId2"/>
    <p:sldId id="256" r:id="rId3"/>
    <p:sldId id="257" r:id="rId4"/>
    <p:sldId id="258" r:id="rId5"/>
    <p:sldId id="261"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D410F16-9697-4DD8-A973-DB3A6AE1EFE6}"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410F16-9697-4DD8-A973-DB3A6AE1EF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410F16-9697-4DD8-A973-DB3A6AE1EFE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410F16-9697-4DD8-A973-DB3A6AE1EFE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410F16-9697-4DD8-A973-DB3A6AE1EFE6}"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410F16-9697-4DD8-A973-DB3A6AE1EFE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D410F16-9697-4DD8-A973-DB3A6AE1EFE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D410F16-9697-4DD8-A973-DB3A6AE1EFE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D410F16-9697-4DD8-A973-DB3A6AE1EFE6}"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410F16-9697-4DD8-A973-DB3A6AE1EFE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2EB0AF4-A41E-4E8D-B5CC-6C4A5389D1DF}" type="datetimeFigureOut">
              <a:rPr lang="en-US" smtClean="0"/>
              <a:t>6/22/2019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410F16-9697-4DD8-A973-DB3A6AE1EFE6}"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2EB0AF4-A41E-4E8D-B5CC-6C4A5389D1DF}" type="datetimeFigureOut">
              <a:rPr lang="en-US" smtClean="0"/>
              <a:t>6/22/2019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D410F16-9697-4DD8-A973-DB3A6AE1EFE6}"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38200"/>
            <a:ext cx="7467600" cy="22098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1600" b="1" dirty="0">
                <a:ln w="10541" cmpd="sng">
                  <a:solidFill>
                    <a:schemeClr val="accent1">
                      <a:shade val="88000"/>
                      <a:satMod val="110000"/>
                    </a:schemeClr>
                  </a:solidFill>
                  <a:prstDash val="solid"/>
                </a:ln>
                <a:solidFill>
                  <a:schemeClr val="accent1">
                    <a:lumMod val="50000"/>
                  </a:schemeClr>
                </a:solidFill>
                <a:effectLst/>
              </a:rPr>
              <a:t>PRESENTATION </a:t>
            </a:r>
            <a:r>
              <a:rPr lang="en-IN" sz="1600" b="1" dirty="0" smtClean="0">
                <a:ln w="10541" cmpd="sng">
                  <a:solidFill>
                    <a:schemeClr val="accent1">
                      <a:shade val="88000"/>
                      <a:satMod val="110000"/>
                    </a:schemeClr>
                  </a:solidFill>
                  <a:prstDash val="solid"/>
                </a:ln>
                <a:solidFill>
                  <a:schemeClr val="accent1">
                    <a:lumMod val="50000"/>
                  </a:schemeClr>
                </a:solidFill>
                <a:effectLst/>
              </a:rPr>
              <a:t/>
            </a:r>
            <a:br>
              <a:rPr lang="en-IN" sz="1600" b="1" dirty="0" smtClean="0">
                <a:ln w="10541" cmpd="sng">
                  <a:solidFill>
                    <a:schemeClr val="accent1">
                      <a:shade val="88000"/>
                      <a:satMod val="110000"/>
                    </a:schemeClr>
                  </a:solidFill>
                  <a:prstDash val="solid"/>
                </a:ln>
                <a:solidFill>
                  <a:schemeClr val="accent1">
                    <a:lumMod val="50000"/>
                  </a:schemeClr>
                </a:solidFill>
                <a:effectLst/>
              </a:rPr>
            </a:br>
            <a:r>
              <a:rPr lang="en-IN" sz="1600" b="1" dirty="0" smtClean="0">
                <a:ln w="10541" cmpd="sng">
                  <a:solidFill>
                    <a:schemeClr val="accent1">
                      <a:shade val="88000"/>
                      <a:satMod val="110000"/>
                    </a:schemeClr>
                  </a:solidFill>
                  <a:prstDash val="solid"/>
                </a:ln>
                <a:solidFill>
                  <a:schemeClr val="accent1">
                    <a:lumMod val="50000"/>
                  </a:schemeClr>
                </a:solidFill>
                <a:effectLst/>
              </a:rPr>
              <a:t>ON</a:t>
            </a:r>
            <a:r>
              <a:rPr lang="en-IN" sz="1600" b="1" spc="50" dirty="0">
                <a:ln w="11430"/>
                <a:solidFill>
                  <a:schemeClr val="accent1">
                    <a:lumMod val="50000"/>
                  </a:schemeClr>
                </a:solidFill>
                <a:effectLst>
                  <a:outerShdw blurRad="76200" dist="50800" dir="5400000" algn="tl" rotWithShape="0">
                    <a:srgbClr val="000000">
                      <a:alpha val="65000"/>
                    </a:srgbClr>
                  </a:outerShdw>
                </a:effectLst>
              </a:rPr>
              <a:t/>
            </a:r>
            <a:br>
              <a:rPr lang="en-IN" sz="1600" b="1" spc="50" dirty="0">
                <a:ln w="11430"/>
                <a:solidFill>
                  <a:schemeClr val="accent1">
                    <a:lumMod val="50000"/>
                  </a:schemeClr>
                </a:solidFill>
                <a:effectLst>
                  <a:outerShdw blurRad="76200" dist="50800" dir="5400000" algn="tl" rotWithShape="0">
                    <a:srgbClr val="000000">
                      <a:alpha val="65000"/>
                    </a:srgbClr>
                  </a:outerShdw>
                </a:effectLst>
              </a:rPr>
            </a:br>
            <a: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VEHICLE </a:t>
            </a:r>
            <a:r>
              <a:rPr lang="en-IN"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RESALE  VALUE  PREDICTION</a:t>
            </a:r>
            <a:endParaRPr lang="en-I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Subtitle 2"/>
          <p:cNvSpPr>
            <a:spLocks noGrp="1"/>
          </p:cNvSpPr>
          <p:nvPr>
            <p:ph type="subTitle" idx="1"/>
          </p:nvPr>
        </p:nvSpPr>
        <p:spPr>
          <a:xfrm>
            <a:off x="1600200" y="4038600"/>
            <a:ext cx="7406640" cy="2057400"/>
          </a:xfrm>
        </p:spPr>
        <p:txBody>
          <a:bodyPr>
            <a:normAutofit/>
          </a:bodyPr>
          <a:lstStyle/>
          <a:p>
            <a:r>
              <a:rPr lang="en-IN" dirty="0" smtClean="0"/>
              <a:t>			      		</a:t>
            </a:r>
            <a:r>
              <a:rPr lang="en-I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Narrow" pitchFamily="34" charset="0"/>
              </a:rPr>
              <a:t>BY</a:t>
            </a:r>
          </a:p>
          <a:p>
            <a:r>
              <a:rPr lang="en-IN" sz="17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Narrow" pitchFamily="34" charset="0"/>
              </a:rPr>
              <a:t>N.DURGALAKSHMI PRASANNA</a:t>
            </a:r>
          </a:p>
          <a:p>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Narrow" pitchFamily="34" charset="0"/>
              </a:rPr>
              <a:t>				P.SANDHYA</a:t>
            </a:r>
          </a:p>
          <a:p>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Narrow" pitchFamily="34" charset="0"/>
              </a:rPr>
              <a:t>				N.RESHMA</a:t>
            </a:r>
          </a:p>
          <a:p>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Narrow" pitchFamily="34" charset="0"/>
              </a:rPr>
              <a:t>				T.KEERTHI REDDY</a:t>
            </a:r>
          </a:p>
          <a:p>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Narrow" pitchFamily="34" charset="0"/>
              </a:rPr>
              <a:t>				T.SALEEM </a:t>
            </a:r>
            <a:endParaRPr lang="en-IN"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Narrow" pitchFamily="34" charset="0"/>
            </a:endParaRPr>
          </a:p>
        </p:txBody>
      </p:sp>
    </p:spTree>
    <p:extLst>
      <p:ext uri="{BB962C8B-B14F-4D97-AF65-F5344CB8AC3E}">
        <p14:creationId xmlns:p14="http://schemas.microsoft.com/office/powerpoint/2010/main" val="39227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7772400" cy="1470025"/>
          </a:xfrm>
        </p:spPr>
        <p:txBody>
          <a:bodyPr>
            <a:normAutofit/>
          </a:bodyPr>
          <a:lstStyle/>
          <a:p>
            <a:r>
              <a:rPr lang="en-US" sz="3200" b="1" dirty="0" smtClean="0"/>
              <a:t>INTRODUCTION</a:t>
            </a:r>
            <a:endParaRPr lang="en-US" sz="3200" dirty="0"/>
          </a:p>
        </p:txBody>
      </p:sp>
      <p:sp>
        <p:nvSpPr>
          <p:cNvPr id="3" name="Subtitle 2"/>
          <p:cNvSpPr>
            <a:spLocks noGrp="1"/>
          </p:cNvSpPr>
          <p:nvPr>
            <p:ph type="subTitle" idx="1"/>
          </p:nvPr>
        </p:nvSpPr>
        <p:spPr>
          <a:xfrm>
            <a:off x="1066800" y="2133600"/>
            <a:ext cx="7315200" cy="4038600"/>
          </a:xfrm>
        </p:spPr>
        <p:txBody>
          <a:bodyPr>
            <a:noAutofit/>
          </a:bodyPr>
          <a:lstStyle/>
          <a:p>
            <a:pPr algn="l">
              <a:buFont typeface="Wingdings" pitchFamily="2" charset="2"/>
              <a:buChar char="§"/>
            </a:pPr>
            <a:r>
              <a:rPr lang="en-US" sz="2400" b="1" dirty="0"/>
              <a:t>Machine learning</a:t>
            </a:r>
            <a:r>
              <a:rPr lang="en-US" sz="2400" dirty="0"/>
              <a:t> is an application </a:t>
            </a:r>
            <a:r>
              <a:rPr lang="en-US" sz="2400" dirty="0" smtClean="0"/>
              <a:t>of artificial</a:t>
            </a:r>
            <a:r>
              <a:rPr lang="en-US" sz="2400" dirty="0"/>
              <a:t> </a:t>
            </a:r>
            <a:r>
              <a:rPr lang="en-US" sz="2400" b="1" dirty="0"/>
              <a:t>intelligence</a:t>
            </a:r>
            <a:r>
              <a:rPr lang="en-US" sz="2400" dirty="0"/>
              <a:t> (AI) that provides systems the ability to automatically learn and improve from experience without being explicitly programmed. </a:t>
            </a:r>
            <a:endParaRPr lang="en-US" sz="2400" dirty="0" smtClean="0"/>
          </a:p>
          <a:p>
            <a:pPr algn="l">
              <a:buFont typeface="Wingdings" pitchFamily="2" charset="2"/>
              <a:buChar char="§"/>
            </a:pPr>
            <a:r>
              <a:rPr lang="en-US" sz="2400" dirty="0"/>
              <a:t>Machine learning combines data with statistical tools to predict an output. </a:t>
            </a:r>
            <a:endParaRPr lang="en-US" sz="2400" dirty="0" smtClean="0"/>
          </a:p>
          <a:p>
            <a:pPr algn="l">
              <a:buFont typeface="Wingdings" pitchFamily="2" charset="2"/>
              <a:buChar char="§"/>
            </a:pPr>
            <a:r>
              <a:rPr lang="en-US" sz="2400" dirty="0"/>
              <a:t>The used car market is a large and strategically important market for car manufacturers. </a:t>
            </a:r>
            <a:endParaRPr lang="en-US" sz="2400" dirty="0" smtClean="0"/>
          </a:p>
          <a:p>
            <a:pPr algn="l">
              <a:buFont typeface="Wingdings" pitchFamily="2" charset="2"/>
              <a:buChar char="§"/>
            </a:pPr>
            <a:r>
              <a:rPr lang="en-US" sz="2400" dirty="0"/>
              <a:t>T</a:t>
            </a:r>
            <a:r>
              <a:rPr lang="en-US" sz="2400" dirty="0" smtClean="0"/>
              <a:t>he </a:t>
            </a:r>
            <a:r>
              <a:rPr lang="en-US" sz="2400" dirty="0"/>
              <a:t>second-hand market is closely connected to the new car business.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ABOUT MODEL</a:t>
            </a:r>
            <a:endParaRPr lang="en-US" sz="3200" dirty="0"/>
          </a:p>
        </p:txBody>
      </p:sp>
      <p:sp>
        <p:nvSpPr>
          <p:cNvPr id="3" name="Content Placeholder 2"/>
          <p:cNvSpPr>
            <a:spLocks noGrp="1"/>
          </p:cNvSpPr>
          <p:nvPr>
            <p:ph idx="1"/>
          </p:nvPr>
        </p:nvSpPr>
        <p:spPr/>
        <p:txBody>
          <a:bodyPr/>
          <a:lstStyle/>
          <a:p>
            <a:r>
              <a:rPr lang="en-US" sz="2400" dirty="0" smtClean="0">
                <a:latin typeface="Arial" pitchFamily="34" charset="0"/>
                <a:cs typeface="Arial" pitchFamily="34" charset="0"/>
              </a:rPr>
              <a:t>Multiple linear regression (MLR): is a statistical technique that uses several explanatory variables to predict the outcome of a response variable.</a:t>
            </a:r>
          </a:p>
          <a:p>
            <a:r>
              <a:rPr lang="en-US" sz="2400" dirty="0" smtClean="0"/>
              <a:t>The Formula for Multiple Linear Regression Is:</a:t>
            </a:r>
            <a:endParaRPr lang="en-US" sz="2400" b="1" dirty="0" smtClean="0"/>
          </a:p>
          <a:p>
            <a:r>
              <a:rPr lang="en-US" sz="2400" i="1" dirty="0" err="1" smtClean="0"/>
              <a:t>yi</a:t>
            </a:r>
            <a:r>
              <a:rPr lang="en-US" sz="2400" dirty="0" smtClean="0"/>
              <a:t>​=</a:t>
            </a:r>
            <a:r>
              <a:rPr lang="en-US" sz="2400" i="1" dirty="0" smtClean="0"/>
              <a:t>β</a:t>
            </a:r>
            <a:r>
              <a:rPr lang="en-US" sz="2400" dirty="0" smtClean="0"/>
              <a:t>0​+</a:t>
            </a:r>
            <a:r>
              <a:rPr lang="en-US" sz="2400" i="1" dirty="0" smtClean="0"/>
              <a:t>β</a:t>
            </a:r>
            <a:r>
              <a:rPr lang="en-US" sz="2400" dirty="0" smtClean="0"/>
              <a:t>1​</a:t>
            </a:r>
            <a:r>
              <a:rPr lang="en-US" sz="2400" i="1" dirty="0" smtClean="0"/>
              <a:t>xi</a:t>
            </a:r>
            <a:r>
              <a:rPr lang="en-US" sz="2400" dirty="0" smtClean="0"/>
              <a:t>1​+</a:t>
            </a:r>
            <a:r>
              <a:rPr lang="en-US" sz="2400" i="1" dirty="0" smtClean="0"/>
              <a:t>β</a:t>
            </a:r>
            <a:r>
              <a:rPr lang="en-US" sz="2400" dirty="0" smtClean="0"/>
              <a:t>2​</a:t>
            </a:r>
            <a:r>
              <a:rPr lang="en-US" sz="2400" i="1" dirty="0" smtClean="0"/>
              <a:t>xi</a:t>
            </a:r>
            <a:r>
              <a:rPr lang="en-US" sz="2400" dirty="0" smtClean="0"/>
              <a:t>2​+...+</a:t>
            </a:r>
            <a:r>
              <a:rPr lang="en-US" sz="2400" i="1" dirty="0" smtClean="0"/>
              <a:t>βp </a:t>
            </a:r>
            <a:r>
              <a:rPr lang="en-US" sz="2400" dirty="0" smtClean="0"/>
              <a:t>​</a:t>
            </a:r>
            <a:r>
              <a:rPr lang="en-US" sz="2400" i="1" dirty="0" err="1" smtClean="0"/>
              <a:t>xip</a:t>
            </a:r>
            <a:r>
              <a:rPr lang="en-US" sz="2400" dirty="0" smtClean="0"/>
              <a:t>​+</a:t>
            </a:r>
            <a:r>
              <a:rPr lang="en-US" sz="2400" i="1" dirty="0" smtClean="0"/>
              <a:t>ϵ</a:t>
            </a:r>
          </a:p>
          <a:p>
            <a:r>
              <a:rPr lang="en-IN" sz="2400" dirty="0"/>
              <a:t>Predicting the resale value of a car is not a simple task. It is trite knowledge that the value of used cars depends on a number of factors. </a:t>
            </a:r>
            <a:endParaRPr lang="en-US" sz="2400" i="1" dirty="0" smtClean="0"/>
          </a:p>
          <a:p>
            <a:endParaRPr lang="en-US" sz="2400" dirty="0" smtClean="0"/>
          </a:p>
          <a:p>
            <a:endParaRPr lang="en-US" sz="2400" dirty="0" smtClean="0">
              <a:latin typeface="Arial" pitchFamily="34" charset="0"/>
              <a:cs typeface="Arial" pitchFamily="34" charset="0"/>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70350099"/>
              </p:ext>
            </p:extLst>
          </p:nvPr>
        </p:nvGraphicFramePr>
        <p:xfrm>
          <a:off x="1524000" y="4800600"/>
          <a:ext cx="7391400" cy="1623837"/>
        </p:xfrm>
        <a:graphic>
          <a:graphicData uri="http://schemas.openxmlformats.org/drawingml/2006/table">
            <a:tbl>
              <a:tblPr firstRow="1" firstCol="1" bandRow="1">
                <a:tableStyleId>{5C22544A-7EE6-4342-B048-85BDC9FD1C3A}</a:tableStyleId>
              </a:tblPr>
              <a:tblGrid>
                <a:gridCol w="548313"/>
                <a:gridCol w="670887"/>
                <a:gridCol w="685800"/>
                <a:gridCol w="914400"/>
                <a:gridCol w="990600"/>
                <a:gridCol w="990600"/>
                <a:gridCol w="1066800"/>
                <a:gridCol w="762000"/>
                <a:gridCol w="762000"/>
              </a:tblGrid>
              <a:tr h="582706">
                <a:tc>
                  <a:txBody>
                    <a:bodyPr/>
                    <a:lstStyle/>
                    <a:p>
                      <a:pPr>
                        <a:lnSpc>
                          <a:spcPct val="115000"/>
                        </a:lnSpc>
                        <a:spcAft>
                          <a:spcPts val="0"/>
                        </a:spcAft>
                      </a:pPr>
                      <a:r>
                        <a:rPr lang="en-US" sz="1100" dirty="0">
                          <a:effectLst/>
                        </a:rPr>
                        <a:t>Vehicle      Type</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yearOf</a:t>
                      </a:r>
                      <a:endParaRPr lang="en-IN" sz="1100">
                        <a:effectLst/>
                      </a:endParaRPr>
                    </a:p>
                    <a:p>
                      <a:pPr>
                        <a:lnSpc>
                          <a:spcPct val="115000"/>
                        </a:lnSpc>
                        <a:spcAft>
                          <a:spcPts val="0"/>
                        </a:spcAft>
                      </a:pPr>
                      <a:r>
                        <a:rPr lang="en-US" sz="1100">
                          <a:effectLst/>
                        </a:rPr>
                        <a:t>Registration</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Gear</a:t>
                      </a:r>
                      <a:endParaRPr lang="en-IN" sz="1100" dirty="0">
                        <a:effectLst/>
                      </a:endParaRPr>
                    </a:p>
                    <a:p>
                      <a:pPr>
                        <a:lnSpc>
                          <a:spcPct val="115000"/>
                        </a:lnSpc>
                        <a:spcAft>
                          <a:spcPts val="0"/>
                        </a:spcAft>
                      </a:pPr>
                      <a:r>
                        <a:rPr lang="en-US" sz="1100" dirty="0">
                          <a:effectLst/>
                        </a:rPr>
                        <a:t>Box</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kilometer</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notRepairedDamage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fuelType</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monthOf</a:t>
                      </a:r>
                      <a:endParaRPr lang="en-IN" sz="1100">
                        <a:effectLst/>
                      </a:endParaRPr>
                    </a:p>
                    <a:p>
                      <a:pPr>
                        <a:lnSpc>
                          <a:spcPct val="115000"/>
                        </a:lnSpc>
                        <a:spcAft>
                          <a:spcPts val="0"/>
                        </a:spcAft>
                      </a:pPr>
                      <a:r>
                        <a:rPr lang="en-US" sz="1100">
                          <a:effectLst/>
                        </a:rPr>
                        <a:t>Registration</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brand</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price</a:t>
                      </a:r>
                      <a:endParaRPr lang="en-IN" sz="1100">
                        <a:effectLst/>
                        <a:latin typeface="Calibri"/>
                        <a:ea typeface="Calibri"/>
                        <a:cs typeface="Times New Roman"/>
                      </a:endParaRPr>
                    </a:p>
                  </a:txBody>
                  <a:tcPr marL="68580" marR="68580" marT="0" marB="0"/>
                </a:tc>
              </a:tr>
              <a:tr h="699247">
                <a:tc>
                  <a:txBody>
                    <a:bodyPr/>
                    <a:lstStyle/>
                    <a:p>
                      <a:pPr>
                        <a:lnSpc>
                          <a:spcPct val="115000"/>
                        </a:lnSpc>
                        <a:spcAft>
                          <a:spcPts val="0"/>
                        </a:spcAft>
                      </a:pPr>
                      <a:r>
                        <a:rPr lang="en-US" sz="1100">
                          <a:effectLst/>
                        </a:rPr>
                        <a:t>kombi</a:t>
                      </a:r>
                      <a:endParaRPr lang="en-IN" sz="1100">
                        <a:effectLst/>
                        <a:latin typeface="Calibri"/>
                        <a:ea typeface="Calibri"/>
                        <a:cs typeface="Times New Roman"/>
                      </a:endParaRPr>
                    </a:p>
                  </a:txBody>
                  <a:tcPr marL="68580" marR="68580" marT="0" marB="0"/>
                </a:tc>
                <a:tc>
                  <a:txBody>
                    <a:bodyPr/>
                    <a:lstStyle/>
                    <a:p>
                      <a:pPr algn="r">
                        <a:lnSpc>
                          <a:spcPct val="115000"/>
                        </a:lnSpc>
                        <a:spcAft>
                          <a:spcPts val="0"/>
                        </a:spcAft>
                      </a:pPr>
                      <a:r>
                        <a:rPr lang="en-US" sz="1100">
                          <a:effectLst/>
                        </a:rPr>
                        <a:t>1993</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Manual</a:t>
                      </a:r>
                      <a:endParaRPr lang="en-IN" sz="1100" dirty="0">
                        <a:effectLst/>
                        <a:latin typeface="Calibri"/>
                        <a:ea typeface="Calibri"/>
                        <a:cs typeface="Times New Roman"/>
                      </a:endParaRPr>
                    </a:p>
                  </a:txBody>
                  <a:tcPr marL="68580" marR="68580" marT="0" marB="0"/>
                </a:tc>
                <a:tc>
                  <a:txBody>
                    <a:bodyPr/>
                    <a:lstStyle/>
                    <a:p>
                      <a:pPr algn="r">
                        <a:lnSpc>
                          <a:spcPct val="115000"/>
                        </a:lnSpc>
                        <a:spcAft>
                          <a:spcPts val="0"/>
                        </a:spcAft>
                      </a:pPr>
                      <a:r>
                        <a:rPr lang="en-US" sz="1100">
                          <a:effectLst/>
                        </a:rPr>
                        <a:t>150000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yes</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petrol</a:t>
                      </a:r>
                      <a:endParaRPr lang="en-IN" sz="1100">
                        <a:effectLst/>
                        <a:latin typeface="Calibri"/>
                        <a:ea typeface="Calibri"/>
                        <a:cs typeface="Times New Roman"/>
                      </a:endParaRPr>
                    </a:p>
                  </a:txBody>
                  <a:tcPr marL="68580" marR="68580" marT="0" marB="0"/>
                </a:tc>
                <a:tc>
                  <a:txBody>
                    <a:bodyPr/>
                    <a:lstStyle/>
                    <a:p>
                      <a:pPr algn="r">
                        <a:lnSpc>
                          <a:spcPct val="115000"/>
                        </a:lnSpc>
                        <a:spcAft>
                          <a:spcPts val="0"/>
                        </a:spcAft>
                      </a:pPr>
                      <a:r>
                        <a:rPr lang="en-US" sz="1100">
                          <a:effectLst/>
                        </a:rPr>
                        <a:t>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volkswagen</a:t>
                      </a:r>
                      <a:endParaRPr lang="en-IN" sz="1100">
                        <a:effectLst/>
                        <a:latin typeface="Calibri"/>
                        <a:ea typeface="Calibri"/>
                        <a:cs typeface="Times New Roman"/>
                      </a:endParaRPr>
                    </a:p>
                  </a:txBody>
                  <a:tcPr marL="68580" marR="68580" marT="0" marB="0"/>
                </a:tc>
                <a:tc>
                  <a:txBody>
                    <a:bodyPr/>
                    <a:lstStyle/>
                    <a:p>
                      <a:pPr algn="r">
                        <a:lnSpc>
                          <a:spcPct val="115000"/>
                        </a:lnSpc>
                        <a:spcAft>
                          <a:spcPts val="0"/>
                        </a:spcAft>
                      </a:pPr>
                      <a:r>
                        <a:rPr lang="en-US" sz="1100" dirty="0">
                          <a:effectLst/>
                        </a:rPr>
                        <a:t>480000</a:t>
                      </a:r>
                      <a:endParaRPr lang="en-IN" sz="1100" dirty="0">
                        <a:effectLst/>
                        <a:latin typeface="Calibri"/>
                        <a:ea typeface="Calibri"/>
                        <a:cs typeface="Times New Roman"/>
                      </a:endParaRPr>
                    </a:p>
                  </a:txBody>
                  <a:tcPr marL="68580" marR="68580" marT="0" marB="0"/>
                </a:tc>
              </a:tr>
              <a:tr h="341884">
                <a:tc>
                  <a:txBody>
                    <a:bodyPr/>
                    <a:lstStyle/>
                    <a:p>
                      <a:pPr>
                        <a:lnSpc>
                          <a:spcPct val="115000"/>
                        </a:lnSpc>
                        <a:spcAft>
                          <a:spcPts val="0"/>
                        </a:spcAft>
                      </a:pPr>
                      <a:r>
                        <a:rPr lang="en-US" sz="1100">
                          <a:effectLst/>
                        </a:rPr>
                        <a:t>coupe</a:t>
                      </a:r>
                      <a:endParaRPr lang="en-IN" sz="1100">
                        <a:effectLst/>
                        <a:latin typeface="Calibri"/>
                        <a:ea typeface="Calibri"/>
                        <a:cs typeface="Times New Roman"/>
                      </a:endParaRPr>
                    </a:p>
                  </a:txBody>
                  <a:tcPr marL="68580" marR="68580" marT="0" marB="0"/>
                </a:tc>
                <a:tc>
                  <a:txBody>
                    <a:bodyPr/>
                    <a:lstStyle/>
                    <a:p>
                      <a:pPr algn="r">
                        <a:lnSpc>
                          <a:spcPct val="115000"/>
                        </a:lnSpc>
                        <a:spcAft>
                          <a:spcPts val="0"/>
                        </a:spcAft>
                      </a:pPr>
                      <a:r>
                        <a:rPr lang="en-US" sz="1100">
                          <a:effectLst/>
                        </a:rPr>
                        <a:t>2011</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Manual</a:t>
                      </a:r>
                      <a:endParaRPr lang="en-IN" sz="1100">
                        <a:effectLst/>
                        <a:latin typeface="Calibri"/>
                        <a:ea typeface="Calibri"/>
                        <a:cs typeface="Times New Roman"/>
                      </a:endParaRPr>
                    </a:p>
                  </a:txBody>
                  <a:tcPr marL="68580" marR="68580" marT="0" marB="0"/>
                </a:tc>
                <a:tc>
                  <a:txBody>
                    <a:bodyPr/>
                    <a:lstStyle/>
                    <a:p>
                      <a:pPr algn="r">
                        <a:lnSpc>
                          <a:spcPct val="115000"/>
                        </a:lnSpc>
                        <a:spcAft>
                          <a:spcPts val="0"/>
                        </a:spcAft>
                      </a:pPr>
                      <a:r>
                        <a:rPr lang="en-US" sz="1100">
                          <a:effectLst/>
                        </a:rPr>
                        <a:t>125000</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yes</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diesel</a:t>
                      </a:r>
                      <a:endParaRPr lang="en-IN" sz="1100">
                        <a:effectLst/>
                        <a:latin typeface="Calibri"/>
                        <a:ea typeface="Calibri"/>
                        <a:cs typeface="Times New Roman"/>
                      </a:endParaRPr>
                    </a:p>
                  </a:txBody>
                  <a:tcPr marL="68580" marR="68580" marT="0" marB="0"/>
                </a:tc>
                <a:tc>
                  <a:txBody>
                    <a:bodyPr/>
                    <a:lstStyle/>
                    <a:p>
                      <a:pPr algn="r">
                        <a:lnSpc>
                          <a:spcPct val="115000"/>
                        </a:lnSpc>
                        <a:spcAft>
                          <a:spcPts val="0"/>
                        </a:spcAft>
                      </a:pPr>
                      <a:r>
                        <a:rPr lang="en-US" sz="1100">
                          <a:effectLst/>
                        </a:rPr>
                        <a:t>5</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audi</a:t>
                      </a:r>
                      <a:endParaRPr lang="en-IN" sz="1100">
                        <a:effectLst/>
                        <a:latin typeface="Calibri"/>
                        <a:ea typeface="Calibri"/>
                        <a:cs typeface="Times New Roman"/>
                      </a:endParaRPr>
                    </a:p>
                  </a:txBody>
                  <a:tcPr marL="68580" marR="68580" marT="0" marB="0"/>
                </a:tc>
                <a:tc>
                  <a:txBody>
                    <a:bodyPr/>
                    <a:lstStyle/>
                    <a:p>
                      <a:pPr algn="r">
                        <a:lnSpc>
                          <a:spcPct val="115000"/>
                        </a:lnSpc>
                        <a:spcAft>
                          <a:spcPts val="0"/>
                        </a:spcAft>
                      </a:pPr>
                      <a:r>
                        <a:rPr lang="en-US" sz="1100" dirty="0">
                          <a:effectLst/>
                        </a:rPr>
                        <a:t>183000</a:t>
                      </a:r>
                      <a:endParaRPr lang="en-IN" sz="1100" dirty="0">
                        <a:effectLst/>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METHODOLOGY</a:t>
            </a:r>
            <a:endParaRPr lang="en-IN" sz="3200" dirty="0"/>
          </a:p>
        </p:txBody>
      </p:sp>
      <p:sp>
        <p:nvSpPr>
          <p:cNvPr id="3" name="Content Placeholder 2"/>
          <p:cNvSpPr>
            <a:spLocks noGrp="1"/>
          </p:cNvSpPr>
          <p:nvPr>
            <p:ph idx="1"/>
          </p:nvPr>
        </p:nvSpPr>
        <p:spPr/>
        <p:txBody>
          <a:bodyPr>
            <a:normAutofit/>
          </a:bodyPr>
          <a:lstStyle/>
          <a:p>
            <a:r>
              <a:rPr lang="en-US" sz="2400" dirty="0"/>
              <a:t>Importing the Libraries </a:t>
            </a:r>
            <a:endParaRPr lang="en-US" sz="2400" dirty="0" smtClean="0"/>
          </a:p>
          <a:p>
            <a:r>
              <a:rPr lang="en-US" sz="2400" dirty="0"/>
              <a:t>Importing the Dataset </a:t>
            </a:r>
            <a:endParaRPr lang="en-US" sz="2400" dirty="0" smtClean="0"/>
          </a:p>
          <a:p>
            <a:r>
              <a:rPr lang="en-US" sz="2400" dirty="0"/>
              <a:t>Encoding Categorical Data </a:t>
            </a:r>
            <a:endParaRPr lang="en-US" sz="2400" dirty="0" smtClean="0"/>
          </a:p>
          <a:p>
            <a:r>
              <a:rPr lang="en-US" sz="2400" dirty="0"/>
              <a:t>Splitting the Dataset </a:t>
            </a:r>
            <a:endParaRPr lang="en-US" sz="2400" dirty="0" smtClean="0"/>
          </a:p>
          <a:p>
            <a:r>
              <a:rPr lang="en-US" sz="2400" dirty="0" smtClean="0"/>
              <a:t>Fitting </a:t>
            </a:r>
            <a:r>
              <a:rPr lang="en-US" sz="2400" dirty="0"/>
              <a:t>Multiple Linear Regression to the Training set </a:t>
            </a:r>
            <a:endParaRPr lang="en-US" sz="2400" dirty="0" smtClean="0"/>
          </a:p>
          <a:p>
            <a:r>
              <a:rPr lang="en-US" sz="2400" dirty="0"/>
              <a:t>Predicting the Test Set </a:t>
            </a:r>
            <a:r>
              <a:rPr lang="en-US" sz="2400" dirty="0" smtClean="0"/>
              <a:t>Results</a:t>
            </a:r>
          </a:p>
          <a:p>
            <a:pPr lvl="0"/>
            <a:r>
              <a:rPr lang="en-US" sz="2400" dirty="0"/>
              <a:t>V</a:t>
            </a:r>
            <a:r>
              <a:rPr lang="en-US" sz="2400" dirty="0" smtClean="0"/>
              <a:t>isualize </a:t>
            </a:r>
            <a:r>
              <a:rPr lang="en-US" sz="2400" dirty="0"/>
              <a:t>the model</a:t>
            </a:r>
            <a:endParaRPr lang="en-IN" sz="2400" dirty="0"/>
          </a:p>
          <a:p>
            <a:pPr lvl="0"/>
            <a:r>
              <a:rPr lang="en-US" sz="2400" dirty="0"/>
              <a:t>R</a:t>
            </a:r>
            <a:r>
              <a:rPr lang="en-US" sz="2400" dirty="0" smtClean="0"/>
              <a:t>un </a:t>
            </a:r>
            <a:r>
              <a:rPr lang="en-US" sz="2400" dirty="0"/>
              <a:t>the code in watson studio</a:t>
            </a:r>
            <a:endParaRPr lang="en-IN" sz="2400" dirty="0"/>
          </a:p>
          <a:p>
            <a:pPr lvl="0"/>
            <a:r>
              <a:rPr lang="en-US" sz="2400" dirty="0"/>
              <a:t>C</a:t>
            </a:r>
            <a:r>
              <a:rPr lang="en-US" sz="2400" dirty="0" smtClean="0"/>
              <a:t>onstruct </a:t>
            </a:r>
            <a:r>
              <a:rPr lang="en-US" sz="2400" dirty="0"/>
              <a:t>the flow in NodeRed and predict the value.</a:t>
            </a:r>
            <a:endParaRPr lang="en-IN" sz="2400" dirty="0"/>
          </a:p>
          <a:p>
            <a:pPr marL="82296" indent="0">
              <a:buNone/>
            </a:pPr>
            <a:endParaRPr lang="en-IN" dirty="0"/>
          </a:p>
        </p:txBody>
      </p:sp>
    </p:spTree>
    <p:extLst>
      <p:ext uri="{BB962C8B-B14F-4D97-AF65-F5344CB8AC3E}">
        <p14:creationId xmlns:p14="http://schemas.microsoft.com/office/powerpoint/2010/main" val="457933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Visualization &amp; prediction</a:t>
            </a:r>
          </a:p>
        </p:txBody>
      </p:sp>
      <p:pic>
        <p:nvPicPr>
          <p:cNvPr id="4" name="Picture 2" descr="C:\Users\GiriBabu\Downloads\valu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9423" y="1676400"/>
            <a:ext cx="2422525" cy="45103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4" name="Picture 2" descr="C:\Users\GiriBabu\Desktop\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483489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108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CONCLUSION</a:t>
            </a:r>
            <a:endParaRPr lang="en-IN" sz="3200" dirty="0"/>
          </a:p>
        </p:txBody>
      </p:sp>
      <p:sp>
        <p:nvSpPr>
          <p:cNvPr id="4" name="Content Placeholder 3"/>
          <p:cNvSpPr>
            <a:spLocks noGrp="1"/>
          </p:cNvSpPr>
          <p:nvPr>
            <p:ph idx="1"/>
          </p:nvPr>
        </p:nvSpPr>
        <p:spPr/>
        <p:txBody>
          <a:bodyPr>
            <a:normAutofit/>
          </a:bodyPr>
          <a:lstStyle/>
          <a:p>
            <a:pPr marL="82296" indent="0">
              <a:buNone/>
            </a:pPr>
            <a:r>
              <a:rPr lang="en-IN" dirty="0"/>
              <a:t>	</a:t>
            </a:r>
            <a:r>
              <a:rPr lang="en-IN" sz="2400" dirty="0" smtClean="0"/>
              <a:t>Resale  of used </a:t>
            </a:r>
            <a:r>
              <a:rPr lang="en-IN" sz="2400" dirty="0"/>
              <a:t>c</a:t>
            </a:r>
            <a:r>
              <a:rPr lang="en-IN" sz="2400" dirty="0" smtClean="0"/>
              <a:t>ar </a:t>
            </a:r>
            <a:r>
              <a:rPr lang="en-IN" sz="2400" dirty="0"/>
              <a:t>price prediction can be a challenging task due to the high number of attributes that should be considered for the accurate prediction. The major step in the prediction process is collection and preprocessing of the data. </a:t>
            </a:r>
          </a:p>
        </p:txBody>
      </p:sp>
    </p:spTree>
    <p:extLst>
      <p:ext uri="{BB962C8B-B14F-4D97-AF65-F5344CB8AC3E}">
        <p14:creationId xmlns:p14="http://schemas.microsoft.com/office/powerpoint/2010/main" val="3909816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371600" y="685799"/>
            <a:ext cx="7391400" cy="5638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scene3d>
              <a:camera prst="isometricOffAxis1Right"/>
              <a:lightRig rig="threePt" dir="t"/>
            </a:scene3d>
          </a:bodyPr>
          <a:lstStyle/>
          <a:p>
            <a:pPr algn="ctr"/>
            <a:r>
              <a:rPr lang="en-IN" sz="9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itchFamily="82" charset="0"/>
              </a:rPr>
              <a:t>THANK YOU</a:t>
            </a:r>
            <a:endParaRPr lang="en-IN" sz="9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itchFamily="82" charset="0"/>
            </a:endParaRPr>
          </a:p>
        </p:txBody>
      </p:sp>
    </p:spTree>
    <p:extLst>
      <p:ext uri="{BB962C8B-B14F-4D97-AF65-F5344CB8AC3E}">
        <p14:creationId xmlns:p14="http://schemas.microsoft.com/office/powerpoint/2010/main" val="28906300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551</TotalTime>
  <Words>139</Words>
  <Application>Microsoft Office PowerPoint</Application>
  <PresentationFormat>On-screen Show (4:3)</PresentationFormat>
  <Paragraphs>62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                   PRESENTATION  ON    VEHICLE RESALE  VALUE  PREDICTION</vt:lpstr>
      <vt:lpstr>INTRODUCTION</vt:lpstr>
      <vt:lpstr>ABOUT MODEL</vt:lpstr>
      <vt:lpstr>METHODOLOGY</vt:lpstr>
      <vt:lpstr>Visualization &amp; prediction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admin</dc:creator>
  <cp:lastModifiedBy>GiriBabu</cp:lastModifiedBy>
  <cp:revision>18</cp:revision>
  <dcterms:created xsi:type="dcterms:W3CDTF">2019-06-21T10:42:30Z</dcterms:created>
  <dcterms:modified xsi:type="dcterms:W3CDTF">2019-06-22T06:47:41Z</dcterms:modified>
</cp:coreProperties>
</file>