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9DFC4CD-EE60-4626-B9D8-CED84D05C56E}"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46790-C6FB-4D1F-A713-FCB108130E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3607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DFC4CD-EE60-4626-B9D8-CED84D05C56E}"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46790-C6FB-4D1F-A713-FCB108130E85}" type="slidenum">
              <a:rPr lang="en-US" smtClean="0"/>
              <a:t>‹#›</a:t>
            </a:fld>
            <a:endParaRPr lang="en-US"/>
          </a:p>
        </p:txBody>
      </p:sp>
    </p:spTree>
    <p:extLst>
      <p:ext uri="{BB962C8B-B14F-4D97-AF65-F5344CB8AC3E}">
        <p14:creationId xmlns:p14="http://schemas.microsoft.com/office/powerpoint/2010/main" val="148321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DFC4CD-EE60-4626-B9D8-CED84D05C56E}"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46790-C6FB-4D1F-A713-FCB108130E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1889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DFC4CD-EE60-4626-B9D8-CED84D05C56E}"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46790-C6FB-4D1F-A713-FCB108130E85}" type="slidenum">
              <a:rPr lang="en-US" smtClean="0"/>
              <a:t>‹#›</a:t>
            </a:fld>
            <a:endParaRPr lang="en-US"/>
          </a:p>
        </p:txBody>
      </p:sp>
    </p:spTree>
    <p:extLst>
      <p:ext uri="{BB962C8B-B14F-4D97-AF65-F5344CB8AC3E}">
        <p14:creationId xmlns:p14="http://schemas.microsoft.com/office/powerpoint/2010/main" val="123869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DFC4CD-EE60-4626-B9D8-CED84D05C56E}"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46790-C6FB-4D1F-A713-FCB108130E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3249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DFC4CD-EE60-4626-B9D8-CED84D05C56E}"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46790-C6FB-4D1F-A713-FCB108130E85}" type="slidenum">
              <a:rPr lang="en-US" smtClean="0"/>
              <a:t>‹#›</a:t>
            </a:fld>
            <a:endParaRPr lang="en-US"/>
          </a:p>
        </p:txBody>
      </p:sp>
    </p:spTree>
    <p:extLst>
      <p:ext uri="{BB962C8B-B14F-4D97-AF65-F5344CB8AC3E}">
        <p14:creationId xmlns:p14="http://schemas.microsoft.com/office/powerpoint/2010/main" val="23758816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DFC4CD-EE60-4626-B9D8-CED84D05C56E}" type="datetimeFigureOut">
              <a:rPr lang="en-US" smtClean="0"/>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46790-C6FB-4D1F-A713-FCB108130E85}" type="slidenum">
              <a:rPr lang="en-US" smtClean="0"/>
              <a:t>‹#›</a:t>
            </a:fld>
            <a:endParaRPr lang="en-US"/>
          </a:p>
        </p:txBody>
      </p:sp>
    </p:spTree>
    <p:extLst>
      <p:ext uri="{BB962C8B-B14F-4D97-AF65-F5344CB8AC3E}">
        <p14:creationId xmlns:p14="http://schemas.microsoft.com/office/powerpoint/2010/main" val="18617428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DFC4CD-EE60-4626-B9D8-CED84D05C56E}" type="datetimeFigureOut">
              <a:rPr lang="en-US" smtClean="0"/>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46790-C6FB-4D1F-A713-FCB108130E85}" type="slidenum">
              <a:rPr lang="en-US" smtClean="0"/>
              <a:t>‹#›</a:t>
            </a:fld>
            <a:endParaRPr lang="en-US"/>
          </a:p>
        </p:txBody>
      </p:sp>
    </p:spTree>
    <p:extLst>
      <p:ext uri="{BB962C8B-B14F-4D97-AF65-F5344CB8AC3E}">
        <p14:creationId xmlns:p14="http://schemas.microsoft.com/office/powerpoint/2010/main" val="398092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FC4CD-EE60-4626-B9D8-CED84D05C56E}" type="datetimeFigureOut">
              <a:rPr lang="en-US" smtClean="0"/>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46790-C6FB-4D1F-A713-FCB108130E85}" type="slidenum">
              <a:rPr lang="en-US" smtClean="0"/>
              <a:t>‹#›</a:t>
            </a:fld>
            <a:endParaRPr lang="en-US"/>
          </a:p>
        </p:txBody>
      </p:sp>
    </p:spTree>
    <p:extLst>
      <p:ext uri="{BB962C8B-B14F-4D97-AF65-F5344CB8AC3E}">
        <p14:creationId xmlns:p14="http://schemas.microsoft.com/office/powerpoint/2010/main" val="36642240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DFC4CD-EE60-4626-B9D8-CED84D05C56E}"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46790-C6FB-4D1F-A713-FCB108130E85}" type="slidenum">
              <a:rPr lang="en-US" smtClean="0"/>
              <a:t>‹#›</a:t>
            </a:fld>
            <a:endParaRPr lang="en-US"/>
          </a:p>
        </p:txBody>
      </p:sp>
    </p:spTree>
    <p:extLst>
      <p:ext uri="{BB962C8B-B14F-4D97-AF65-F5344CB8AC3E}">
        <p14:creationId xmlns:p14="http://schemas.microsoft.com/office/powerpoint/2010/main" val="7715004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DFC4CD-EE60-4626-B9D8-CED84D05C56E}"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146790-C6FB-4D1F-A713-FCB108130E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23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DFC4CD-EE60-4626-B9D8-CED84D05C56E}" type="datetimeFigureOut">
              <a:rPr lang="en-US" smtClean="0"/>
              <a:t>6/21/2019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146790-C6FB-4D1F-A713-FCB108130E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11020"/>
      </p:ext>
    </p:extLst>
  </p:cSld>
  <p:clrMap bg1="lt1" tx1="dk1" bg2="lt2" tx2="dk2" accent1="accent1" accent2="accent2" accent3="accent3" accent4="accent4" accent5="accent5" accent6="accent6" hlink="hlink" folHlink="folHlink"/>
  <p:sldLayoutIdLst>
    <p:sldLayoutId id="2147484318" r:id="rId1"/>
    <p:sldLayoutId id="2147484319" r:id="rId2"/>
    <p:sldLayoutId id="2147484320" r:id="rId3"/>
    <p:sldLayoutId id="2147484321" r:id="rId4"/>
    <p:sldLayoutId id="2147484322" r:id="rId5"/>
    <p:sldLayoutId id="2147484323" r:id="rId6"/>
    <p:sldLayoutId id="2147484324" r:id="rId7"/>
    <p:sldLayoutId id="2147484325" r:id="rId8"/>
    <p:sldLayoutId id="2147484326" r:id="rId9"/>
    <p:sldLayoutId id="2147484327" r:id="rId10"/>
    <p:sldLayoutId id="214748432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Survival Analysis-Cancer Prediction</a:t>
            </a:r>
            <a:endParaRPr lang="en-US" dirty="0"/>
          </a:p>
        </p:txBody>
      </p:sp>
      <p:sp>
        <p:nvSpPr>
          <p:cNvPr id="3" name="Subtitle 2"/>
          <p:cNvSpPr>
            <a:spLocks noGrp="1"/>
          </p:cNvSpPr>
          <p:nvPr>
            <p:ph type="subTitle" idx="1"/>
          </p:nvPr>
        </p:nvSpPr>
        <p:spPr>
          <a:xfrm>
            <a:off x="2142837" y="4682693"/>
            <a:ext cx="9144000" cy="1655762"/>
          </a:xfrm>
        </p:spPr>
        <p:txBody>
          <a:bodyPr>
            <a:noAutofit/>
          </a:bodyPr>
          <a:lstStyle/>
          <a:p>
            <a:pPr algn="r"/>
            <a:r>
              <a:rPr lang="en-US" sz="2000" b="1" dirty="0" smtClean="0">
                <a:solidFill>
                  <a:schemeClr val="tx1"/>
                </a:solidFill>
              </a:rPr>
              <a:t>By</a:t>
            </a:r>
          </a:p>
          <a:p>
            <a:pPr algn="r"/>
            <a:r>
              <a:rPr lang="en-US" sz="2000" b="1" dirty="0" smtClean="0">
                <a:solidFill>
                  <a:schemeClr val="tx1"/>
                </a:solidFill>
              </a:rPr>
              <a:t>C. Santhosh Varma</a:t>
            </a:r>
          </a:p>
          <a:p>
            <a:pPr algn="r"/>
            <a:r>
              <a:rPr lang="en-US" sz="2000" b="1" dirty="0" smtClean="0">
                <a:solidFill>
                  <a:schemeClr val="tx1"/>
                </a:solidFill>
              </a:rPr>
              <a:t>C.Raghu </a:t>
            </a:r>
          </a:p>
          <a:p>
            <a:pPr algn="r"/>
            <a:r>
              <a:rPr lang="en-US" sz="2000" b="1" dirty="0" smtClean="0">
                <a:solidFill>
                  <a:schemeClr val="tx1"/>
                </a:solidFill>
              </a:rPr>
              <a:t>S. Samiullah</a:t>
            </a:r>
          </a:p>
          <a:p>
            <a:pPr algn="r"/>
            <a:r>
              <a:rPr lang="en-US" sz="2000" b="1" dirty="0" smtClean="0">
                <a:solidFill>
                  <a:schemeClr val="tx1"/>
                </a:solidFill>
              </a:rPr>
              <a:t>A. Lakshmi Prasad</a:t>
            </a:r>
            <a:endParaRPr lang="en-US" sz="2000" b="1" dirty="0">
              <a:solidFill>
                <a:schemeClr val="tx1"/>
              </a:solidFill>
            </a:endParaRPr>
          </a:p>
        </p:txBody>
      </p:sp>
    </p:spTree>
    <p:extLst>
      <p:ext uri="{BB962C8B-B14F-4D97-AF65-F5344CB8AC3E}">
        <p14:creationId xmlns:p14="http://schemas.microsoft.com/office/powerpoint/2010/main" val="1966690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a:t>Machine learning </a:t>
            </a:r>
            <a:r>
              <a:rPr lang="en-US" sz="2400" dirty="0" smtClean="0"/>
              <a:t>technique  applied information </a:t>
            </a:r>
            <a:r>
              <a:rPr lang="en-US" sz="2400" dirty="0"/>
              <a:t>from a disease-specific (cancer) </a:t>
            </a:r>
            <a:r>
              <a:rPr lang="en-US" sz="2400" dirty="0" smtClean="0"/>
              <a:t>database can </a:t>
            </a:r>
            <a:r>
              <a:rPr lang="en-US" sz="2400" dirty="0"/>
              <a:t>be used to predict outcomes. Improved prediction of outcome has the potential to help clinicians make more meaningful decisions about treatment and to assist with planning of future social and care needs. </a:t>
            </a:r>
            <a:endParaRPr lang="en-US" sz="2400" dirty="0" smtClean="0"/>
          </a:p>
          <a:p>
            <a:pPr marL="0" indent="0">
              <a:buNone/>
            </a:pPr>
            <a:r>
              <a:rPr lang="en-US" sz="2400" dirty="0" smtClean="0"/>
              <a:t>Most </a:t>
            </a:r>
            <a:r>
              <a:rPr lang="en-US" sz="2400" dirty="0"/>
              <a:t>importantly, the approach described makes use of digital data that is already routinely collected but underexploited by clinical health systems.</a:t>
            </a:r>
          </a:p>
          <a:p>
            <a:pPr marL="0" indent="0">
              <a:buNone/>
            </a:pPr>
            <a:endParaRPr lang="en-US" sz="2400" dirty="0"/>
          </a:p>
        </p:txBody>
      </p:sp>
    </p:spTree>
    <p:extLst>
      <p:ext uri="{BB962C8B-B14F-4D97-AF65-F5344CB8AC3E}">
        <p14:creationId xmlns:p14="http://schemas.microsoft.com/office/powerpoint/2010/main" val="310749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 </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Introduction</a:t>
            </a:r>
          </a:p>
          <a:p>
            <a:pPr>
              <a:buFont typeface="Wingdings" panose="05000000000000000000" pitchFamily="2" charset="2"/>
              <a:buChar char="Ø"/>
            </a:pPr>
            <a:r>
              <a:rPr lang="en-US" sz="2400" dirty="0" smtClean="0"/>
              <a:t>Machine Learning</a:t>
            </a:r>
          </a:p>
          <a:p>
            <a:pPr>
              <a:buFont typeface="Wingdings" panose="05000000000000000000" pitchFamily="2" charset="2"/>
              <a:buChar char="Ø"/>
            </a:pPr>
            <a:r>
              <a:rPr lang="en-US" sz="2400" dirty="0" smtClean="0"/>
              <a:t>Classification</a:t>
            </a:r>
          </a:p>
          <a:p>
            <a:pPr>
              <a:buFont typeface="Wingdings" panose="05000000000000000000" pitchFamily="2" charset="2"/>
              <a:buChar char="Ø"/>
            </a:pPr>
            <a:r>
              <a:rPr lang="en-US" sz="2400" dirty="0" smtClean="0"/>
              <a:t>Problem Statement</a:t>
            </a:r>
          </a:p>
          <a:p>
            <a:pPr>
              <a:buFont typeface="Wingdings" panose="05000000000000000000" pitchFamily="2" charset="2"/>
              <a:buChar char="Ø"/>
            </a:pPr>
            <a:r>
              <a:rPr lang="en-US" sz="2400" dirty="0" smtClean="0"/>
              <a:t>Solution for problem</a:t>
            </a:r>
          </a:p>
          <a:p>
            <a:pPr>
              <a:buFont typeface="Wingdings" panose="05000000000000000000" pitchFamily="2" charset="2"/>
              <a:buChar char="Ø"/>
            </a:pPr>
            <a:r>
              <a:rPr lang="en-US" sz="2400" dirty="0" smtClean="0"/>
              <a:t>Conclusion</a:t>
            </a:r>
            <a:endParaRPr lang="en-US" sz="2400" dirty="0"/>
          </a:p>
        </p:txBody>
      </p:sp>
    </p:spTree>
    <p:extLst>
      <p:ext uri="{BB962C8B-B14F-4D97-AF65-F5344CB8AC3E}">
        <p14:creationId xmlns:p14="http://schemas.microsoft.com/office/powerpoint/2010/main" val="1129592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Cancer is a group of diseases involving abnormal cell growth with the potential to spread to other parts of the body.</a:t>
            </a:r>
          </a:p>
          <a:p>
            <a:pPr>
              <a:buFont typeface="Wingdings" panose="05000000000000000000" pitchFamily="2" charset="2"/>
              <a:buChar char="Ø"/>
            </a:pPr>
            <a:r>
              <a:rPr lang="en-US" sz="2400" dirty="0" smtClean="0"/>
              <a:t>To predict survival status of a person affecting by cancer follows mainly three factors like age, operation years, nodes.</a:t>
            </a:r>
          </a:p>
          <a:p>
            <a:pPr>
              <a:buFont typeface="Wingdings" panose="05000000000000000000" pitchFamily="2" charset="2"/>
              <a:buChar char="Ø"/>
            </a:pPr>
            <a:r>
              <a:rPr lang="en-US" sz="2400" dirty="0" smtClean="0"/>
              <a:t>Machine Learning can help in prediction of cancer susceptibility, prediction of cancer recurrence , prediction of cancer survivability  etc.,</a:t>
            </a:r>
            <a:endParaRPr lang="en-US" sz="2400" dirty="0"/>
          </a:p>
        </p:txBody>
      </p:sp>
    </p:spTree>
    <p:extLst>
      <p:ext uri="{BB962C8B-B14F-4D97-AF65-F5344CB8AC3E}">
        <p14:creationId xmlns:p14="http://schemas.microsoft.com/office/powerpoint/2010/main" val="1358911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a:t>
            </a:r>
            <a:endParaRPr lang="en-US" b="1" dirty="0"/>
          </a:p>
        </p:txBody>
      </p:sp>
      <p:sp>
        <p:nvSpPr>
          <p:cNvPr id="3" name="Content Placeholder 2"/>
          <p:cNvSpPr>
            <a:spLocks noGrp="1"/>
          </p:cNvSpPr>
          <p:nvPr>
            <p:ph idx="1"/>
          </p:nvPr>
        </p:nvSpPr>
        <p:spPr>
          <a:xfrm>
            <a:off x="2933700" y="2456872"/>
            <a:ext cx="8770571" cy="3651504"/>
          </a:xfrm>
        </p:spPr>
        <p:txBody>
          <a:bodyPr>
            <a:normAutofit/>
          </a:bodyPr>
          <a:lstStyle/>
          <a:p>
            <a:pPr>
              <a:buFont typeface="Wingdings" panose="05000000000000000000" pitchFamily="2" charset="2"/>
              <a:buChar char="Ø"/>
            </a:pPr>
            <a:r>
              <a:rPr lang="en-US" sz="2400" b="1" dirty="0"/>
              <a:t>Machine learning</a:t>
            </a:r>
            <a:r>
              <a:rPr lang="en-US" sz="2400" dirty="0"/>
              <a:t> (</a:t>
            </a:r>
            <a:r>
              <a:rPr lang="en-US" sz="2400" b="1" dirty="0"/>
              <a:t>ML</a:t>
            </a:r>
            <a:r>
              <a:rPr lang="en-US" sz="2400" dirty="0"/>
              <a:t>) </a:t>
            </a:r>
            <a:r>
              <a:rPr lang="en-US" sz="2400" dirty="0" smtClean="0"/>
              <a:t>is  the</a:t>
            </a:r>
            <a:r>
              <a:rPr lang="en-US" sz="2400" dirty="0"/>
              <a:t> </a:t>
            </a:r>
            <a:r>
              <a:rPr lang="en-US" sz="2400" dirty="0" smtClean="0"/>
              <a:t>scientific study of algorithms and models that a computer systems use in order to perform a specified task without using instructions but relying on patterns and interference instead.</a:t>
            </a:r>
          </a:p>
          <a:p>
            <a:pPr>
              <a:buFont typeface="Wingdings" panose="05000000000000000000" pitchFamily="2" charset="2"/>
              <a:buChar char="Ø"/>
            </a:pPr>
            <a:r>
              <a:rPr lang="en-US" sz="2400" dirty="0" smtClean="0"/>
              <a:t>It is the main application of Artificial Intelligence(AI)</a:t>
            </a:r>
            <a:endParaRPr lang="en-US" sz="2400" dirty="0"/>
          </a:p>
        </p:txBody>
      </p:sp>
    </p:spTree>
    <p:extLst>
      <p:ext uri="{BB962C8B-B14F-4D97-AF65-F5344CB8AC3E}">
        <p14:creationId xmlns:p14="http://schemas.microsoft.com/office/powerpoint/2010/main" val="1433233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138" y="649131"/>
            <a:ext cx="9601196" cy="1303867"/>
          </a:xfrm>
        </p:spPr>
        <p:txBody>
          <a:bodyPr/>
          <a:lstStyle/>
          <a:p>
            <a:r>
              <a:rPr lang="en-US" b="1" dirty="0" smtClean="0"/>
              <a:t>Machine Learning structure</a:t>
            </a:r>
            <a:endParaRPr lang="en-US" b="1" dirty="0"/>
          </a:p>
        </p:txBody>
      </p:sp>
      <p:sp>
        <p:nvSpPr>
          <p:cNvPr id="4" name="Rectangle 3"/>
          <p:cNvSpPr/>
          <p:nvPr/>
        </p:nvSpPr>
        <p:spPr>
          <a:xfrm>
            <a:off x="4636655" y="1635703"/>
            <a:ext cx="2115127" cy="82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Machine Learning</a:t>
            </a:r>
            <a:endParaRPr lang="en-US" dirty="0"/>
          </a:p>
        </p:txBody>
      </p:sp>
      <p:sp>
        <p:nvSpPr>
          <p:cNvPr id="7" name="Rectangle 6"/>
          <p:cNvSpPr/>
          <p:nvPr/>
        </p:nvSpPr>
        <p:spPr>
          <a:xfrm>
            <a:off x="2544616" y="3156819"/>
            <a:ext cx="2115127" cy="82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Supervised Learning</a:t>
            </a:r>
            <a:endParaRPr lang="en-US" dirty="0"/>
          </a:p>
        </p:txBody>
      </p:sp>
      <p:sp>
        <p:nvSpPr>
          <p:cNvPr id="8" name="Rectangle 7"/>
          <p:cNvSpPr/>
          <p:nvPr/>
        </p:nvSpPr>
        <p:spPr>
          <a:xfrm>
            <a:off x="6751782" y="3129685"/>
            <a:ext cx="2115127" cy="82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Unsupervised Learning</a:t>
            </a:r>
            <a:endParaRPr lang="en-US" dirty="0"/>
          </a:p>
        </p:txBody>
      </p:sp>
      <p:sp>
        <p:nvSpPr>
          <p:cNvPr id="9" name="Rectangle 8"/>
          <p:cNvSpPr/>
          <p:nvPr/>
        </p:nvSpPr>
        <p:spPr>
          <a:xfrm>
            <a:off x="330201" y="4631533"/>
            <a:ext cx="2115127" cy="82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Classification</a:t>
            </a:r>
            <a:endParaRPr lang="en-US" dirty="0"/>
          </a:p>
        </p:txBody>
      </p:sp>
      <p:sp>
        <p:nvSpPr>
          <p:cNvPr id="10" name="Rectangle 9"/>
          <p:cNvSpPr/>
          <p:nvPr/>
        </p:nvSpPr>
        <p:spPr>
          <a:xfrm>
            <a:off x="3484418" y="4631533"/>
            <a:ext cx="2115127" cy="82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Regression</a:t>
            </a:r>
            <a:endParaRPr lang="en-US" dirty="0"/>
          </a:p>
        </p:txBody>
      </p:sp>
      <p:sp>
        <p:nvSpPr>
          <p:cNvPr id="11" name="Rectangle 10"/>
          <p:cNvSpPr/>
          <p:nvPr/>
        </p:nvSpPr>
        <p:spPr>
          <a:xfrm>
            <a:off x="5892800" y="4620998"/>
            <a:ext cx="2115127" cy="82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Clustering</a:t>
            </a:r>
            <a:endParaRPr lang="en-US" dirty="0"/>
          </a:p>
        </p:txBody>
      </p:sp>
      <p:sp>
        <p:nvSpPr>
          <p:cNvPr id="12" name="Rectangle 11"/>
          <p:cNvSpPr/>
          <p:nvPr/>
        </p:nvSpPr>
        <p:spPr>
          <a:xfrm>
            <a:off x="9086054" y="4552699"/>
            <a:ext cx="2115127" cy="82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Association</a:t>
            </a:r>
            <a:endParaRPr lang="en-US" dirty="0"/>
          </a:p>
        </p:txBody>
      </p:sp>
      <p:cxnSp>
        <p:nvCxnSpPr>
          <p:cNvPr id="19" name="Straight Connector 18"/>
          <p:cNvCxnSpPr>
            <a:stCxn id="4" idx="2"/>
          </p:cNvCxnSpPr>
          <p:nvPr/>
        </p:nvCxnSpPr>
        <p:spPr>
          <a:xfrm flipH="1">
            <a:off x="5694218" y="2457739"/>
            <a:ext cx="1" cy="29556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flipV="1">
            <a:off x="3579091" y="2762321"/>
            <a:ext cx="2115127" cy="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94218" y="2771558"/>
            <a:ext cx="21151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786254" y="2753303"/>
            <a:ext cx="1" cy="350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3602180" y="2762320"/>
            <a:ext cx="2" cy="350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2"/>
          </p:cNvCxnSpPr>
          <p:nvPr/>
        </p:nvCxnSpPr>
        <p:spPr>
          <a:xfrm flipH="1">
            <a:off x="3602178" y="3978855"/>
            <a:ext cx="2" cy="203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602178" y="4206011"/>
            <a:ext cx="981364" cy="1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286164" y="4200743"/>
            <a:ext cx="2328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4560453" y="4200743"/>
            <a:ext cx="1" cy="42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323325" y="4206011"/>
            <a:ext cx="1" cy="42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p:cNvCxnSpPr>
          <p:nvPr/>
        </p:nvCxnSpPr>
        <p:spPr>
          <a:xfrm flipH="1">
            <a:off x="7809345" y="3951721"/>
            <a:ext cx="1" cy="184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942281" y="4131002"/>
            <a:ext cx="843973" cy="9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809345" y="4135873"/>
            <a:ext cx="2214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0023762" y="4132444"/>
            <a:ext cx="1" cy="42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942281" y="4167910"/>
            <a:ext cx="15008" cy="42025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idx="1"/>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203949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30747" y="631150"/>
            <a:ext cx="9601196" cy="1303867"/>
          </a:xfrm>
        </p:spPr>
        <p:txBody>
          <a:bodyPr/>
          <a:lstStyle/>
          <a:p>
            <a:r>
              <a:rPr lang="en-US" b="1" dirty="0" smtClean="0"/>
              <a:t>Classification</a:t>
            </a:r>
            <a:endParaRPr lang="en-US" b="1" dirty="0"/>
          </a:p>
        </p:txBody>
      </p:sp>
      <p:sp>
        <p:nvSpPr>
          <p:cNvPr id="10" name="Content Placeholder 9"/>
          <p:cNvSpPr>
            <a:spLocks noGrp="1"/>
          </p:cNvSpPr>
          <p:nvPr>
            <p:ph idx="1"/>
          </p:nvPr>
        </p:nvSpPr>
        <p:spPr>
          <a:xfrm>
            <a:off x="773545" y="1690688"/>
            <a:ext cx="10515600" cy="4351338"/>
          </a:xfrm>
        </p:spPr>
        <p:txBody>
          <a:bodyPr>
            <a:noAutofit/>
          </a:bodyPr>
          <a:lstStyle/>
          <a:p>
            <a:pPr marL="0" indent="0">
              <a:buNone/>
            </a:pPr>
            <a:r>
              <a:rPr lang="en-US" sz="2400" dirty="0" smtClean="0"/>
              <a:t>Classification is a supervised learning technique for approximating a mapping function from input variables(X) to one discrete output variable(Y).</a:t>
            </a:r>
            <a:endParaRPr lang="en-US" b="1" dirty="0" smtClean="0"/>
          </a:p>
          <a:p>
            <a:pPr marL="0" indent="0">
              <a:buNone/>
            </a:pPr>
            <a:r>
              <a:rPr lang="en-US" b="1" dirty="0" smtClean="0"/>
              <a:t>Types :</a:t>
            </a:r>
          </a:p>
          <a:p>
            <a:pPr>
              <a:buFont typeface="Wingdings" panose="05000000000000000000" pitchFamily="2" charset="2"/>
              <a:buChar char="ü"/>
            </a:pPr>
            <a:r>
              <a:rPr lang="en-US" sz="2400" dirty="0"/>
              <a:t>Linear Classifiers: Logistic Regression, Naive Bayes Classifier</a:t>
            </a:r>
          </a:p>
          <a:p>
            <a:pPr>
              <a:buFont typeface="Wingdings" panose="05000000000000000000" pitchFamily="2" charset="2"/>
              <a:buChar char="ü"/>
            </a:pPr>
            <a:r>
              <a:rPr lang="en-US" sz="2400" dirty="0"/>
              <a:t>Support Vector Machines</a:t>
            </a:r>
          </a:p>
          <a:p>
            <a:pPr>
              <a:buFont typeface="Wingdings" panose="05000000000000000000" pitchFamily="2" charset="2"/>
              <a:buChar char="ü"/>
            </a:pPr>
            <a:r>
              <a:rPr lang="en-US" sz="2400" dirty="0"/>
              <a:t>Decision Trees</a:t>
            </a:r>
          </a:p>
          <a:p>
            <a:pPr>
              <a:buFont typeface="Wingdings" panose="05000000000000000000" pitchFamily="2" charset="2"/>
              <a:buChar char="ü"/>
            </a:pPr>
            <a:r>
              <a:rPr lang="en-US" sz="2400" dirty="0"/>
              <a:t>Boosted Trees</a:t>
            </a:r>
          </a:p>
          <a:p>
            <a:pPr>
              <a:buFont typeface="Wingdings" panose="05000000000000000000" pitchFamily="2" charset="2"/>
              <a:buChar char="ü"/>
            </a:pPr>
            <a:r>
              <a:rPr lang="en-US" sz="2400" dirty="0"/>
              <a:t>Random Forest</a:t>
            </a:r>
          </a:p>
          <a:p>
            <a:pPr>
              <a:buFont typeface="Wingdings" panose="05000000000000000000" pitchFamily="2" charset="2"/>
              <a:buChar char="ü"/>
            </a:pPr>
            <a:r>
              <a:rPr lang="en-US" sz="2400" dirty="0"/>
              <a:t>Neural Networks</a:t>
            </a:r>
          </a:p>
          <a:p>
            <a:pPr>
              <a:buFont typeface="Wingdings" panose="05000000000000000000" pitchFamily="2" charset="2"/>
              <a:buChar char="ü"/>
            </a:pPr>
            <a:r>
              <a:rPr lang="en-US" sz="2400" dirty="0"/>
              <a:t>Nearest Neighbor</a:t>
            </a:r>
          </a:p>
          <a:p>
            <a:pPr>
              <a:buFont typeface="Wingdings" panose="05000000000000000000" pitchFamily="2" charset="2"/>
              <a:buChar char="ü"/>
            </a:pPr>
            <a:endParaRPr lang="en-US" sz="2400" dirty="0"/>
          </a:p>
        </p:txBody>
      </p:sp>
    </p:spTree>
    <p:extLst>
      <p:ext uri="{BB962C8B-B14F-4D97-AF65-F5344CB8AC3E}">
        <p14:creationId xmlns:p14="http://schemas.microsoft.com/office/powerpoint/2010/main" val="3215187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 </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 main problem is to predict the survival analysis of cancer based on parameters like age, operation years, nodes etc.,</a:t>
            </a:r>
            <a:endParaRPr lang="en-US" dirty="0"/>
          </a:p>
        </p:txBody>
      </p:sp>
    </p:spTree>
    <p:extLst>
      <p:ext uri="{BB962C8B-B14F-4D97-AF65-F5344CB8AC3E}">
        <p14:creationId xmlns:p14="http://schemas.microsoft.com/office/powerpoint/2010/main" val="65605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sz="2400" dirty="0" smtClean="0"/>
              <a:t>The solution for this problem statement is obtained by using python in machine learning.</a:t>
            </a:r>
          </a:p>
          <a:p>
            <a:pPr>
              <a:buFont typeface="Wingdings" panose="05000000000000000000" pitchFamily="2" charset="2"/>
              <a:buChar char="Ø"/>
            </a:pPr>
            <a:r>
              <a:rPr lang="en-US" sz="2400" dirty="0" smtClean="0"/>
              <a:t>The steps to be followed are:</a:t>
            </a:r>
          </a:p>
          <a:p>
            <a:pPr>
              <a:buFont typeface="Wingdings" panose="05000000000000000000" pitchFamily="2" charset="2"/>
              <a:buChar char="ü"/>
            </a:pPr>
            <a:r>
              <a:rPr lang="en-US" sz="2400" dirty="0" smtClean="0"/>
              <a:t>Data Collection</a:t>
            </a:r>
          </a:p>
          <a:p>
            <a:pPr>
              <a:buFont typeface="Wingdings" panose="05000000000000000000" pitchFamily="2" charset="2"/>
              <a:buChar char="ü"/>
            </a:pPr>
            <a:r>
              <a:rPr lang="en-US" sz="2400" dirty="0" smtClean="0"/>
              <a:t>Data Wrangling</a:t>
            </a:r>
          </a:p>
          <a:p>
            <a:pPr>
              <a:buFont typeface="Wingdings" panose="05000000000000000000" pitchFamily="2" charset="2"/>
              <a:buChar char="ü"/>
            </a:pPr>
            <a:r>
              <a:rPr lang="en-US" sz="2400" dirty="0" smtClean="0"/>
              <a:t>Data Analyzing </a:t>
            </a:r>
          </a:p>
          <a:p>
            <a:pPr>
              <a:buFont typeface="Wingdings" panose="05000000000000000000" pitchFamily="2" charset="2"/>
              <a:buChar char="ü"/>
            </a:pPr>
            <a:r>
              <a:rPr lang="en-US" sz="2400" dirty="0" smtClean="0"/>
              <a:t> Training</a:t>
            </a:r>
          </a:p>
          <a:p>
            <a:pPr>
              <a:buFont typeface="Wingdings" panose="05000000000000000000" pitchFamily="2" charset="2"/>
              <a:buChar char="ü"/>
            </a:pPr>
            <a:r>
              <a:rPr lang="en-US" sz="2400" dirty="0" smtClean="0"/>
              <a:t>Testing</a:t>
            </a:r>
          </a:p>
          <a:p>
            <a:pPr>
              <a:buFont typeface="Wingdings" panose="05000000000000000000" pitchFamily="2" charset="2"/>
              <a:buChar char="ü"/>
            </a:pPr>
            <a:r>
              <a:rPr lang="en-US" sz="2400" dirty="0" smtClean="0"/>
              <a:t>Deployment </a:t>
            </a:r>
            <a:endParaRPr lang="en-US" sz="2400" dirty="0"/>
          </a:p>
        </p:txBody>
      </p:sp>
    </p:spTree>
    <p:extLst>
      <p:ext uri="{BB962C8B-B14F-4D97-AF65-F5344CB8AC3E}">
        <p14:creationId xmlns:p14="http://schemas.microsoft.com/office/powerpoint/2010/main" val="8903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Contd..,</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The programming is done through above steps in python.</a:t>
            </a:r>
          </a:p>
          <a:p>
            <a:pPr>
              <a:buFont typeface="Wingdings" panose="05000000000000000000" pitchFamily="2" charset="2"/>
              <a:buChar char="Ø"/>
            </a:pPr>
            <a:r>
              <a:rPr lang="en-US" sz="2400" dirty="0" smtClean="0"/>
              <a:t>The accuracy of model can be identified by roc and </a:t>
            </a:r>
            <a:r>
              <a:rPr lang="en-US" sz="2400" dirty="0" err="1" smtClean="0"/>
              <a:t>auc</a:t>
            </a:r>
            <a:r>
              <a:rPr lang="en-US" sz="2400" dirty="0" smtClean="0"/>
              <a:t> curves.</a:t>
            </a:r>
          </a:p>
          <a:p>
            <a:pPr>
              <a:buFont typeface="Wingdings" panose="05000000000000000000" pitchFamily="2" charset="2"/>
              <a:buChar char="Ø"/>
            </a:pPr>
            <a:r>
              <a:rPr lang="en-US" sz="2400" dirty="0" smtClean="0"/>
              <a:t>Deployment is through Node-RED .</a:t>
            </a:r>
          </a:p>
          <a:p>
            <a:pPr>
              <a:buFont typeface="Wingdings" panose="05000000000000000000" pitchFamily="2" charset="2"/>
              <a:buChar char="Ø"/>
            </a:pPr>
            <a:r>
              <a:rPr lang="en-US" sz="2400" dirty="0" smtClean="0"/>
              <a:t>Node-RED is a flow-based development tool used to create Java script functions developed originally by IBM.</a:t>
            </a:r>
          </a:p>
          <a:p>
            <a:pPr>
              <a:buFont typeface="Wingdings" panose="05000000000000000000" pitchFamily="2" charset="2"/>
              <a:buChar char="Ø"/>
            </a:pPr>
            <a:r>
              <a:rPr lang="en-US" sz="2400" dirty="0" smtClean="0"/>
              <a:t>Prediction of value is taken place in Node-RED command line tool.</a:t>
            </a:r>
          </a:p>
          <a:p>
            <a:pPr>
              <a:buFont typeface="Wingdings" panose="05000000000000000000" pitchFamily="2" charset="2"/>
              <a:buChar char="Ø"/>
            </a:pPr>
            <a:r>
              <a:rPr lang="en-US" sz="2400" dirty="0" smtClean="0"/>
              <a:t>By using Random Forest Classifier algorithm the prediction model is built.</a:t>
            </a:r>
          </a:p>
          <a:p>
            <a:pPr>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2300667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124</TotalTime>
  <Words>356</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Tw Cen MT</vt:lpstr>
      <vt:lpstr>Tw Cen MT Condensed</vt:lpstr>
      <vt:lpstr>Wingdings</vt:lpstr>
      <vt:lpstr>Wingdings 3</vt:lpstr>
      <vt:lpstr>Integral</vt:lpstr>
      <vt:lpstr>Survival Analysis-Cancer Prediction</vt:lpstr>
      <vt:lpstr>Contents </vt:lpstr>
      <vt:lpstr>Introduction</vt:lpstr>
      <vt:lpstr>Machine learning</vt:lpstr>
      <vt:lpstr>Machine Learning structure</vt:lpstr>
      <vt:lpstr>Classification</vt:lpstr>
      <vt:lpstr>Problem Statement </vt:lpstr>
      <vt:lpstr>Solution</vt:lpstr>
      <vt:lpstr>Contd..,</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Analysis-Cancer Prediction</dc:title>
  <dc:creator>samiullah1945@outlook.com</dc:creator>
  <cp:lastModifiedBy>samiullah1945@outlook.com</cp:lastModifiedBy>
  <cp:revision>16</cp:revision>
  <dcterms:created xsi:type="dcterms:W3CDTF">2019-06-21T09:20:06Z</dcterms:created>
  <dcterms:modified xsi:type="dcterms:W3CDTF">2019-06-21T17:06:07Z</dcterms:modified>
</cp:coreProperties>
</file>