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74" r:id="rId2"/>
    <p:sldId id="269" r:id="rId3"/>
    <p:sldId id="270" r:id="rId4"/>
    <p:sldId id="260" r:id="rId5"/>
    <p:sldId id="267" r:id="rId6"/>
    <p:sldId id="271" r:id="rId7"/>
    <p:sldId id="268" r:id="rId8"/>
    <p:sldId id="262" r:id="rId9"/>
    <p:sldId id="272" r:id="rId10"/>
    <p:sldId id="27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52" autoAdjust="0"/>
  </p:normalViewPr>
  <p:slideViewPr>
    <p:cSldViewPr>
      <p:cViewPr varScale="1">
        <p:scale>
          <a:sx n="53" d="100"/>
          <a:sy n="53" d="100"/>
        </p:scale>
        <p:origin x="1339"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1A18C1-47F5-46BF-87EE-F7417A95217B}" type="datetimeFigureOut">
              <a:rPr lang="en-US" smtClean="0"/>
              <a:t>6/22/2019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E27B4-5822-4FB3-B985-7119C9AA75D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CD6673-D5BF-49E8-9EB2-A8CAC66DF079}"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638C6-66BF-4041-BD01-E0EE4CE90A5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D6673-D5BF-49E8-9EB2-A8CAC66DF079}"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638C6-66BF-4041-BD01-E0EE4CE90A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D6673-D5BF-49E8-9EB2-A8CAC66DF079}"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638C6-66BF-4041-BD01-E0EE4CE90A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D6673-D5BF-49E8-9EB2-A8CAC66DF079}"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638C6-66BF-4041-BD01-E0EE4CE90A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D6673-D5BF-49E8-9EB2-A8CAC66DF079}"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638C6-66BF-4041-BD01-E0EE4CE90A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CD6673-D5BF-49E8-9EB2-A8CAC66DF079}" type="datetimeFigureOut">
              <a:rPr lang="en-US" smtClean="0"/>
              <a:pPr/>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638C6-66BF-4041-BD01-E0EE4CE90A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CD6673-D5BF-49E8-9EB2-A8CAC66DF079}" type="datetimeFigureOut">
              <a:rPr lang="en-US" smtClean="0"/>
              <a:pPr/>
              <a:t>6/22/2019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638C6-66BF-4041-BD01-E0EE4CE90A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CD6673-D5BF-49E8-9EB2-A8CAC66DF079}" type="datetimeFigureOut">
              <a:rPr lang="en-US" smtClean="0"/>
              <a:pPr/>
              <a:t>6/22/2019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638C6-66BF-4041-BD01-E0EE4CE90A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D6673-D5BF-49E8-9EB2-A8CAC66DF079}" type="datetimeFigureOut">
              <a:rPr lang="en-US" smtClean="0"/>
              <a:pPr/>
              <a:t>6/22/2019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638C6-66BF-4041-BD01-E0EE4CE90A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D6673-D5BF-49E8-9EB2-A8CAC66DF079}" type="datetimeFigureOut">
              <a:rPr lang="en-US" smtClean="0"/>
              <a:pPr/>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638C6-66BF-4041-BD01-E0EE4CE90A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D6673-D5BF-49E8-9EB2-A8CAC66DF079}" type="datetimeFigureOut">
              <a:rPr lang="en-US" smtClean="0"/>
              <a:pPr/>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638C6-66BF-4041-BD01-E0EE4CE90A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D6673-D5BF-49E8-9EB2-A8CAC66DF079}" type="datetimeFigureOut">
              <a:rPr lang="en-US" smtClean="0"/>
              <a:pPr/>
              <a:t>6/22/2019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638C6-66BF-4041-BD01-E0EE4CE90A5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1.jpg"/>
          <p:cNvPicPr>
            <a:picLocks noChangeAspect="1"/>
          </p:cNvPicPr>
          <p:nvPr/>
        </p:nvPicPr>
        <p:blipFill>
          <a:blip r:embed="rId2"/>
          <a:stretch>
            <a:fillRect/>
          </a:stretch>
        </p:blipFill>
        <p:spPr>
          <a:xfrm>
            <a:off x="0" y="0"/>
            <a:ext cx="9144000" cy="6857999"/>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762001" y="2133600"/>
            <a:ext cx="5638800" cy="923330"/>
          </a:xfrm>
          <a:prstGeom prst="rect">
            <a:avLst/>
          </a:prstGeom>
          <a:noFill/>
        </p:spPr>
        <p:txBody>
          <a:bodyPr wrap="square" lIns="91440" tIns="45720" rIns="91440" bIns="45720">
            <a:spAutoFit/>
          </a:bodyPr>
          <a:lstStyle/>
          <a:p>
            <a:pPr algn="ctr"/>
            <a:r>
              <a:rPr lang="en-US" sz="5400" b="1" spc="300" dirty="0" smtClean="0">
                <a:ln w="11430" cmpd="sng">
                  <a:solidFill>
                    <a:schemeClr val="accent1">
                      <a:tint val="10000"/>
                    </a:schemeClr>
                  </a:solidFill>
                  <a:prstDash val="solid"/>
                  <a:miter lim="800000"/>
                </a:ln>
                <a:solidFill>
                  <a:srgbClr val="FFFF00"/>
                </a:solidFill>
                <a:effectLst>
                  <a:glow rad="45500">
                    <a:schemeClr val="accent1">
                      <a:satMod val="220000"/>
                      <a:alpha val="35000"/>
                    </a:schemeClr>
                  </a:glow>
                </a:effectLst>
                <a:latin typeface="Bauhaus 93" pitchFamily="82" charset="0"/>
              </a:rPr>
              <a:t>r</a:t>
            </a:r>
            <a:r>
              <a:rPr lang="en-US" sz="5400" b="1" cap="none" spc="300" dirty="0" smtClean="0">
                <a:ln w="11430" cmpd="sng">
                  <a:solidFill>
                    <a:schemeClr val="accent1">
                      <a:tint val="10000"/>
                    </a:schemeClr>
                  </a:solidFill>
                  <a:prstDash val="solid"/>
                  <a:miter lim="800000"/>
                </a:ln>
                <a:solidFill>
                  <a:srgbClr val="FFFF00"/>
                </a:solidFill>
                <a:effectLst>
                  <a:glow rad="45500">
                    <a:schemeClr val="accent1">
                      <a:satMod val="220000"/>
                      <a:alpha val="35000"/>
                    </a:schemeClr>
                  </a:glow>
                </a:effectLst>
                <a:latin typeface="Bauhaus 93" pitchFamily="82" charset="0"/>
              </a:rPr>
              <a:t>ate prediction </a:t>
            </a:r>
            <a:endParaRPr lang="en-US" sz="5400" b="1" cap="none" spc="300" dirty="0">
              <a:ln w="11430" cmpd="sng">
                <a:solidFill>
                  <a:schemeClr val="accent1">
                    <a:tint val="10000"/>
                  </a:schemeClr>
                </a:solidFill>
                <a:prstDash val="solid"/>
                <a:miter lim="800000"/>
              </a:ln>
              <a:solidFill>
                <a:srgbClr val="FFFF00"/>
              </a:solidFill>
              <a:effectLst>
                <a:glow rad="45500">
                  <a:schemeClr val="accent1">
                    <a:satMod val="220000"/>
                    <a:alpha val="35000"/>
                  </a:schemeClr>
                </a:glow>
              </a:effectLst>
              <a:latin typeface="Bauhaus 93" pitchFamily="82" charset="0"/>
            </a:endParaRPr>
          </a:p>
        </p:txBody>
      </p:sp>
      <p:sp>
        <p:nvSpPr>
          <p:cNvPr id="5" name="Rectangle 4"/>
          <p:cNvSpPr/>
          <p:nvPr/>
        </p:nvSpPr>
        <p:spPr>
          <a:xfrm>
            <a:off x="2667000" y="4114800"/>
            <a:ext cx="1905000" cy="2862322"/>
          </a:xfrm>
          <a:prstGeom prst="rect">
            <a:avLst/>
          </a:prstGeom>
          <a:noFill/>
        </p:spPr>
        <p:txBody>
          <a:bodyPr wrap="square" lIns="91440" tIns="45720" rIns="91440" bIns="45720">
            <a:spAutoFit/>
          </a:bodyPr>
          <a:lstStyle/>
          <a:p>
            <a:pPr algn="ctr"/>
            <a:r>
              <a:rPr lang="en-US" sz="3600" b="0" cap="none" spc="0" dirty="0" smtClean="0">
                <a:ln w="18415" cmpd="sng">
                  <a:solidFill>
                    <a:srgbClr val="FFFFFF"/>
                  </a:solidFill>
                  <a:prstDash val="solid"/>
                </a:ln>
                <a:solidFill>
                  <a:srgbClr val="FFFF00"/>
                </a:solidFill>
                <a:effectLst>
                  <a:outerShdw blurRad="63500" dir="3600000" algn="tl" rotWithShape="0">
                    <a:srgbClr val="000000">
                      <a:alpha val="70000"/>
                    </a:srgbClr>
                  </a:outerShdw>
                </a:effectLst>
                <a:latin typeface="Bauhaus 93" pitchFamily="82" charset="0"/>
              </a:rPr>
              <a:t>By</a:t>
            </a:r>
          </a:p>
          <a:p>
            <a:pPr algn="ctr"/>
            <a:r>
              <a:rPr lang="en-US" sz="3600" dirty="0" smtClean="0">
                <a:ln w="18415" cmpd="sng">
                  <a:solidFill>
                    <a:srgbClr val="FFFFFF"/>
                  </a:solidFill>
                  <a:prstDash val="solid"/>
                </a:ln>
                <a:solidFill>
                  <a:srgbClr val="FFFF00"/>
                </a:solidFill>
                <a:effectLst>
                  <a:outerShdw blurRad="63500" dir="3600000" algn="tl" rotWithShape="0">
                    <a:srgbClr val="000000">
                      <a:alpha val="70000"/>
                    </a:srgbClr>
                  </a:outerShdw>
                </a:effectLst>
                <a:latin typeface="Bauhaus 93" pitchFamily="82" charset="0"/>
              </a:rPr>
              <a:t>Pavan</a:t>
            </a:r>
          </a:p>
          <a:p>
            <a:pPr algn="ctr"/>
            <a:r>
              <a:rPr lang="en-US" sz="3600" b="0" cap="none" spc="0" dirty="0" smtClean="0">
                <a:ln w="18415" cmpd="sng">
                  <a:solidFill>
                    <a:srgbClr val="FFFFFF"/>
                  </a:solidFill>
                  <a:prstDash val="solid"/>
                </a:ln>
                <a:solidFill>
                  <a:srgbClr val="FFFF00"/>
                </a:solidFill>
                <a:effectLst>
                  <a:outerShdw blurRad="63500" dir="3600000" algn="tl" rotWithShape="0">
                    <a:srgbClr val="000000">
                      <a:alpha val="70000"/>
                    </a:srgbClr>
                  </a:outerShdw>
                </a:effectLst>
                <a:latin typeface="Bauhaus 93" pitchFamily="82" charset="0"/>
              </a:rPr>
              <a:t>Sreenu</a:t>
            </a:r>
          </a:p>
          <a:p>
            <a:pPr algn="ctr"/>
            <a:r>
              <a:rPr lang="en-US" sz="3600" dirty="0" smtClean="0">
                <a:ln w="18415" cmpd="sng">
                  <a:solidFill>
                    <a:srgbClr val="FFFFFF"/>
                  </a:solidFill>
                  <a:prstDash val="solid"/>
                </a:ln>
                <a:solidFill>
                  <a:srgbClr val="FFFF00"/>
                </a:solidFill>
                <a:effectLst>
                  <a:outerShdw blurRad="63500" dir="3600000" algn="tl" rotWithShape="0">
                    <a:srgbClr val="000000">
                      <a:alpha val="70000"/>
                    </a:srgbClr>
                  </a:outerShdw>
                </a:effectLst>
                <a:latin typeface="Bauhaus 93" pitchFamily="82" charset="0"/>
              </a:rPr>
              <a:t>Sagar</a:t>
            </a:r>
          </a:p>
          <a:p>
            <a:pPr algn="ctr"/>
            <a:endParaRPr lang="en-US" sz="3600" b="0" cap="none" spc="0" dirty="0">
              <a:ln w="18415" cmpd="sng">
                <a:solidFill>
                  <a:srgbClr val="FFFFFF"/>
                </a:solidFill>
                <a:prstDash val="solid"/>
              </a:ln>
              <a:solidFill>
                <a:srgbClr val="FFFF00"/>
              </a:solidFill>
              <a:effectLst>
                <a:outerShdw blurRad="63500" dir="3600000" algn="tl" rotWithShape="0">
                  <a:srgbClr val="000000">
                    <a:alpha val="70000"/>
                  </a:srgbClr>
                </a:outerShdw>
              </a:effectLst>
              <a:latin typeface="Bauhaus 93"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7.png"/>
          <p:cNvPicPr>
            <a:picLocks noChangeAspect="1"/>
          </p:cNvPicPr>
          <p:nvPr/>
        </p:nvPicPr>
        <p:blipFill>
          <a:blip r:embed="rId2"/>
          <a:stretch>
            <a:fillRect/>
          </a:stretch>
        </p:blipFill>
        <p:spPr>
          <a:xfrm>
            <a:off x="2362200" y="990600"/>
            <a:ext cx="4271962" cy="3657599"/>
          </a:xfrm>
          <a:prstGeom prst="rect">
            <a:avLst/>
          </a:prstGeom>
        </p:spPr>
      </p:pic>
      <p:sp>
        <p:nvSpPr>
          <p:cNvPr id="4" name="Rectangle 3"/>
          <p:cNvSpPr/>
          <p:nvPr/>
        </p:nvSpPr>
        <p:spPr>
          <a:xfrm>
            <a:off x="1219200" y="4513660"/>
            <a:ext cx="6629400" cy="923330"/>
          </a:xfrm>
          <a:prstGeom prst="rect">
            <a:avLst/>
          </a:prstGeom>
          <a:noFill/>
        </p:spPr>
        <p:txBody>
          <a:bodyPr wrap="square" lIns="91440" tIns="45720" rIns="91440" bIns="45720">
            <a:spAutoFit/>
          </a:bodyPr>
          <a:lstStyle/>
          <a:p>
            <a:pPr algn="ctr"/>
            <a:r>
              <a:rPr lang="en-US" sz="5400" b="1" cap="none" spc="0" dirty="0" smtClean="0">
                <a:ln w="18415" cmpd="sng">
                  <a:solidFill>
                    <a:srgbClr val="FFFFFF"/>
                  </a:solidFill>
                  <a:prstDash val="solid"/>
                </a:ln>
                <a:effectLst>
                  <a:outerShdw blurRad="63500" dir="3600000" algn="tl" rotWithShape="0">
                    <a:srgbClr val="000000">
                      <a:alpha val="70000"/>
                    </a:srgbClr>
                  </a:outerShdw>
                </a:effectLst>
                <a:latin typeface="Arial Rounded MT Bold" pitchFamily="34" charset="0"/>
              </a:rPr>
              <a:t>Thank you</a:t>
            </a:r>
            <a:endParaRPr lang="en-US" sz="5400" b="1" cap="none" spc="0" dirty="0">
              <a:ln w="18415" cmpd="sng">
                <a:solidFill>
                  <a:srgbClr val="FFFFFF"/>
                </a:solidFill>
                <a:prstDash val="solid"/>
              </a:ln>
              <a:effectLst>
                <a:outerShdw blurRad="63500" dir="3600000" algn="tl" rotWithShape="0">
                  <a:srgbClr val="000000">
                    <a:alpha val="70000"/>
                  </a:srgbClr>
                </a:outerShdw>
              </a:effectLst>
              <a:latin typeface="Arial Rounded MT Bold"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2.jpg"/>
          <p:cNvPicPr>
            <a:picLocks noChangeAspect="1"/>
          </p:cNvPicPr>
          <p:nvPr/>
        </p:nvPicPr>
        <p:blipFill>
          <a:blip r:embed="rId2" cstate="print"/>
          <a:stretch>
            <a:fillRect/>
          </a:stretch>
        </p:blipFill>
        <p:spPr>
          <a:xfrm>
            <a:off x="0" y="0"/>
            <a:ext cx="9144000" cy="685800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838201" y="457200"/>
            <a:ext cx="3733799" cy="914400"/>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spc="150" dirty="0" smtClean="0">
                <a:ln w="11430"/>
                <a:solidFill>
                  <a:srgbClr val="F8F8F8"/>
                </a:solidFill>
                <a:effectLst>
                  <a:outerShdw blurRad="25400" algn="tl" rotWithShape="0">
                    <a:srgbClr val="000000">
                      <a:alpha val="43000"/>
                    </a:srgbClr>
                  </a:outerShdw>
                </a:effectLst>
                <a:latin typeface="Arial Rounded MT Bold" pitchFamily="34" charset="0"/>
              </a:rPr>
              <a:t>C</a:t>
            </a:r>
            <a:r>
              <a:rPr lang="en-US" sz="5400" b="1" cap="none" spc="150" dirty="0" smtClean="0">
                <a:ln w="11430"/>
                <a:solidFill>
                  <a:srgbClr val="F8F8F8"/>
                </a:solidFill>
                <a:effectLst>
                  <a:outerShdw blurRad="25400" algn="tl" rotWithShape="0">
                    <a:srgbClr val="000000">
                      <a:alpha val="43000"/>
                    </a:srgbClr>
                  </a:outerShdw>
                </a:effectLst>
                <a:latin typeface="Arial Rounded MT Bold" pitchFamily="34" charset="0"/>
              </a:rPr>
              <a:t>ontents</a:t>
            </a:r>
            <a:endParaRPr lang="en-US" sz="5400" b="1" cap="none" spc="150" dirty="0">
              <a:ln w="11430"/>
              <a:solidFill>
                <a:srgbClr val="F8F8F8"/>
              </a:solidFill>
              <a:effectLst>
                <a:outerShdw blurRad="25400" algn="tl" rotWithShape="0">
                  <a:srgbClr val="000000">
                    <a:alpha val="43000"/>
                  </a:srgbClr>
                </a:outerShdw>
              </a:effectLst>
              <a:latin typeface="Arial Rounded MT Bold" pitchFamily="34" charset="0"/>
            </a:endParaRPr>
          </a:p>
        </p:txBody>
      </p:sp>
      <p:sp>
        <p:nvSpPr>
          <p:cNvPr id="7" name="TextBox 6"/>
          <p:cNvSpPr txBox="1"/>
          <p:nvPr/>
        </p:nvSpPr>
        <p:spPr>
          <a:xfrm>
            <a:off x="609600" y="1524000"/>
            <a:ext cx="7857353" cy="4524315"/>
          </a:xfrm>
          <a:prstGeom prst="rect">
            <a:avLst/>
          </a:prstGeom>
          <a:noFill/>
        </p:spPr>
        <p:txBody>
          <a:bodyPr wrap="square" rtlCol="0">
            <a:spAutoFit/>
          </a:bodyPr>
          <a:lstStyle/>
          <a:p>
            <a:pPr>
              <a:buFont typeface="Wingdings" pitchFamily="2" charset="2"/>
              <a:buChar char="q"/>
            </a:pPr>
            <a:r>
              <a:rPr lang="en-US" sz="4800" dirty="0" smtClean="0">
                <a:solidFill>
                  <a:schemeClr val="bg1"/>
                </a:solidFill>
              </a:rPr>
              <a:t>Problem statement</a:t>
            </a:r>
          </a:p>
          <a:p>
            <a:pPr>
              <a:buFont typeface="Wingdings" pitchFamily="2" charset="2"/>
              <a:buChar char="q"/>
            </a:pPr>
            <a:r>
              <a:rPr lang="en-US" sz="4800" dirty="0" smtClean="0">
                <a:solidFill>
                  <a:schemeClr val="bg1"/>
                </a:solidFill>
              </a:rPr>
              <a:t>Introduction</a:t>
            </a:r>
          </a:p>
          <a:p>
            <a:pPr>
              <a:buFont typeface="Wingdings" pitchFamily="2" charset="2"/>
              <a:buChar char="q"/>
            </a:pPr>
            <a:r>
              <a:rPr lang="en-US" sz="4800" dirty="0" smtClean="0">
                <a:solidFill>
                  <a:schemeClr val="bg1"/>
                </a:solidFill>
              </a:rPr>
              <a:t>Machine learning</a:t>
            </a:r>
          </a:p>
          <a:p>
            <a:pPr>
              <a:buFont typeface="Wingdings" pitchFamily="2" charset="2"/>
              <a:buChar char="q"/>
            </a:pPr>
            <a:r>
              <a:rPr lang="en-US" sz="4800" dirty="0" smtClean="0">
                <a:solidFill>
                  <a:schemeClr val="bg1"/>
                </a:solidFill>
              </a:rPr>
              <a:t>Multiple linear Regression</a:t>
            </a:r>
          </a:p>
          <a:p>
            <a:pPr>
              <a:buFont typeface="Wingdings" pitchFamily="2" charset="2"/>
              <a:buChar char="q"/>
            </a:pPr>
            <a:r>
              <a:rPr lang="en-US" sz="4800" dirty="0" smtClean="0">
                <a:solidFill>
                  <a:schemeClr val="bg1"/>
                </a:solidFill>
              </a:rPr>
              <a:t>Conclusion</a:t>
            </a:r>
          </a:p>
          <a:p>
            <a:endParaRPr lang="en-US" sz="48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2.jpg"/>
          <p:cNvPicPr>
            <a:picLocks noChangeAspect="1"/>
          </p:cNvPicPr>
          <p:nvPr/>
        </p:nvPicPr>
        <p:blipFill>
          <a:blip r:embed="rId2" cstate="print"/>
          <a:stretch>
            <a:fillRect/>
          </a:stretch>
        </p:blipFill>
        <p:spPr>
          <a:xfrm>
            <a:off x="0" y="0"/>
            <a:ext cx="9144000" cy="6858000"/>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1316851" y="1066800"/>
            <a:ext cx="6510308" cy="923330"/>
          </a:xfrm>
          <a:prstGeom prst="rect">
            <a:avLst/>
          </a:prstGeom>
          <a:noFill/>
        </p:spPr>
        <p:txBody>
          <a:bodyPr wrap="squar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Problem statement</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4" name="TextBox 3"/>
          <p:cNvSpPr txBox="1"/>
          <p:nvPr/>
        </p:nvSpPr>
        <p:spPr>
          <a:xfrm>
            <a:off x="1219201" y="2286000"/>
            <a:ext cx="7315200" cy="2554545"/>
          </a:xfrm>
          <a:prstGeom prst="rect">
            <a:avLst/>
          </a:prstGeom>
          <a:noFill/>
        </p:spPr>
        <p:txBody>
          <a:bodyPr wrap="square" rtlCol="0">
            <a:spAutoFit/>
          </a:bodyPr>
          <a:lstStyle/>
          <a:p>
            <a:r>
              <a:rPr lang="en-US" sz="3200" dirty="0" smtClean="0">
                <a:solidFill>
                  <a:schemeClr val="bg1"/>
                </a:solidFill>
                <a:latin typeface="Arial Rounded MT Bold" pitchFamily="34" charset="0"/>
              </a:rPr>
              <a:t>Finding  out the future  prediction of  crime rate for robberies  by using  Machine learning algorithm  using  python as core. </a:t>
            </a:r>
          </a:p>
          <a:p>
            <a:endParaRPr lang="en-US" sz="3200" dirty="0">
              <a:solidFill>
                <a:schemeClr val="bg1"/>
              </a:solidFill>
              <a:latin typeface="Arial Rounded MT Bold"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1.jpg"/>
          <p:cNvPicPr>
            <a:picLocks noChangeAspect="1"/>
          </p:cNvPicPr>
          <p:nvPr/>
        </p:nvPicPr>
        <p:blipFill>
          <a:blip r:embed="rId2" cstate="print"/>
          <a:stretch>
            <a:fillRect/>
          </a:stretch>
        </p:blipFill>
        <p:spPr>
          <a:xfrm>
            <a:off x="0" y="0"/>
            <a:ext cx="9144000" cy="6858000"/>
          </a:xfrm>
          <a:prstGeom prst="rect">
            <a:avLst/>
          </a:prstGeom>
        </p:spPr>
      </p:pic>
      <p:sp>
        <p:nvSpPr>
          <p:cNvPr id="6" name="Rectangle 5"/>
          <p:cNvSpPr/>
          <p:nvPr/>
        </p:nvSpPr>
        <p:spPr>
          <a:xfrm>
            <a:off x="457200" y="685800"/>
            <a:ext cx="8229600" cy="830997"/>
          </a:xfrm>
          <a:prstGeom prst="rect">
            <a:avLst/>
          </a:prstGeom>
        </p:spPr>
        <p:txBody>
          <a:bodyPr wrap="square">
            <a:spAutoFit/>
          </a:bodyPr>
          <a:lstStyle/>
          <a:p>
            <a:pPr algn="ctr"/>
            <a:r>
              <a:rPr lang="en-US" sz="4800" b="1" spc="150" dirty="0" smtClean="0">
                <a:ln w="11430"/>
                <a:solidFill>
                  <a:srgbClr val="F8F8F8"/>
                </a:solidFill>
                <a:effectLst>
                  <a:outerShdw blurRad="25400" algn="tl" rotWithShape="0">
                    <a:srgbClr val="000000">
                      <a:alpha val="43000"/>
                    </a:srgbClr>
                  </a:outerShdw>
                </a:effectLst>
              </a:rPr>
              <a:t>Introduction</a:t>
            </a:r>
            <a:endParaRPr lang="en-US" sz="4800" b="1" spc="150" dirty="0">
              <a:ln w="11430"/>
              <a:solidFill>
                <a:srgbClr val="F8F8F8"/>
              </a:solidFill>
              <a:effectLst>
                <a:outerShdw blurRad="25400" algn="tl" rotWithShape="0">
                  <a:srgbClr val="000000">
                    <a:alpha val="43000"/>
                  </a:srgbClr>
                </a:outerShdw>
              </a:effectLst>
            </a:endParaRPr>
          </a:p>
        </p:txBody>
      </p:sp>
      <p:sp>
        <p:nvSpPr>
          <p:cNvPr id="7" name="Rectangle 6"/>
          <p:cNvSpPr/>
          <p:nvPr/>
        </p:nvSpPr>
        <p:spPr>
          <a:xfrm>
            <a:off x="304800" y="1676400"/>
            <a:ext cx="8382000" cy="3970318"/>
          </a:xfrm>
          <a:prstGeom prst="rect">
            <a:avLst/>
          </a:prstGeom>
        </p:spPr>
        <p:txBody>
          <a:bodyPr wrap="square">
            <a:spAutoFit/>
          </a:bodyPr>
          <a:lstStyle/>
          <a:p>
            <a:r>
              <a:rPr lang="en-US" sz="2800" dirty="0" smtClean="0">
                <a:solidFill>
                  <a:schemeClr val="bg1">
                    <a:lumMod val="95000"/>
                  </a:schemeClr>
                </a:solidFill>
              </a:rPr>
              <a:t>The crime rate has been increasing  day by day so it is </a:t>
            </a:r>
          </a:p>
          <a:p>
            <a:r>
              <a:rPr lang="en-US" sz="2800" dirty="0" smtClean="0">
                <a:solidFill>
                  <a:schemeClr val="bg1">
                    <a:lumMod val="95000"/>
                  </a:schemeClr>
                </a:solidFill>
              </a:rPr>
              <a:t>  need to solve cases  in  faster  way.</a:t>
            </a:r>
          </a:p>
          <a:p>
            <a:r>
              <a:rPr lang="en-US" sz="2800" dirty="0" smtClean="0">
                <a:solidFill>
                  <a:schemeClr val="bg1">
                    <a:lumMod val="95000"/>
                  </a:schemeClr>
                </a:solidFill>
              </a:rPr>
              <a:t>So  we need to use technology and  help the  police departments to decrease the crime rate</a:t>
            </a:r>
          </a:p>
          <a:p>
            <a:r>
              <a:rPr lang="en-US" sz="2800" dirty="0" smtClean="0">
                <a:solidFill>
                  <a:schemeClr val="bg1">
                    <a:lumMod val="95000"/>
                  </a:schemeClr>
                </a:solidFill>
              </a:rPr>
              <a:t>Here  we have used machine learning to help the  police department for decreasing crime rate in the  future years</a:t>
            </a:r>
          </a:p>
          <a:p>
            <a:r>
              <a:rPr lang="en-US" sz="2800" dirty="0" smtClean="0">
                <a:solidFill>
                  <a:schemeClr val="bg1">
                    <a:lumMod val="95000"/>
                  </a:schemeClr>
                </a:solidFill>
              </a:rPr>
              <a:t>Here we used multi-linear regression algorithm for predicting  the future  crime rate.</a:t>
            </a:r>
            <a:endParaRPr lang="en-US" sz="2800" dirty="0">
              <a:solidFill>
                <a:schemeClr val="bg1">
                  <a:lumMod val="9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5.jpg"/>
          <p:cNvPicPr>
            <a:picLocks noChangeAspect="1"/>
          </p:cNvPicPr>
          <p:nvPr/>
        </p:nvPicPr>
        <p:blipFill>
          <a:blip r:embed="rId2" cstate="print"/>
          <a:stretch>
            <a:fillRect/>
          </a:stretch>
        </p:blipFill>
        <p:spPr>
          <a:xfrm>
            <a:off x="0" y="0"/>
            <a:ext cx="9144000" cy="6858000"/>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1295401" y="381000"/>
            <a:ext cx="6366746" cy="923330"/>
          </a:xfrm>
          <a:prstGeom prst="rect">
            <a:avLst/>
          </a:prstGeom>
          <a:noFill/>
        </p:spPr>
        <p:txBody>
          <a:bodyPr wrap="squar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Machine Learning</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5" name="TextBox 4"/>
          <p:cNvSpPr txBox="1"/>
          <p:nvPr/>
        </p:nvSpPr>
        <p:spPr>
          <a:xfrm>
            <a:off x="304800" y="1447800"/>
            <a:ext cx="8458200" cy="3785652"/>
          </a:xfrm>
          <a:prstGeom prst="rect">
            <a:avLst/>
          </a:prstGeom>
          <a:noFill/>
        </p:spPr>
        <p:txBody>
          <a:bodyPr wrap="square" rtlCol="0">
            <a:spAutoFit/>
          </a:bodyPr>
          <a:lstStyle/>
          <a:p>
            <a:r>
              <a:rPr lang="en-US" sz="2400" dirty="0" smtClean="0">
                <a:solidFill>
                  <a:schemeClr val="bg1"/>
                </a:solidFill>
                <a:latin typeface="Arial Rounded MT Bold" pitchFamily="34" charset="0"/>
              </a:rPr>
              <a:t>	Machine learning is an subset of artificial intelligence (AI) that provides systems the ability to automatically learn and improve from experience without being explicitly programmed. Machine learning  combines the data and statistical tools to predict output. The machine receives data  as input , use an algorithm to</a:t>
            </a:r>
            <a:r>
              <a:rPr lang="en-US" sz="2400" dirty="0" smtClean="0">
                <a:solidFill>
                  <a:srgbClr val="FF0000"/>
                </a:solidFill>
                <a:latin typeface="Arial Rounded MT Bold" pitchFamily="34" charset="0"/>
              </a:rPr>
              <a:t> formulate  answers . Machine  Learning </a:t>
            </a:r>
            <a:r>
              <a:rPr lang="en-US" sz="2400" dirty="0" smtClean="0">
                <a:solidFill>
                  <a:schemeClr val="bg1"/>
                </a:solidFill>
                <a:latin typeface="Arial Rounded MT Bold" pitchFamily="34" charset="0"/>
              </a:rPr>
              <a:t>is also used</a:t>
            </a:r>
            <a:r>
              <a:rPr lang="en-US" sz="2400" dirty="0" smtClean="0">
                <a:solidFill>
                  <a:srgbClr val="FF0000"/>
                </a:solidFill>
                <a:latin typeface="Arial Rounded MT Bold" pitchFamily="34" charset="0"/>
              </a:rPr>
              <a:t>  </a:t>
            </a:r>
            <a:r>
              <a:rPr lang="en-US" sz="2400" dirty="0" smtClean="0">
                <a:solidFill>
                  <a:schemeClr val="bg1"/>
                </a:solidFill>
                <a:latin typeface="Arial Rounded MT Bold" pitchFamily="34" charset="0"/>
              </a:rPr>
              <a:t>for a variety of task like fraud detection and predictive maintenance.</a:t>
            </a:r>
            <a:endParaRPr lang="en-US" sz="2400" dirty="0" smtClean="0">
              <a:solidFill>
                <a:srgbClr val="FF0000"/>
              </a:solidFill>
              <a:latin typeface="Arial Rounded MT Bold" pitchFamily="34" charset="0"/>
            </a:endParaRPr>
          </a:p>
          <a:p>
            <a:endParaRPr lang="en-US" sz="2400" dirty="0">
              <a:solidFill>
                <a:schemeClr val="bg1"/>
              </a:solidFill>
              <a:latin typeface="Arial Rounded MT Bold"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ownloads\eyeem-123387424.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Rectangle 3"/>
          <p:cNvSpPr/>
          <p:nvPr/>
        </p:nvSpPr>
        <p:spPr>
          <a:xfrm>
            <a:off x="1066800" y="381000"/>
            <a:ext cx="4556389" cy="923330"/>
          </a:xfrm>
          <a:prstGeom prst="rect">
            <a:avLst/>
          </a:prstGeom>
          <a:noFill/>
        </p:spPr>
        <p:txBody>
          <a:bodyPr wrap="squar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Steps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5" name="TextBox 4"/>
          <p:cNvSpPr txBox="1"/>
          <p:nvPr/>
        </p:nvSpPr>
        <p:spPr>
          <a:xfrm>
            <a:off x="533400" y="1600200"/>
            <a:ext cx="5280508" cy="3970318"/>
          </a:xfrm>
          <a:prstGeom prst="rect">
            <a:avLst/>
          </a:prstGeom>
          <a:noFill/>
        </p:spPr>
        <p:txBody>
          <a:bodyPr wrap="square" rtlCol="0">
            <a:spAutoFit/>
          </a:bodyPr>
          <a:lstStyle/>
          <a:p>
            <a:r>
              <a:rPr lang="en-US" sz="3600" dirty="0" smtClean="0">
                <a:solidFill>
                  <a:schemeClr val="bg1"/>
                </a:solidFill>
                <a:latin typeface="Arial Rounded MT Bold" pitchFamily="34" charset="0"/>
              </a:rPr>
              <a:t>1.Data  collection</a:t>
            </a:r>
          </a:p>
          <a:p>
            <a:r>
              <a:rPr lang="en-US" sz="3600" dirty="0" smtClean="0">
                <a:solidFill>
                  <a:schemeClr val="bg1"/>
                </a:solidFill>
                <a:latin typeface="Arial Rounded MT Bold" pitchFamily="34" charset="0"/>
              </a:rPr>
              <a:t>2.Data   wrangling </a:t>
            </a:r>
          </a:p>
          <a:p>
            <a:r>
              <a:rPr lang="en-US" sz="3600" dirty="0" smtClean="0">
                <a:solidFill>
                  <a:schemeClr val="bg1"/>
                </a:solidFill>
                <a:latin typeface="Arial Rounded MT Bold" pitchFamily="34" charset="0"/>
              </a:rPr>
              <a:t>3. Analyse  the data</a:t>
            </a:r>
          </a:p>
          <a:p>
            <a:r>
              <a:rPr lang="en-US" sz="3600" dirty="0" smtClean="0">
                <a:solidFill>
                  <a:schemeClr val="bg1"/>
                </a:solidFill>
                <a:latin typeface="Arial Rounded MT Bold" pitchFamily="34" charset="0"/>
              </a:rPr>
              <a:t>4.Train the algorithm</a:t>
            </a:r>
          </a:p>
          <a:p>
            <a:r>
              <a:rPr lang="en-US" sz="3600" dirty="0" smtClean="0">
                <a:solidFill>
                  <a:schemeClr val="bg1"/>
                </a:solidFill>
                <a:latin typeface="Arial Rounded MT Bold" pitchFamily="34" charset="0"/>
              </a:rPr>
              <a:t>5.Test  algorithm</a:t>
            </a:r>
          </a:p>
          <a:p>
            <a:r>
              <a:rPr lang="en-US" sz="3600" dirty="0" smtClean="0">
                <a:solidFill>
                  <a:schemeClr val="bg1"/>
                </a:solidFill>
                <a:latin typeface="Arial Rounded MT Bold" pitchFamily="34" charset="0"/>
              </a:rPr>
              <a:t>6. Deployment  </a:t>
            </a:r>
          </a:p>
          <a:p>
            <a:endParaRPr lang="en-US" sz="3600" dirty="0">
              <a:solidFill>
                <a:schemeClr val="bg1"/>
              </a:solidFill>
              <a:latin typeface="Arial Rounded MT Bold" pitchFamily="34" charset="0"/>
            </a:endParaRPr>
          </a:p>
        </p:txBody>
      </p:sp>
      <p:pic>
        <p:nvPicPr>
          <p:cNvPr id="6" name="Picture 5" descr="05-ring.jpg"/>
          <p:cNvPicPr/>
          <p:nvPr/>
        </p:nvPicPr>
        <p:blipFill>
          <a:blip r:embed="rId3" cstate="print"/>
          <a:stretch>
            <a:fillRect/>
          </a:stretch>
        </p:blipFill>
        <p:spPr>
          <a:xfrm>
            <a:off x="5562600" y="3886200"/>
            <a:ext cx="3276600" cy="27432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9.jpg"/>
          <p:cNvPicPr>
            <a:picLocks noChangeAspect="1"/>
          </p:cNvPicPr>
          <p:nvPr/>
        </p:nvPicPr>
        <p:blipFill>
          <a:blip r:embed="rId2" cstate="print"/>
          <a:stretch>
            <a:fillRect/>
          </a:stretch>
        </p:blipFill>
        <p:spPr>
          <a:xfrm>
            <a:off x="0" y="0"/>
            <a:ext cx="9144000" cy="6858000"/>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990600" y="762000"/>
            <a:ext cx="6934200" cy="646331"/>
          </a:xfrm>
          <a:prstGeom prst="rect">
            <a:avLst/>
          </a:prstGeom>
        </p:spPr>
        <p:txBody>
          <a:bodyPr wrap="square">
            <a:spAutoFit/>
          </a:bodyPr>
          <a:lstStyle/>
          <a:p>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Multiple linear regression</a:t>
            </a:r>
          </a:p>
        </p:txBody>
      </p:sp>
      <p:sp>
        <p:nvSpPr>
          <p:cNvPr id="4" name="TextBox 3"/>
          <p:cNvSpPr txBox="1"/>
          <p:nvPr/>
        </p:nvSpPr>
        <p:spPr>
          <a:xfrm>
            <a:off x="304800" y="1524001"/>
            <a:ext cx="8686800" cy="4893647"/>
          </a:xfrm>
          <a:prstGeom prst="rect">
            <a:avLst/>
          </a:prstGeom>
          <a:noFill/>
        </p:spPr>
        <p:txBody>
          <a:bodyPr wrap="square" rtlCol="0">
            <a:spAutoFit/>
          </a:bodyPr>
          <a:lstStyle/>
          <a:p>
            <a:r>
              <a:rPr lang="en-US" sz="2400" dirty="0" smtClean="0">
                <a:solidFill>
                  <a:schemeClr val="bg1"/>
                </a:solidFill>
                <a:latin typeface="Arial Rounded MT Bold" pitchFamily="34" charset="0"/>
              </a:rPr>
              <a:t> 	Multiple linear regression  is the most common form of linear regression analysis.  As a predictive analysis, the multiple linear regression is used to explain the relationship between one continuous dependent variable and two or more independent variables.  The independent variables can be continuous or categorical (dummy coded as appropriate). Here it consist of hyperplane   i.e is all the straight lines joined together is called  hyperplane. The  iterations are performed upto a0=0. The equation  of the multiple  linear regression  y=a0+a1*x1+a2*x2........  </a:t>
            </a:r>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descr="https://res.cloudinary.com/sagacity/image/upload/c_crop,h_1632,w_2448,x_0,y_0/c_limit,dpr_3.0,f_auto,fl_lossy,q_80,w_500/crime-opener-2_wei4qm.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https://res.cloudinary.com/sagacity/image/upload/c_crop,h_1632,w_2448,x_0,y_0/c_limit,dpr_3.0,f_auto,fl_lossy,q_80,w_500/crime-opener-2_wei4qm.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descr="5.jpg"/>
          <p:cNvPicPr>
            <a:picLocks noChangeAspect="1"/>
          </p:cNvPicPr>
          <p:nvPr/>
        </p:nvPicPr>
        <p:blipFill>
          <a:blip r:embed="rId2"/>
          <a:stretch>
            <a:fillRect/>
          </a:stretch>
        </p:blipFill>
        <p:spPr>
          <a:xfrm>
            <a:off x="0" y="0"/>
            <a:ext cx="9144000" cy="685800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2133600" y="609600"/>
            <a:ext cx="4245209" cy="923330"/>
          </a:xfrm>
          <a:prstGeom prst="rect">
            <a:avLst/>
          </a:prstGeom>
          <a:noFill/>
        </p:spPr>
        <p:txBody>
          <a:bodyPr wrap="square" lIns="91440" tIns="45720" rIns="91440" bIns="45720">
            <a:spAutoFit/>
          </a:bodyPr>
          <a:lstStyle/>
          <a:p>
            <a:pPr algn="ct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rPr>
              <a:t>Conclusion</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Rounded MT Bold" pitchFamily="34" charset="0"/>
            </a:endParaRPr>
          </a:p>
        </p:txBody>
      </p:sp>
      <p:sp>
        <p:nvSpPr>
          <p:cNvPr id="8" name="TextBox 7"/>
          <p:cNvSpPr txBox="1"/>
          <p:nvPr/>
        </p:nvSpPr>
        <p:spPr>
          <a:xfrm>
            <a:off x="381000" y="1447800"/>
            <a:ext cx="8610600" cy="4832092"/>
          </a:xfrm>
          <a:prstGeom prst="rect">
            <a:avLst/>
          </a:prstGeom>
          <a:noFill/>
        </p:spPr>
        <p:txBody>
          <a:bodyPr wrap="square" rtlCol="0">
            <a:spAutoFit/>
          </a:bodyPr>
          <a:lstStyle/>
          <a:p>
            <a:r>
              <a:rPr lang="en-US" sz="2800" dirty="0" smtClean="0">
                <a:solidFill>
                  <a:schemeClr val="bg1"/>
                </a:solidFill>
                <a:latin typeface="Arial Rounded MT Bold" pitchFamily="34" charset="0"/>
              </a:rPr>
              <a:t> 	As we conclude that with the help of machine learning technology, it has become easy to find out relation and patterns among various data’s. The work in this project mainly revolves around predicting the  future crime rate. Using the concept of machine learning we have built a model. We generated the future crime rate value which helps the  police departments and central bureau of  investigation and crime departments  to decrease the crime rate in that years.      </a:t>
            </a:r>
            <a:endParaRPr lang="en-US" sz="2800" dirty="0">
              <a:solidFill>
                <a:schemeClr val="bg1"/>
              </a:solidFill>
              <a:latin typeface="Arial Rounded MT Bold"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17.jpg"/>
          <p:cNvPicPr>
            <a:picLocks noChangeAspect="1"/>
          </p:cNvPicPr>
          <p:nvPr/>
        </p:nvPicPr>
        <p:blipFill>
          <a:blip r:embed="rId2"/>
          <a:stretch>
            <a:fillRect/>
          </a:stretch>
        </p:blipFill>
        <p:spPr>
          <a:xfrm>
            <a:off x="0" y="0"/>
            <a:ext cx="9144000" cy="6858000"/>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304800" y="1143000"/>
            <a:ext cx="3886200" cy="923330"/>
          </a:xfrm>
          <a:prstGeom prst="rect">
            <a:avLst/>
          </a:prstGeom>
          <a:noFill/>
        </p:spPr>
        <p:txBody>
          <a:bodyPr wrap="squar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Any Queries</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544</TotalTime>
  <Words>138</Words>
  <Application>Microsoft Office PowerPoint</Application>
  <PresentationFormat>On-screen Show (4:3)</PresentationFormat>
  <Paragraphs>34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Rounded MT Bold</vt:lpstr>
      <vt:lpstr>Bauhaus 93</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Sreenu Gonjipalli</cp:lastModifiedBy>
  <cp:revision>49</cp:revision>
  <dcterms:created xsi:type="dcterms:W3CDTF">2019-06-20T06:52:52Z</dcterms:created>
  <dcterms:modified xsi:type="dcterms:W3CDTF">2019-06-22T07:57:14Z</dcterms:modified>
</cp:coreProperties>
</file>